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3" r:id="rId3"/>
    <p:sldId id="274" r:id="rId4"/>
    <p:sldId id="258" r:id="rId5"/>
    <p:sldId id="275" r:id="rId6"/>
    <p:sldId id="276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C1DD"/>
    <a:srgbClr val="8B6294"/>
    <a:srgbClr val="70AAB9"/>
    <a:srgbClr val="539C9C"/>
    <a:srgbClr val="279AA5"/>
    <a:srgbClr val="6BBBC2"/>
    <a:srgbClr val="306F9E"/>
    <a:srgbClr val="00B3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5" autoAdjust="0"/>
    <p:restoredTop sz="94660"/>
  </p:normalViewPr>
  <p:slideViewPr>
    <p:cSldViewPr>
      <p:cViewPr varScale="1">
        <p:scale>
          <a:sx n="96" d="100"/>
          <a:sy n="96" d="100"/>
        </p:scale>
        <p:origin x="-114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7" name="Group 57"/>
          <p:cNvGrpSpPr>
            <a:grpSpLocks/>
          </p:cNvGrpSpPr>
          <p:nvPr/>
        </p:nvGrpSpPr>
        <p:grpSpPr bwMode="auto">
          <a:xfrm>
            <a:off x="0" y="2422525"/>
            <a:ext cx="9147175" cy="4435475"/>
            <a:chOff x="0" y="1526"/>
            <a:chExt cx="5762" cy="2794"/>
          </a:xfrm>
        </p:grpSpPr>
        <p:sp>
          <p:nvSpPr>
            <p:cNvPr id="5149" name="Rectangle 29"/>
            <p:cNvSpPr>
              <a:spLocks noChangeArrowheads="1"/>
            </p:cNvSpPr>
            <p:nvPr/>
          </p:nvSpPr>
          <p:spPr bwMode="auto">
            <a:xfrm>
              <a:off x="3923" y="3161"/>
              <a:ext cx="1837" cy="784"/>
            </a:xfrm>
            <a:prstGeom prst="rect">
              <a:avLst/>
            </a:prstGeom>
            <a:solidFill>
              <a:srgbClr val="00B3D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0" name="Rectangle 30"/>
            <p:cNvSpPr>
              <a:spLocks noChangeArrowheads="1"/>
            </p:cNvSpPr>
            <p:nvPr/>
          </p:nvSpPr>
          <p:spPr bwMode="auto">
            <a:xfrm>
              <a:off x="0" y="3942"/>
              <a:ext cx="5760" cy="378"/>
            </a:xfrm>
            <a:prstGeom prst="rect">
              <a:avLst/>
            </a:prstGeom>
            <a:solidFill>
              <a:srgbClr val="E4E5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1" name="Rectangle 31"/>
            <p:cNvSpPr>
              <a:spLocks noChangeArrowheads="1"/>
            </p:cNvSpPr>
            <p:nvPr/>
          </p:nvSpPr>
          <p:spPr bwMode="auto">
            <a:xfrm>
              <a:off x="0" y="3161"/>
              <a:ext cx="3925" cy="784"/>
            </a:xfrm>
            <a:prstGeom prst="rect">
              <a:avLst/>
            </a:prstGeom>
            <a:solidFill>
              <a:srgbClr val="F3F5F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2" name="Rectangle 32"/>
            <p:cNvSpPr>
              <a:spLocks noChangeArrowheads="1"/>
            </p:cNvSpPr>
            <p:nvPr/>
          </p:nvSpPr>
          <p:spPr bwMode="auto">
            <a:xfrm>
              <a:off x="4938" y="1526"/>
              <a:ext cx="822" cy="839"/>
            </a:xfrm>
            <a:prstGeom prst="rect">
              <a:avLst/>
            </a:prstGeom>
            <a:solidFill>
              <a:srgbClr val="00B3D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Rectangle 34"/>
            <p:cNvSpPr>
              <a:spLocks noChangeArrowheads="1"/>
            </p:cNvSpPr>
            <p:nvPr/>
          </p:nvSpPr>
          <p:spPr bwMode="auto">
            <a:xfrm>
              <a:off x="0" y="1526"/>
              <a:ext cx="4934" cy="839"/>
            </a:xfrm>
            <a:prstGeom prst="rect">
              <a:avLst/>
            </a:prstGeom>
            <a:solidFill>
              <a:srgbClr val="F3F5F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3" name="Rectangle 33"/>
            <p:cNvSpPr>
              <a:spLocks noChangeArrowheads="1"/>
            </p:cNvSpPr>
            <p:nvPr/>
          </p:nvSpPr>
          <p:spPr bwMode="auto">
            <a:xfrm>
              <a:off x="0" y="2366"/>
              <a:ext cx="3368" cy="7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76" name="Object 56"/>
            <p:cNvGraphicFramePr>
              <a:graphicFrameLocks noChangeAspect="1"/>
            </p:cNvGraphicFramePr>
            <p:nvPr/>
          </p:nvGraphicFramePr>
          <p:xfrm>
            <a:off x="3394" y="2366"/>
            <a:ext cx="2368" cy="795"/>
          </p:xfrm>
          <a:graphic>
            <a:graphicData uri="http://schemas.openxmlformats.org/presentationml/2006/ole">
              <p:oleObj spid="_x0000_s5176" name="Image" r:id="rId3" imgW="4965079" imgH="1676190" progId="">
                <p:embed/>
              </p:oleObj>
            </a:graphicData>
          </a:graphic>
        </p:graphicFrame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2419350"/>
            <a:ext cx="7199312" cy="1514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003675"/>
            <a:ext cx="4679950" cy="1512888"/>
          </a:xfrm>
        </p:spPr>
        <p:txBody>
          <a:bodyPr/>
          <a:lstStyle>
            <a:lvl1pPr marL="180975" indent="1588">
              <a:buFontTx/>
              <a:buNone/>
              <a:defRPr sz="18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66"/>
                </a:solidFill>
              </a:defRPr>
            </a:lvl1pPr>
          </a:lstStyle>
          <a:p>
            <a:endParaRPr lang="de-DE"/>
          </a:p>
        </p:txBody>
      </p:sp>
      <p:pic>
        <p:nvPicPr>
          <p:cNvPr id="5160" name="Picture 40" descr="logo_gr_ps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6450" y="258763"/>
            <a:ext cx="266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53BD83-3683-4296-A25E-97090463C52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5113" y="274638"/>
            <a:ext cx="2071687" cy="57467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5288" y="274638"/>
            <a:ext cx="6067425" cy="57467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767DDA-57EA-406A-B92F-46DDD6638EE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D87FEE-6346-411A-8E15-BE9D4E8239A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83B688-51A4-4884-A14A-C495AFD7C7D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1971675"/>
            <a:ext cx="4038600" cy="4049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86288" y="1971675"/>
            <a:ext cx="4038600" cy="4049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38BCE2-03E9-47C7-A8BA-5DF324670AA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E81730-1438-408E-A6F5-D411473F7A9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252A7D-9345-4644-8853-827185D139C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637E3D-DAFF-4D72-BFAD-67778246290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5E40FB-4106-4AE3-99C6-7CFEC87BF8A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48907E-7203-4BD1-AAE1-985AB96B57A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71675"/>
            <a:ext cx="822960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0425" y="62357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3366"/>
                </a:solidFill>
              </a:defRPr>
            </a:lvl1pPr>
          </a:lstStyle>
          <a:p>
            <a:endParaRPr lang="de-D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850" y="62325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66"/>
                </a:solidFill>
              </a:defRPr>
            </a:lvl1pPr>
          </a:lstStyle>
          <a:p>
            <a:fld id="{49E7E2C0-9FBA-4DDE-93E7-C401C6468F61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4118" name="Picture 22" descr="logo_kl_psep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94150" y="6354763"/>
            <a:ext cx="1130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-3175" y="2438400"/>
            <a:ext cx="9144000" cy="4419600"/>
            <a:chOff x="-2" y="1536"/>
            <a:chExt cx="5760" cy="2784"/>
          </a:xfrm>
        </p:grpSpPr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-2" y="1536"/>
              <a:ext cx="156" cy="817"/>
            </a:xfrm>
            <a:prstGeom prst="rect">
              <a:avLst/>
            </a:prstGeom>
            <a:solidFill>
              <a:srgbClr val="00B3D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" name="Line 13"/>
            <p:cNvSpPr>
              <a:spLocks noChangeShapeType="1"/>
            </p:cNvSpPr>
            <p:nvPr userDrawn="1"/>
          </p:nvSpPr>
          <p:spPr bwMode="auto">
            <a:xfrm>
              <a:off x="-2" y="3953"/>
              <a:ext cx="5760" cy="0"/>
            </a:xfrm>
            <a:prstGeom prst="line">
              <a:avLst/>
            </a:prstGeom>
            <a:noFill/>
            <a:ln w="6350">
              <a:solidFill>
                <a:srgbClr val="E4E5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auto">
            <a:xfrm>
              <a:off x="-2" y="3176"/>
              <a:ext cx="156" cy="778"/>
            </a:xfrm>
            <a:prstGeom prst="rect">
              <a:avLst/>
            </a:prstGeom>
            <a:solidFill>
              <a:srgbClr val="00B3D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auto">
            <a:xfrm>
              <a:off x="-2" y="3952"/>
              <a:ext cx="156" cy="368"/>
            </a:xfrm>
            <a:prstGeom prst="rect">
              <a:avLst/>
            </a:prstGeom>
            <a:solidFill>
              <a:srgbClr val="E4E5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auto">
            <a:xfrm>
              <a:off x="-2" y="2354"/>
              <a:ext cx="156" cy="821"/>
            </a:xfrm>
            <a:prstGeom prst="rect">
              <a:avLst/>
            </a:prstGeom>
            <a:solidFill>
              <a:srgbClr val="279AA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123" name="Object 27"/>
          <p:cNvGraphicFramePr>
            <a:graphicFrameLocks noChangeAspect="1"/>
          </p:cNvGraphicFramePr>
          <p:nvPr/>
        </p:nvGraphicFramePr>
        <p:xfrm>
          <a:off x="-4763" y="3736975"/>
          <a:ext cx="244476" cy="1301750"/>
        </p:xfrm>
        <a:graphic>
          <a:graphicData uri="http://schemas.openxmlformats.org/presentationml/2006/ole">
            <p:oleObj spid="_x0000_s4123" name="Image" r:id="rId15" imgW="279365" imgH="1676190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66"/>
          </a:solidFill>
          <a:latin typeface="Arial" charset="0"/>
        </a:defRPr>
      </a:lvl9pPr>
    </p:titleStyle>
    <p:bodyStyle>
      <a:lvl1pPr marL="342900" indent="-16033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808038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</a:defRPr>
      </a:lvl2pPr>
      <a:lvl3pPr marL="1216025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3pPr>
      <a:lvl4pPr marL="1624013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arendt@mathematik.uni-marburg.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348880"/>
            <a:ext cx="7848872" cy="1514475"/>
          </a:xfrm>
        </p:spPr>
        <p:txBody>
          <a:bodyPr/>
          <a:lstStyle/>
          <a:p>
            <a:r>
              <a:rPr lang="en-US" sz="2600" dirty="0" err="1" smtClean="0"/>
              <a:t>Erweiterung</a:t>
            </a:r>
            <a:r>
              <a:rPr lang="en-US" sz="2600" dirty="0" smtClean="0"/>
              <a:t> von EMF Refactor </a:t>
            </a:r>
            <a:br>
              <a:rPr lang="en-US" sz="2600" dirty="0" smtClean="0"/>
            </a:br>
            <a:r>
              <a:rPr lang="en-US" sz="2600" dirty="0" smtClean="0"/>
              <a:t>um Update‐</a:t>
            </a:r>
            <a:r>
              <a:rPr lang="en-US" sz="2600" dirty="0" err="1" smtClean="0"/>
              <a:t>Funktionalität</a:t>
            </a:r>
            <a:r>
              <a:rPr lang="en-US" sz="2600" dirty="0" smtClean="0"/>
              <a:t> in </a:t>
            </a:r>
            <a:r>
              <a:rPr lang="en-US" sz="2600" dirty="0" err="1" smtClean="0"/>
              <a:t>grafischen</a:t>
            </a:r>
            <a:r>
              <a:rPr lang="en-US" sz="2600" dirty="0" smtClean="0"/>
              <a:t> </a:t>
            </a:r>
            <a:r>
              <a:rPr lang="en-US" sz="2600" dirty="0" err="1" smtClean="0"/>
              <a:t>Editoren</a:t>
            </a:r>
            <a:endParaRPr lang="de-DE" sz="2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149079"/>
            <a:ext cx="4968751" cy="1367483"/>
          </a:xfrm>
        </p:spPr>
        <p:txBody>
          <a:bodyPr/>
          <a:lstStyle/>
          <a:p>
            <a:r>
              <a:rPr lang="de-DE" dirty="0" smtClean="0"/>
              <a:t>Thorsten Arendt, AG </a:t>
            </a:r>
            <a:r>
              <a:rPr lang="de-DE" dirty="0" err="1" smtClean="0"/>
              <a:t>Taentzer</a:t>
            </a:r>
            <a:r>
              <a:rPr lang="de-DE" dirty="0" smtClean="0"/>
              <a:t>, SWT</a:t>
            </a:r>
          </a:p>
          <a:p>
            <a:r>
              <a:rPr lang="de-DE" dirty="0" err="1" smtClean="0"/>
              <a:t>FoPra</a:t>
            </a:r>
            <a:r>
              <a:rPr lang="de-DE" dirty="0" smtClean="0"/>
              <a:t>-Vorstellung, 19. April 2012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EMF Refactor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Eclipse Incubation </a:t>
            </a:r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Spezifikation</a:t>
            </a:r>
            <a:r>
              <a:rPr lang="en-US" dirty="0" smtClean="0"/>
              <a:t> und </a:t>
            </a:r>
            <a:r>
              <a:rPr lang="en-US" dirty="0" err="1" smtClean="0"/>
              <a:t>Durchführung</a:t>
            </a:r>
            <a:r>
              <a:rPr lang="en-US" dirty="0" smtClean="0"/>
              <a:t> von Refactorings auf </a:t>
            </a:r>
            <a:r>
              <a:rPr lang="en-US" dirty="0" err="1" smtClean="0"/>
              <a:t>Modellen</a:t>
            </a:r>
            <a:r>
              <a:rPr lang="en-US" dirty="0" smtClean="0"/>
              <a:t>, die auf </a:t>
            </a:r>
            <a:r>
              <a:rPr lang="en-US" dirty="0" err="1" smtClean="0"/>
              <a:t>dem</a:t>
            </a:r>
            <a:r>
              <a:rPr lang="en-US" dirty="0" smtClean="0"/>
              <a:t> Eclipse Modeling Framework (EMF) </a:t>
            </a:r>
            <a:r>
              <a:rPr lang="en-US" dirty="0" err="1" smtClean="0"/>
              <a:t>basieren</a:t>
            </a:r>
            <a:endParaRPr lang="en-US" dirty="0" smtClean="0"/>
          </a:p>
          <a:p>
            <a:pPr>
              <a:buNone/>
            </a:pPr>
            <a:endParaRPr lang="en-US" sz="1000" dirty="0" smtClean="0"/>
          </a:p>
          <a:p>
            <a:r>
              <a:rPr lang="en-US" dirty="0" err="1" smtClean="0"/>
              <a:t>Konkrete</a:t>
            </a:r>
            <a:r>
              <a:rPr lang="en-US" dirty="0" smtClean="0"/>
              <a:t> </a:t>
            </a:r>
            <a:r>
              <a:rPr lang="en-US" dirty="0" err="1" smtClean="0"/>
              <a:t>Spezifikationen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endParaRPr lang="en-US" dirty="0" smtClean="0"/>
          </a:p>
          <a:p>
            <a:pPr lvl="1"/>
            <a:r>
              <a:rPr lang="en-US" dirty="0" smtClean="0"/>
              <a:t>Henshin-</a:t>
            </a:r>
            <a:r>
              <a:rPr lang="en-US" dirty="0" err="1" smtClean="0"/>
              <a:t>Regeln</a:t>
            </a:r>
            <a:r>
              <a:rPr lang="en-US" dirty="0" smtClean="0"/>
              <a:t> (</a:t>
            </a:r>
            <a:r>
              <a:rPr lang="en-US" dirty="0" err="1" smtClean="0"/>
              <a:t>Musterdefinition</a:t>
            </a:r>
            <a:r>
              <a:rPr lang="en-US" dirty="0" smtClean="0"/>
              <a:t> auf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abstrakten</a:t>
            </a:r>
            <a:r>
              <a:rPr lang="en-US" dirty="0" smtClean="0"/>
              <a:t> Syntax)</a:t>
            </a:r>
          </a:p>
          <a:p>
            <a:pPr lvl="1"/>
            <a:r>
              <a:rPr lang="en-US" dirty="0" smtClean="0"/>
              <a:t>OCL Constraints</a:t>
            </a:r>
          </a:p>
          <a:p>
            <a:pPr lvl="1"/>
            <a:r>
              <a:rPr lang="en-US" dirty="0" smtClean="0"/>
              <a:t>Java-Code</a:t>
            </a:r>
          </a:p>
          <a:p>
            <a:pPr lvl="1"/>
            <a:r>
              <a:rPr lang="en-US" dirty="0" err="1" smtClean="0"/>
              <a:t>Komposition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vorhandenen</a:t>
            </a:r>
            <a:r>
              <a:rPr lang="en-US" dirty="0" smtClean="0"/>
              <a:t> Refactorings</a:t>
            </a:r>
          </a:p>
          <a:p>
            <a:pPr lvl="1"/>
            <a:r>
              <a:rPr lang="en-US" dirty="0" smtClean="0"/>
              <a:t>… </a:t>
            </a:r>
          </a:p>
          <a:p>
            <a:pPr lvl="1">
              <a:buNone/>
            </a:pPr>
            <a:endParaRPr lang="en-US" sz="1000" dirty="0" smtClean="0"/>
          </a:p>
          <a:p>
            <a:r>
              <a:rPr lang="en-US" dirty="0" err="1" smtClean="0"/>
              <a:t>Projektspezifische</a:t>
            </a:r>
            <a:r>
              <a:rPr lang="en-US" dirty="0" smtClean="0"/>
              <a:t> </a:t>
            </a:r>
            <a:r>
              <a:rPr lang="en-US" dirty="0" err="1" smtClean="0"/>
              <a:t>Konfiguration</a:t>
            </a:r>
            <a:r>
              <a:rPr lang="en-US" dirty="0" smtClean="0"/>
              <a:t> und </a:t>
            </a:r>
            <a:r>
              <a:rPr lang="en-US" dirty="0" err="1" smtClean="0"/>
              <a:t>einheitliche</a:t>
            </a:r>
            <a:r>
              <a:rPr lang="en-US" dirty="0" smtClean="0"/>
              <a:t> </a:t>
            </a:r>
            <a:r>
              <a:rPr lang="en-US" dirty="0" err="1" smtClean="0"/>
              <a:t>Ausführung</a:t>
            </a:r>
            <a:endParaRPr lang="en-US" dirty="0"/>
          </a:p>
        </p:txBody>
      </p:sp>
      <p:pic>
        <p:nvPicPr>
          <p:cNvPr id="4" name="Grafik 3" descr="emfrefac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188640"/>
            <a:ext cx="1905266" cy="14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395536" y="4653136"/>
            <a:ext cx="2088232" cy="100811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EMF Refactor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CC1DD"/>
                </a:solidFill>
              </a:rPr>
              <a:t>Eclipse Incubation </a:t>
            </a:r>
            <a:r>
              <a:rPr lang="en-US" dirty="0" err="1" smtClean="0">
                <a:solidFill>
                  <a:srgbClr val="9CC1DD"/>
                </a:solidFill>
              </a:rPr>
              <a:t>Projekt</a:t>
            </a:r>
            <a:r>
              <a:rPr lang="en-US" dirty="0" smtClean="0">
                <a:solidFill>
                  <a:srgbClr val="9CC1DD"/>
                </a:solidFill>
              </a:rPr>
              <a:t> </a:t>
            </a:r>
            <a:r>
              <a:rPr lang="en-US" dirty="0" err="1" smtClean="0">
                <a:solidFill>
                  <a:srgbClr val="9CC1DD"/>
                </a:solidFill>
              </a:rPr>
              <a:t>zur</a:t>
            </a:r>
            <a:r>
              <a:rPr lang="en-US" dirty="0" smtClean="0">
                <a:solidFill>
                  <a:srgbClr val="9CC1DD"/>
                </a:solidFill>
              </a:rPr>
              <a:t> </a:t>
            </a:r>
            <a:r>
              <a:rPr lang="en-US" dirty="0" err="1" smtClean="0">
                <a:solidFill>
                  <a:srgbClr val="9CC1DD"/>
                </a:solidFill>
              </a:rPr>
              <a:t>Spezifikation</a:t>
            </a:r>
            <a:r>
              <a:rPr lang="en-US" dirty="0" smtClean="0">
                <a:solidFill>
                  <a:srgbClr val="9CC1DD"/>
                </a:solidFill>
              </a:rPr>
              <a:t> und </a:t>
            </a:r>
            <a:r>
              <a:rPr lang="en-US" dirty="0" err="1" smtClean="0">
                <a:solidFill>
                  <a:srgbClr val="9CC1DD"/>
                </a:solidFill>
              </a:rPr>
              <a:t>Durchführung</a:t>
            </a:r>
            <a:r>
              <a:rPr lang="en-US" dirty="0" smtClean="0">
                <a:solidFill>
                  <a:srgbClr val="9CC1DD"/>
                </a:solidFill>
              </a:rPr>
              <a:t> von Refactorings auf </a:t>
            </a:r>
            <a:r>
              <a:rPr lang="en-US" dirty="0" err="1" smtClean="0">
                <a:solidFill>
                  <a:srgbClr val="9CC1DD"/>
                </a:solidFill>
              </a:rPr>
              <a:t>Modellen</a:t>
            </a:r>
            <a:r>
              <a:rPr lang="en-US" dirty="0" smtClean="0">
                <a:solidFill>
                  <a:srgbClr val="9CC1DD"/>
                </a:solidFill>
              </a:rPr>
              <a:t>, die auf </a:t>
            </a:r>
            <a:r>
              <a:rPr lang="en-US" dirty="0" err="1" smtClean="0">
                <a:solidFill>
                  <a:srgbClr val="9CC1DD"/>
                </a:solidFill>
              </a:rPr>
              <a:t>dem</a:t>
            </a:r>
            <a:r>
              <a:rPr lang="en-US" dirty="0" smtClean="0">
                <a:solidFill>
                  <a:srgbClr val="9CC1DD"/>
                </a:solidFill>
              </a:rPr>
              <a:t> Eclipse Modeling Framework (EMF) </a:t>
            </a:r>
            <a:r>
              <a:rPr lang="en-US" dirty="0" err="1" smtClean="0">
                <a:solidFill>
                  <a:srgbClr val="9CC1DD"/>
                </a:solidFill>
              </a:rPr>
              <a:t>basieren</a:t>
            </a:r>
            <a:endParaRPr lang="en-US" dirty="0" smtClean="0">
              <a:solidFill>
                <a:srgbClr val="9CC1DD"/>
              </a:solidFill>
            </a:endParaRPr>
          </a:p>
          <a:p>
            <a:pPr>
              <a:buNone/>
            </a:pPr>
            <a:endParaRPr lang="en-US" sz="1000" dirty="0" smtClean="0"/>
          </a:p>
          <a:p>
            <a:r>
              <a:rPr lang="en-US" b="1" dirty="0" err="1" smtClean="0"/>
              <a:t>Konkrete</a:t>
            </a:r>
            <a:r>
              <a:rPr lang="en-US" b="1" dirty="0" smtClean="0"/>
              <a:t> </a:t>
            </a:r>
            <a:r>
              <a:rPr lang="en-US" b="1" dirty="0" err="1" smtClean="0"/>
              <a:t>Spezifikationen</a:t>
            </a:r>
            <a:r>
              <a:rPr lang="en-US" b="1" dirty="0" smtClean="0"/>
              <a:t> </a:t>
            </a:r>
            <a:r>
              <a:rPr lang="en-US" b="1" dirty="0" err="1" smtClean="0"/>
              <a:t>durch</a:t>
            </a:r>
            <a:endParaRPr lang="en-US" b="1" dirty="0" smtClean="0"/>
          </a:p>
          <a:p>
            <a:pPr lvl="1"/>
            <a:r>
              <a:rPr lang="en-US" dirty="0" smtClean="0">
                <a:solidFill>
                  <a:srgbClr val="9CC1DD"/>
                </a:solidFill>
              </a:rPr>
              <a:t>Henshin-</a:t>
            </a:r>
            <a:r>
              <a:rPr lang="en-US" dirty="0" err="1" smtClean="0">
                <a:solidFill>
                  <a:srgbClr val="9CC1DD"/>
                </a:solidFill>
              </a:rPr>
              <a:t>Regeln</a:t>
            </a:r>
            <a:r>
              <a:rPr lang="en-US" dirty="0" smtClean="0">
                <a:solidFill>
                  <a:srgbClr val="9CC1DD"/>
                </a:solidFill>
              </a:rPr>
              <a:t> (</a:t>
            </a:r>
            <a:r>
              <a:rPr lang="en-US" dirty="0" err="1" smtClean="0">
                <a:solidFill>
                  <a:srgbClr val="9CC1DD"/>
                </a:solidFill>
              </a:rPr>
              <a:t>Musterdefinition</a:t>
            </a:r>
            <a:r>
              <a:rPr lang="en-US" dirty="0" smtClean="0">
                <a:solidFill>
                  <a:srgbClr val="9CC1DD"/>
                </a:solidFill>
              </a:rPr>
              <a:t> auf </a:t>
            </a:r>
            <a:r>
              <a:rPr lang="en-US" dirty="0" err="1" smtClean="0">
                <a:solidFill>
                  <a:srgbClr val="9CC1DD"/>
                </a:solidFill>
              </a:rPr>
              <a:t>der</a:t>
            </a:r>
            <a:r>
              <a:rPr lang="en-US" dirty="0" smtClean="0">
                <a:solidFill>
                  <a:srgbClr val="9CC1DD"/>
                </a:solidFill>
              </a:rPr>
              <a:t> </a:t>
            </a:r>
            <a:r>
              <a:rPr lang="en-US" dirty="0" err="1" smtClean="0">
                <a:solidFill>
                  <a:srgbClr val="9CC1DD"/>
                </a:solidFill>
              </a:rPr>
              <a:t>abstrakten</a:t>
            </a:r>
            <a:r>
              <a:rPr lang="en-US" dirty="0" smtClean="0">
                <a:solidFill>
                  <a:srgbClr val="9CC1DD"/>
                </a:solidFill>
              </a:rPr>
              <a:t> Syntax)</a:t>
            </a:r>
          </a:p>
          <a:p>
            <a:pPr lvl="1"/>
            <a:r>
              <a:rPr lang="en-US" dirty="0" smtClean="0">
                <a:solidFill>
                  <a:srgbClr val="9CC1DD"/>
                </a:solidFill>
              </a:rPr>
              <a:t>OCL Constraints</a:t>
            </a:r>
          </a:p>
          <a:p>
            <a:pPr lvl="1"/>
            <a:r>
              <a:rPr lang="en-US" dirty="0" smtClean="0">
                <a:solidFill>
                  <a:srgbClr val="9CC1DD"/>
                </a:solidFill>
              </a:rPr>
              <a:t>Java-Code</a:t>
            </a:r>
          </a:p>
          <a:p>
            <a:pPr lvl="1"/>
            <a:r>
              <a:rPr lang="en-US" dirty="0" err="1" smtClean="0">
                <a:solidFill>
                  <a:srgbClr val="9CC1DD"/>
                </a:solidFill>
              </a:rPr>
              <a:t>Komposition</a:t>
            </a:r>
            <a:r>
              <a:rPr lang="en-US" dirty="0" smtClean="0">
                <a:solidFill>
                  <a:srgbClr val="9CC1DD"/>
                </a:solidFill>
              </a:rPr>
              <a:t> </a:t>
            </a:r>
            <a:r>
              <a:rPr lang="en-US" dirty="0" err="1" smtClean="0">
                <a:solidFill>
                  <a:srgbClr val="9CC1DD"/>
                </a:solidFill>
              </a:rPr>
              <a:t>aus</a:t>
            </a:r>
            <a:r>
              <a:rPr lang="en-US" dirty="0" smtClean="0">
                <a:solidFill>
                  <a:srgbClr val="9CC1DD"/>
                </a:solidFill>
              </a:rPr>
              <a:t> </a:t>
            </a:r>
            <a:r>
              <a:rPr lang="en-US" dirty="0" err="1" smtClean="0">
                <a:solidFill>
                  <a:srgbClr val="9CC1DD"/>
                </a:solidFill>
              </a:rPr>
              <a:t>vorhandenen</a:t>
            </a:r>
            <a:r>
              <a:rPr lang="en-US" dirty="0" smtClean="0">
                <a:solidFill>
                  <a:srgbClr val="9CC1DD"/>
                </a:solidFill>
              </a:rPr>
              <a:t> Refactorings</a:t>
            </a:r>
          </a:p>
          <a:p>
            <a:pPr lvl="1"/>
            <a:r>
              <a:rPr lang="en-US" b="1" dirty="0" smtClean="0"/>
              <a:t>…</a:t>
            </a:r>
            <a:r>
              <a:rPr lang="en-US" dirty="0" smtClean="0"/>
              <a:t> </a:t>
            </a:r>
          </a:p>
          <a:p>
            <a:pPr lvl="1">
              <a:buNone/>
            </a:pPr>
            <a:endParaRPr lang="en-US" sz="1000" dirty="0" smtClean="0"/>
          </a:p>
          <a:p>
            <a:r>
              <a:rPr lang="en-US" dirty="0" err="1" smtClean="0">
                <a:solidFill>
                  <a:srgbClr val="9CC1DD"/>
                </a:solidFill>
              </a:rPr>
              <a:t>Projektspezifische</a:t>
            </a:r>
            <a:r>
              <a:rPr lang="en-US" dirty="0" smtClean="0">
                <a:solidFill>
                  <a:srgbClr val="9CC1DD"/>
                </a:solidFill>
              </a:rPr>
              <a:t> </a:t>
            </a:r>
            <a:r>
              <a:rPr lang="en-US" dirty="0" err="1" smtClean="0">
                <a:solidFill>
                  <a:srgbClr val="9CC1DD"/>
                </a:solidFill>
              </a:rPr>
              <a:t>Konfiguration</a:t>
            </a:r>
            <a:r>
              <a:rPr lang="en-US" dirty="0" smtClean="0">
                <a:solidFill>
                  <a:srgbClr val="9CC1DD"/>
                </a:solidFill>
              </a:rPr>
              <a:t> und </a:t>
            </a:r>
            <a:r>
              <a:rPr lang="en-US" dirty="0" err="1" smtClean="0">
                <a:solidFill>
                  <a:srgbClr val="9CC1DD"/>
                </a:solidFill>
              </a:rPr>
              <a:t>einheitliche</a:t>
            </a:r>
            <a:r>
              <a:rPr lang="en-US" dirty="0" smtClean="0">
                <a:solidFill>
                  <a:srgbClr val="9CC1DD"/>
                </a:solidFill>
              </a:rPr>
              <a:t> </a:t>
            </a:r>
            <a:r>
              <a:rPr lang="en-US" dirty="0" err="1" smtClean="0">
                <a:solidFill>
                  <a:srgbClr val="9CC1DD"/>
                </a:solidFill>
              </a:rPr>
              <a:t>Ausführung</a:t>
            </a:r>
            <a:endParaRPr lang="en-US" dirty="0">
              <a:solidFill>
                <a:srgbClr val="9CC1DD"/>
              </a:solidFill>
            </a:endParaRPr>
          </a:p>
        </p:txBody>
      </p:sp>
      <p:pic>
        <p:nvPicPr>
          <p:cNvPr id="4" name="Grafik 3" descr="emfrefac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188640"/>
            <a:ext cx="1905266" cy="14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Epsilon Wizard Language (EWL)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Teil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Epsilon-</a:t>
            </a:r>
            <a:r>
              <a:rPr lang="en-US" dirty="0" err="1" smtClean="0"/>
              <a:t>Sprachenfamilie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das Management von EMF-</a:t>
            </a:r>
            <a:r>
              <a:rPr lang="en-US" dirty="0" err="1" smtClean="0"/>
              <a:t>basierten</a:t>
            </a:r>
            <a:r>
              <a:rPr lang="en-US" dirty="0" smtClean="0"/>
              <a:t> </a:t>
            </a:r>
            <a:r>
              <a:rPr lang="en-US" dirty="0" err="1" smtClean="0"/>
              <a:t>Modellen</a:t>
            </a:r>
            <a:endParaRPr lang="en-US" dirty="0" smtClean="0"/>
          </a:p>
          <a:p>
            <a:r>
              <a:rPr lang="en-US" dirty="0" err="1" smtClean="0"/>
              <a:t>Zweck</a:t>
            </a:r>
            <a:r>
              <a:rPr lang="en-US" dirty="0" smtClean="0"/>
              <a:t>: In-place </a:t>
            </a:r>
            <a:r>
              <a:rPr lang="en-US" dirty="0" err="1" smtClean="0"/>
              <a:t>Transformationen</a:t>
            </a:r>
            <a:r>
              <a:rPr lang="en-US" dirty="0" smtClean="0"/>
              <a:t> von EMF-</a:t>
            </a:r>
            <a:r>
              <a:rPr lang="en-US" dirty="0" err="1" smtClean="0"/>
              <a:t>basierten</a:t>
            </a:r>
            <a:r>
              <a:rPr lang="en-US" dirty="0" smtClean="0"/>
              <a:t> </a:t>
            </a:r>
            <a:r>
              <a:rPr lang="en-US" dirty="0" err="1" smtClean="0"/>
              <a:t>Modellen</a:t>
            </a:r>
            <a:r>
              <a:rPr lang="en-US" dirty="0" smtClean="0"/>
              <a:t> </a:t>
            </a:r>
            <a:r>
              <a:rPr lang="en-US" dirty="0" err="1" smtClean="0"/>
              <a:t>unter</a:t>
            </a:r>
            <a:r>
              <a:rPr lang="en-US" dirty="0" smtClean="0"/>
              <a:t> </a:t>
            </a:r>
            <a:r>
              <a:rPr lang="en-US" dirty="0" err="1" smtClean="0"/>
              <a:t>Einbindung</a:t>
            </a:r>
            <a:r>
              <a:rPr lang="en-US" dirty="0" smtClean="0"/>
              <a:t> des </a:t>
            </a:r>
            <a:r>
              <a:rPr lang="en-US" dirty="0" err="1" smtClean="0"/>
              <a:t>Benutzers</a:t>
            </a:r>
            <a:endParaRPr lang="en-US" dirty="0"/>
          </a:p>
        </p:txBody>
      </p:sp>
      <p:pic>
        <p:nvPicPr>
          <p:cNvPr id="13" name="Grafik 12" descr="04_trac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8487" y="332656"/>
            <a:ext cx="2441985" cy="1313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Epsilon Wizard Language (EWL)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idx="1"/>
          </p:nvPr>
        </p:nvSpPr>
        <p:spPr>
          <a:xfrm>
            <a:off x="395288" y="1971675"/>
            <a:ext cx="8229600" cy="4049613"/>
          </a:xfrm>
        </p:spPr>
        <p:txBody>
          <a:bodyPr/>
          <a:lstStyle/>
          <a:p>
            <a:r>
              <a:rPr lang="en-US" dirty="0" err="1" smtClean="0">
                <a:solidFill>
                  <a:srgbClr val="9CC1DD"/>
                </a:solidFill>
              </a:rPr>
              <a:t>Teil</a:t>
            </a:r>
            <a:r>
              <a:rPr lang="en-US" dirty="0" smtClean="0">
                <a:solidFill>
                  <a:srgbClr val="9CC1DD"/>
                </a:solidFill>
              </a:rPr>
              <a:t> </a:t>
            </a:r>
            <a:r>
              <a:rPr lang="en-US" dirty="0" err="1" smtClean="0">
                <a:solidFill>
                  <a:srgbClr val="9CC1DD"/>
                </a:solidFill>
              </a:rPr>
              <a:t>der</a:t>
            </a:r>
            <a:r>
              <a:rPr lang="en-US" dirty="0" smtClean="0">
                <a:solidFill>
                  <a:srgbClr val="9CC1DD"/>
                </a:solidFill>
              </a:rPr>
              <a:t> Epsilon-</a:t>
            </a:r>
            <a:r>
              <a:rPr lang="en-US" dirty="0" err="1" smtClean="0">
                <a:solidFill>
                  <a:srgbClr val="9CC1DD"/>
                </a:solidFill>
              </a:rPr>
              <a:t>Sprachenfamilie</a:t>
            </a:r>
            <a:r>
              <a:rPr lang="en-US" dirty="0" smtClean="0">
                <a:solidFill>
                  <a:srgbClr val="9CC1DD"/>
                </a:solidFill>
              </a:rPr>
              <a:t> </a:t>
            </a:r>
            <a:r>
              <a:rPr lang="en-US" dirty="0" err="1" smtClean="0">
                <a:solidFill>
                  <a:srgbClr val="9CC1DD"/>
                </a:solidFill>
              </a:rPr>
              <a:t>für</a:t>
            </a:r>
            <a:r>
              <a:rPr lang="en-US" dirty="0" smtClean="0">
                <a:solidFill>
                  <a:srgbClr val="9CC1DD"/>
                </a:solidFill>
              </a:rPr>
              <a:t> das Management von EMF-</a:t>
            </a:r>
            <a:r>
              <a:rPr lang="en-US" dirty="0" err="1" smtClean="0">
                <a:solidFill>
                  <a:srgbClr val="9CC1DD"/>
                </a:solidFill>
              </a:rPr>
              <a:t>basierten</a:t>
            </a:r>
            <a:r>
              <a:rPr lang="en-US" dirty="0" smtClean="0">
                <a:solidFill>
                  <a:srgbClr val="9CC1DD"/>
                </a:solidFill>
              </a:rPr>
              <a:t> </a:t>
            </a:r>
            <a:r>
              <a:rPr lang="en-US" dirty="0" err="1" smtClean="0">
                <a:solidFill>
                  <a:srgbClr val="9CC1DD"/>
                </a:solidFill>
              </a:rPr>
              <a:t>Modellen</a:t>
            </a:r>
            <a:endParaRPr lang="en-US" dirty="0" smtClean="0">
              <a:solidFill>
                <a:srgbClr val="9CC1DD"/>
              </a:solidFill>
            </a:endParaRPr>
          </a:p>
          <a:p>
            <a:r>
              <a:rPr lang="en-US" dirty="0" err="1" smtClean="0">
                <a:solidFill>
                  <a:srgbClr val="9CC1DD"/>
                </a:solidFill>
              </a:rPr>
              <a:t>Zweck</a:t>
            </a:r>
            <a:r>
              <a:rPr lang="en-US" dirty="0" smtClean="0">
                <a:solidFill>
                  <a:srgbClr val="9CC1DD"/>
                </a:solidFill>
              </a:rPr>
              <a:t>: In-place </a:t>
            </a:r>
            <a:r>
              <a:rPr lang="en-US" dirty="0" err="1" smtClean="0">
                <a:solidFill>
                  <a:srgbClr val="9CC1DD"/>
                </a:solidFill>
              </a:rPr>
              <a:t>Transformationen</a:t>
            </a:r>
            <a:r>
              <a:rPr lang="en-US" dirty="0" smtClean="0">
                <a:solidFill>
                  <a:srgbClr val="9CC1DD"/>
                </a:solidFill>
              </a:rPr>
              <a:t> von EMF-</a:t>
            </a:r>
            <a:r>
              <a:rPr lang="en-US" dirty="0" err="1" smtClean="0">
                <a:solidFill>
                  <a:srgbClr val="9CC1DD"/>
                </a:solidFill>
              </a:rPr>
              <a:t>basierten</a:t>
            </a:r>
            <a:r>
              <a:rPr lang="en-US" dirty="0" smtClean="0">
                <a:solidFill>
                  <a:srgbClr val="9CC1DD"/>
                </a:solidFill>
              </a:rPr>
              <a:t> </a:t>
            </a:r>
            <a:r>
              <a:rPr lang="en-US" dirty="0" err="1" smtClean="0">
                <a:solidFill>
                  <a:srgbClr val="9CC1DD"/>
                </a:solidFill>
              </a:rPr>
              <a:t>Modellen</a:t>
            </a:r>
            <a:r>
              <a:rPr lang="en-US" dirty="0" smtClean="0">
                <a:solidFill>
                  <a:srgbClr val="9CC1DD"/>
                </a:solidFill>
              </a:rPr>
              <a:t> </a:t>
            </a:r>
            <a:r>
              <a:rPr lang="en-US" dirty="0" err="1" smtClean="0">
                <a:solidFill>
                  <a:srgbClr val="9CC1DD"/>
                </a:solidFill>
              </a:rPr>
              <a:t>unter</a:t>
            </a:r>
            <a:r>
              <a:rPr lang="en-US" dirty="0" smtClean="0">
                <a:solidFill>
                  <a:srgbClr val="9CC1DD"/>
                </a:solidFill>
              </a:rPr>
              <a:t> </a:t>
            </a:r>
            <a:r>
              <a:rPr lang="en-US" dirty="0" err="1" smtClean="0">
                <a:solidFill>
                  <a:srgbClr val="9CC1DD"/>
                </a:solidFill>
              </a:rPr>
              <a:t>Einbindung</a:t>
            </a:r>
            <a:r>
              <a:rPr lang="en-US" dirty="0" smtClean="0">
                <a:solidFill>
                  <a:srgbClr val="9CC1DD"/>
                </a:solidFill>
              </a:rPr>
              <a:t> des </a:t>
            </a:r>
            <a:r>
              <a:rPr lang="en-US" dirty="0" err="1" smtClean="0">
                <a:solidFill>
                  <a:srgbClr val="9CC1DD"/>
                </a:solidFill>
              </a:rPr>
              <a:t>Benutzers</a:t>
            </a:r>
            <a:endParaRPr lang="en-US" dirty="0" smtClean="0">
              <a:solidFill>
                <a:srgbClr val="9CC1DD"/>
              </a:solidFill>
            </a:endParaRPr>
          </a:p>
          <a:p>
            <a:r>
              <a:rPr lang="en-US" dirty="0" err="1" smtClean="0"/>
              <a:t>Ziel</a:t>
            </a:r>
            <a:r>
              <a:rPr lang="en-US" dirty="0" smtClean="0"/>
              <a:t> des </a:t>
            </a:r>
            <a:r>
              <a:rPr lang="en-US" dirty="0" err="1" smtClean="0"/>
              <a:t>FoPras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3" name="Grafik 12" descr="04_trac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005064"/>
            <a:ext cx="2843464" cy="1529985"/>
          </a:xfrm>
          <a:prstGeom prst="rect">
            <a:avLst/>
          </a:prstGeom>
        </p:spPr>
      </p:pic>
      <p:pic>
        <p:nvPicPr>
          <p:cNvPr id="5" name="Grafik 4" descr="emfrefact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933056"/>
            <a:ext cx="2481330" cy="1860998"/>
          </a:xfrm>
          <a:prstGeom prst="rect">
            <a:avLst/>
          </a:prstGeom>
        </p:spPr>
      </p:pic>
      <p:pic>
        <p:nvPicPr>
          <p:cNvPr id="6" name="Grafik 5" descr="rin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149080"/>
            <a:ext cx="1728192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Aufgaben und Rahmendaten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395288" y="1628801"/>
            <a:ext cx="8353176" cy="4392588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Aufgaben</a:t>
            </a:r>
            <a:endParaRPr lang="en-US" b="1" dirty="0" smtClean="0">
              <a:solidFill>
                <a:srgbClr val="C00000"/>
              </a:solidFill>
            </a:endParaRPr>
          </a:p>
          <a:p>
            <a:pPr lvl="1"/>
            <a:r>
              <a:rPr lang="en-US" dirty="0" err="1" smtClean="0"/>
              <a:t>Einarbeitung</a:t>
            </a:r>
            <a:r>
              <a:rPr lang="en-US" dirty="0" smtClean="0"/>
              <a:t> in EWL und EMF Refactor</a:t>
            </a:r>
          </a:p>
          <a:p>
            <a:pPr lvl="1"/>
            <a:r>
              <a:rPr lang="en-US" dirty="0" err="1" smtClean="0"/>
              <a:t>Analyse</a:t>
            </a:r>
            <a:r>
              <a:rPr lang="en-US" dirty="0" smtClean="0"/>
              <a:t> des EWL Interpreters</a:t>
            </a:r>
          </a:p>
          <a:p>
            <a:pPr lvl="1"/>
            <a:r>
              <a:rPr lang="en-US" dirty="0" smtClean="0"/>
              <a:t>Integration in EMF Refactor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Rahmendaten</a:t>
            </a:r>
            <a:endParaRPr lang="en-US" b="1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2 </a:t>
            </a:r>
            <a:r>
              <a:rPr lang="en-US" dirty="0" err="1" smtClean="0"/>
              <a:t>Bearbeiter</a:t>
            </a:r>
            <a:endParaRPr lang="en-US" dirty="0" smtClean="0"/>
          </a:p>
          <a:p>
            <a:pPr lvl="1"/>
            <a:r>
              <a:rPr lang="en-US" dirty="0" smtClean="0"/>
              <a:t>SS 2012</a:t>
            </a:r>
          </a:p>
          <a:p>
            <a:pPr lvl="1"/>
            <a:r>
              <a:rPr lang="en-US" dirty="0" err="1" smtClean="0"/>
              <a:t>Voraussetzungen</a:t>
            </a:r>
            <a:endParaRPr lang="en-US" dirty="0"/>
          </a:p>
          <a:p>
            <a:pPr lvl="2"/>
            <a:r>
              <a:rPr lang="en-US" dirty="0" smtClean="0"/>
              <a:t>Eclipse, EMF, Java</a:t>
            </a:r>
          </a:p>
          <a:p>
            <a:pPr lvl="2"/>
            <a:r>
              <a:rPr lang="en-US" dirty="0" smtClean="0"/>
              <a:t>LV </a:t>
            </a:r>
            <a:r>
              <a:rPr lang="en-US" dirty="0" err="1" smtClean="0"/>
              <a:t>Softwarequalität</a:t>
            </a:r>
            <a:endParaRPr lang="en-US" dirty="0" smtClean="0"/>
          </a:p>
          <a:p>
            <a:pPr lvl="2"/>
            <a:r>
              <a:rPr lang="en-US" dirty="0" err="1" smtClean="0"/>
              <a:t>Englisch</a:t>
            </a:r>
            <a:endParaRPr lang="en-US" dirty="0" smtClean="0"/>
          </a:p>
          <a:p>
            <a:pPr lvl="1"/>
            <a:r>
              <a:rPr lang="en-US" dirty="0" err="1" smtClean="0"/>
              <a:t>Werkzeuge</a:t>
            </a:r>
            <a:r>
              <a:rPr lang="en-US" dirty="0" smtClean="0"/>
              <a:t>: Eclipse, EMF, EMF Refactor, EWL, Java, JET,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Bewerbungen für </a:t>
            </a:r>
            <a:r>
              <a:rPr lang="de-DE" dirty="0" err="1" smtClean="0"/>
              <a:t>FoPras</a:t>
            </a:r>
            <a:r>
              <a:rPr lang="de-DE" dirty="0" smtClean="0"/>
              <a:t> im </a:t>
            </a:r>
            <a:r>
              <a:rPr lang="de-DE" dirty="0" err="1" smtClean="0"/>
              <a:t>SoSe</a:t>
            </a:r>
            <a:r>
              <a:rPr lang="de-DE" dirty="0" smtClean="0"/>
              <a:t> </a:t>
            </a:r>
            <a:r>
              <a:rPr lang="de-DE" dirty="0" smtClean="0"/>
              <a:t>2012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idx="1"/>
          </p:nvPr>
        </p:nvSpPr>
        <p:spPr>
          <a:xfrm>
            <a:off x="395288" y="1844823"/>
            <a:ext cx="8229600" cy="4176565"/>
          </a:xfrm>
        </p:spPr>
        <p:txBody>
          <a:bodyPr/>
          <a:lstStyle/>
          <a:p>
            <a:r>
              <a:rPr lang="en-US" sz="2400" b="1" dirty="0" err="1" smtClean="0"/>
              <a:t>FoPra</a:t>
            </a:r>
            <a:r>
              <a:rPr lang="en-US" sz="2400" b="1" dirty="0" smtClean="0"/>
              <a:t> 1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C00000"/>
                </a:solidFill>
              </a:rPr>
              <a:t>Erweiterung</a:t>
            </a:r>
            <a:r>
              <a:rPr lang="en-US" dirty="0" smtClean="0">
                <a:solidFill>
                  <a:srgbClr val="C00000"/>
                </a:solidFill>
              </a:rPr>
              <a:t> von EMF Refactor um Update‐</a:t>
            </a:r>
            <a:r>
              <a:rPr lang="en-US" dirty="0" err="1" smtClean="0">
                <a:solidFill>
                  <a:srgbClr val="C00000"/>
                </a:solidFill>
              </a:rPr>
              <a:t>Funktionalität</a:t>
            </a:r>
            <a:r>
              <a:rPr lang="en-US" dirty="0" smtClean="0">
                <a:solidFill>
                  <a:srgbClr val="C00000"/>
                </a:solidFill>
              </a:rPr>
              <a:t> in </a:t>
            </a:r>
            <a:r>
              <a:rPr lang="en-US" dirty="0" err="1" smtClean="0">
                <a:solidFill>
                  <a:srgbClr val="C00000"/>
                </a:solidFill>
              </a:rPr>
              <a:t>grafischen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Editoren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r>
              <a:rPr lang="en-US" sz="2400" b="1" dirty="0" err="1" smtClean="0"/>
              <a:t>FoPra</a:t>
            </a:r>
            <a:r>
              <a:rPr lang="en-US" sz="2400" b="1" dirty="0" smtClean="0"/>
              <a:t> 2</a:t>
            </a:r>
            <a:r>
              <a:rPr lang="en-US" dirty="0" smtClean="0"/>
              <a:t>: </a:t>
            </a:r>
            <a:r>
              <a:rPr lang="de-DE" dirty="0" smtClean="0">
                <a:solidFill>
                  <a:srgbClr val="C00000"/>
                </a:solidFill>
              </a:rPr>
              <a:t>Erweiterung von EMF Refactor um die zusätzliche Spezifikationssprache EWL</a:t>
            </a:r>
          </a:p>
          <a:p>
            <a:endParaRPr lang="de-DE" dirty="0" smtClean="0"/>
          </a:p>
          <a:p>
            <a:r>
              <a:rPr lang="de-DE" dirty="0" smtClean="0"/>
              <a:t>Bewerbungen bitte bis Freitag, 27. April 2012 an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arendt@mathematik.uni-marburg.de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Vergabe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FoPras</a:t>
            </a:r>
            <a:r>
              <a:rPr lang="en-US" dirty="0" smtClean="0"/>
              <a:t> und Start </a:t>
            </a:r>
            <a:r>
              <a:rPr lang="en-US" dirty="0" err="1" smtClean="0"/>
              <a:t>Anfang</a:t>
            </a:r>
            <a:r>
              <a:rPr lang="en-US" dirty="0" smtClean="0"/>
              <a:t> Mai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EMF Refactor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Eclipse Incubation </a:t>
            </a:r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Spezifikation</a:t>
            </a:r>
            <a:r>
              <a:rPr lang="en-US" dirty="0" smtClean="0"/>
              <a:t> und </a:t>
            </a:r>
            <a:r>
              <a:rPr lang="en-US" dirty="0" err="1" smtClean="0"/>
              <a:t>Durchführung</a:t>
            </a:r>
            <a:r>
              <a:rPr lang="en-US" dirty="0" smtClean="0"/>
              <a:t> von Refactorings auf </a:t>
            </a:r>
            <a:r>
              <a:rPr lang="en-US" dirty="0" err="1" smtClean="0"/>
              <a:t>Modellen</a:t>
            </a:r>
            <a:r>
              <a:rPr lang="en-US" dirty="0" smtClean="0"/>
              <a:t>, die auf </a:t>
            </a:r>
            <a:r>
              <a:rPr lang="en-US" dirty="0" err="1" smtClean="0"/>
              <a:t>dem</a:t>
            </a:r>
            <a:r>
              <a:rPr lang="en-US" dirty="0" smtClean="0"/>
              <a:t> Eclipse Modeling Framework (EMF) </a:t>
            </a:r>
            <a:r>
              <a:rPr lang="en-US" dirty="0" err="1" smtClean="0"/>
              <a:t>basieren</a:t>
            </a:r>
            <a:endParaRPr lang="en-US" dirty="0" smtClean="0"/>
          </a:p>
          <a:p>
            <a:pPr>
              <a:buNone/>
            </a:pPr>
            <a:endParaRPr lang="en-US" sz="1000" dirty="0" smtClean="0"/>
          </a:p>
          <a:p>
            <a:r>
              <a:rPr lang="en-US" dirty="0" err="1" smtClean="0"/>
              <a:t>Konkrete</a:t>
            </a:r>
            <a:r>
              <a:rPr lang="en-US" dirty="0" smtClean="0"/>
              <a:t> </a:t>
            </a:r>
            <a:r>
              <a:rPr lang="en-US" dirty="0" err="1" smtClean="0"/>
              <a:t>Spezifikationen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endParaRPr lang="en-US" dirty="0" smtClean="0"/>
          </a:p>
          <a:p>
            <a:pPr lvl="1"/>
            <a:r>
              <a:rPr lang="en-US" dirty="0" smtClean="0"/>
              <a:t>Henshin-</a:t>
            </a:r>
            <a:r>
              <a:rPr lang="en-US" dirty="0" err="1" smtClean="0"/>
              <a:t>Regeln</a:t>
            </a:r>
            <a:r>
              <a:rPr lang="en-US" dirty="0" smtClean="0"/>
              <a:t> (</a:t>
            </a:r>
            <a:r>
              <a:rPr lang="en-US" dirty="0" err="1" smtClean="0"/>
              <a:t>Musterdefinition</a:t>
            </a:r>
            <a:r>
              <a:rPr lang="en-US" dirty="0" smtClean="0"/>
              <a:t> auf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abstrakten</a:t>
            </a:r>
            <a:r>
              <a:rPr lang="en-US" dirty="0" smtClean="0"/>
              <a:t> Syntax)</a:t>
            </a:r>
          </a:p>
          <a:p>
            <a:pPr lvl="1"/>
            <a:r>
              <a:rPr lang="en-US" dirty="0" smtClean="0"/>
              <a:t>OCL Constraints</a:t>
            </a:r>
          </a:p>
          <a:p>
            <a:pPr lvl="1"/>
            <a:r>
              <a:rPr lang="en-US" dirty="0" smtClean="0"/>
              <a:t>Java-Code</a:t>
            </a:r>
          </a:p>
          <a:p>
            <a:pPr lvl="1"/>
            <a:r>
              <a:rPr lang="en-US" dirty="0" err="1" smtClean="0"/>
              <a:t>Komposition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vorhandenen</a:t>
            </a:r>
            <a:r>
              <a:rPr lang="en-US" dirty="0" smtClean="0"/>
              <a:t> Refactorings</a:t>
            </a:r>
          </a:p>
          <a:p>
            <a:pPr lvl="1"/>
            <a:r>
              <a:rPr lang="en-US" dirty="0" smtClean="0"/>
              <a:t>… </a:t>
            </a:r>
          </a:p>
          <a:p>
            <a:pPr lvl="1">
              <a:buNone/>
            </a:pPr>
            <a:endParaRPr lang="en-US" sz="1000" dirty="0" smtClean="0"/>
          </a:p>
          <a:p>
            <a:r>
              <a:rPr lang="en-US" dirty="0" err="1" smtClean="0"/>
              <a:t>Projektspezifische</a:t>
            </a:r>
            <a:r>
              <a:rPr lang="en-US" dirty="0" smtClean="0"/>
              <a:t> </a:t>
            </a:r>
            <a:r>
              <a:rPr lang="en-US" dirty="0" err="1" smtClean="0"/>
              <a:t>Konfiguration</a:t>
            </a:r>
            <a:r>
              <a:rPr lang="en-US" dirty="0" smtClean="0"/>
              <a:t> und </a:t>
            </a:r>
            <a:r>
              <a:rPr lang="en-US" dirty="0" err="1" smtClean="0"/>
              <a:t>einheitliche</a:t>
            </a:r>
            <a:r>
              <a:rPr lang="en-US" dirty="0" smtClean="0"/>
              <a:t> </a:t>
            </a:r>
            <a:r>
              <a:rPr lang="en-US" dirty="0" err="1" smtClean="0"/>
              <a:t>Ausführung</a:t>
            </a:r>
            <a:endParaRPr lang="en-US" dirty="0"/>
          </a:p>
        </p:txBody>
      </p:sp>
      <p:pic>
        <p:nvPicPr>
          <p:cNvPr id="4" name="Grafik 3" descr="emfrefac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188640"/>
            <a:ext cx="1905266" cy="14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940152" y="5229200"/>
            <a:ext cx="2088232" cy="100811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EMF Refactor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CC1DD"/>
                </a:solidFill>
              </a:rPr>
              <a:t>Eclipse Incubation </a:t>
            </a:r>
            <a:r>
              <a:rPr lang="en-US" dirty="0" err="1" smtClean="0">
                <a:solidFill>
                  <a:srgbClr val="9CC1DD"/>
                </a:solidFill>
              </a:rPr>
              <a:t>Projekt</a:t>
            </a:r>
            <a:r>
              <a:rPr lang="en-US" dirty="0" smtClean="0">
                <a:solidFill>
                  <a:srgbClr val="9CC1DD"/>
                </a:solidFill>
              </a:rPr>
              <a:t> </a:t>
            </a:r>
            <a:r>
              <a:rPr lang="en-US" dirty="0" err="1" smtClean="0">
                <a:solidFill>
                  <a:srgbClr val="9CC1DD"/>
                </a:solidFill>
              </a:rPr>
              <a:t>zur</a:t>
            </a:r>
            <a:r>
              <a:rPr lang="en-US" dirty="0" smtClean="0">
                <a:solidFill>
                  <a:srgbClr val="9CC1DD"/>
                </a:solidFill>
              </a:rPr>
              <a:t> </a:t>
            </a:r>
            <a:r>
              <a:rPr lang="en-US" dirty="0" err="1" smtClean="0">
                <a:solidFill>
                  <a:srgbClr val="9CC1DD"/>
                </a:solidFill>
              </a:rPr>
              <a:t>Spezifikation</a:t>
            </a:r>
            <a:r>
              <a:rPr lang="en-US" dirty="0" smtClean="0">
                <a:solidFill>
                  <a:srgbClr val="9CC1DD"/>
                </a:solidFill>
              </a:rPr>
              <a:t> und </a:t>
            </a:r>
            <a:r>
              <a:rPr lang="en-US" dirty="0" err="1" smtClean="0">
                <a:solidFill>
                  <a:srgbClr val="9CC1DD"/>
                </a:solidFill>
              </a:rPr>
              <a:t>Durchführung</a:t>
            </a:r>
            <a:r>
              <a:rPr lang="en-US" dirty="0" smtClean="0">
                <a:solidFill>
                  <a:srgbClr val="9CC1DD"/>
                </a:solidFill>
              </a:rPr>
              <a:t> von Refactorings auf </a:t>
            </a:r>
            <a:r>
              <a:rPr lang="en-US" dirty="0" err="1" smtClean="0">
                <a:solidFill>
                  <a:srgbClr val="9CC1DD"/>
                </a:solidFill>
              </a:rPr>
              <a:t>Modellen</a:t>
            </a:r>
            <a:r>
              <a:rPr lang="en-US" dirty="0" smtClean="0">
                <a:solidFill>
                  <a:srgbClr val="9CC1DD"/>
                </a:solidFill>
              </a:rPr>
              <a:t>, die auf </a:t>
            </a:r>
            <a:r>
              <a:rPr lang="en-US" dirty="0" err="1" smtClean="0">
                <a:solidFill>
                  <a:srgbClr val="9CC1DD"/>
                </a:solidFill>
              </a:rPr>
              <a:t>dem</a:t>
            </a:r>
            <a:r>
              <a:rPr lang="en-US" dirty="0" smtClean="0">
                <a:solidFill>
                  <a:srgbClr val="9CC1DD"/>
                </a:solidFill>
              </a:rPr>
              <a:t> Eclipse Modeling Framework (EMF) </a:t>
            </a:r>
            <a:r>
              <a:rPr lang="en-US" dirty="0" err="1" smtClean="0">
                <a:solidFill>
                  <a:srgbClr val="9CC1DD"/>
                </a:solidFill>
              </a:rPr>
              <a:t>basieren</a:t>
            </a:r>
            <a:endParaRPr lang="en-US" dirty="0" smtClean="0">
              <a:solidFill>
                <a:srgbClr val="9CC1DD"/>
              </a:solidFill>
            </a:endParaRPr>
          </a:p>
          <a:p>
            <a:pPr>
              <a:buNone/>
            </a:pPr>
            <a:endParaRPr lang="en-US" sz="1000" dirty="0" smtClean="0">
              <a:solidFill>
                <a:srgbClr val="9CC1DD"/>
              </a:solidFill>
            </a:endParaRPr>
          </a:p>
          <a:p>
            <a:r>
              <a:rPr lang="en-US" dirty="0" err="1" smtClean="0">
                <a:solidFill>
                  <a:srgbClr val="9CC1DD"/>
                </a:solidFill>
              </a:rPr>
              <a:t>Konkrete</a:t>
            </a:r>
            <a:r>
              <a:rPr lang="en-US" dirty="0" smtClean="0">
                <a:solidFill>
                  <a:srgbClr val="9CC1DD"/>
                </a:solidFill>
              </a:rPr>
              <a:t> </a:t>
            </a:r>
            <a:r>
              <a:rPr lang="en-US" dirty="0" err="1" smtClean="0">
                <a:solidFill>
                  <a:srgbClr val="9CC1DD"/>
                </a:solidFill>
              </a:rPr>
              <a:t>Spezifikationen</a:t>
            </a:r>
            <a:r>
              <a:rPr lang="en-US" dirty="0" smtClean="0">
                <a:solidFill>
                  <a:srgbClr val="9CC1DD"/>
                </a:solidFill>
              </a:rPr>
              <a:t> </a:t>
            </a:r>
            <a:r>
              <a:rPr lang="en-US" dirty="0" err="1" smtClean="0">
                <a:solidFill>
                  <a:srgbClr val="9CC1DD"/>
                </a:solidFill>
              </a:rPr>
              <a:t>durch</a:t>
            </a:r>
            <a:endParaRPr lang="en-US" dirty="0" smtClean="0">
              <a:solidFill>
                <a:srgbClr val="9CC1DD"/>
              </a:solidFill>
            </a:endParaRPr>
          </a:p>
          <a:p>
            <a:pPr lvl="1"/>
            <a:r>
              <a:rPr lang="en-US" dirty="0" smtClean="0">
                <a:solidFill>
                  <a:srgbClr val="9CC1DD"/>
                </a:solidFill>
              </a:rPr>
              <a:t>Henshin-</a:t>
            </a:r>
            <a:r>
              <a:rPr lang="en-US" dirty="0" err="1" smtClean="0">
                <a:solidFill>
                  <a:srgbClr val="9CC1DD"/>
                </a:solidFill>
              </a:rPr>
              <a:t>Regeln</a:t>
            </a:r>
            <a:r>
              <a:rPr lang="en-US" dirty="0" smtClean="0">
                <a:solidFill>
                  <a:srgbClr val="9CC1DD"/>
                </a:solidFill>
              </a:rPr>
              <a:t> (</a:t>
            </a:r>
            <a:r>
              <a:rPr lang="en-US" dirty="0" err="1" smtClean="0">
                <a:solidFill>
                  <a:srgbClr val="9CC1DD"/>
                </a:solidFill>
              </a:rPr>
              <a:t>Musterdefinition</a:t>
            </a:r>
            <a:r>
              <a:rPr lang="en-US" dirty="0" smtClean="0">
                <a:solidFill>
                  <a:srgbClr val="9CC1DD"/>
                </a:solidFill>
              </a:rPr>
              <a:t> auf </a:t>
            </a:r>
            <a:r>
              <a:rPr lang="en-US" dirty="0" err="1" smtClean="0">
                <a:solidFill>
                  <a:srgbClr val="9CC1DD"/>
                </a:solidFill>
              </a:rPr>
              <a:t>der</a:t>
            </a:r>
            <a:r>
              <a:rPr lang="en-US" dirty="0" smtClean="0">
                <a:solidFill>
                  <a:srgbClr val="9CC1DD"/>
                </a:solidFill>
              </a:rPr>
              <a:t> </a:t>
            </a:r>
            <a:r>
              <a:rPr lang="en-US" dirty="0" err="1" smtClean="0">
                <a:solidFill>
                  <a:srgbClr val="9CC1DD"/>
                </a:solidFill>
              </a:rPr>
              <a:t>abstrakten</a:t>
            </a:r>
            <a:r>
              <a:rPr lang="en-US" dirty="0" smtClean="0">
                <a:solidFill>
                  <a:srgbClr val="9CC1DD"/>
                </a:solidFill>
              </a:rPr>
              <a:t> Syntax)</a:t>
            </a:r>
          </a:p>
          <a:p>
            <a:pPr lvl="1"/>
            <a:r>
              <a:rPr lang="en-US" dirty="0" smtClean="0">
                <a:solidFill>
                  <a:srgbClr val="9CC1DD"/>
                </a:solidFill>
              </a:rPr>
              <a:t>OCL Constraints</a:t>
            </a:r>
          </a:p>
          <a:p>
            <a:pPr lvl="1"/>
            <a:r>
              <a:rPr lang="en-US" dirty="0" smtClean="0">
                <a:solidFill>
                  <a:srgbClr val="9CC1DD"/>
                </a:solidFill>
              </a:rPr>
              <a:t>Java-Code</a:t>
            </a:r>
          </a:p>
          <a:p>
            <a:pPr lvl="1"/>
            <a:r>
              <a:rPr lang="en-US" dirty="0" err="1" smtClean="0">
                <a:solidFill>
                  <a:srgbClr val="9CC1DD"/>
                </a:solidFill>
              </a:rPr>
              <a:t>Komposition</a:t>
            </a:r>
            <a:r>
              <a:rPr lang="en-US" dirty="0" smtClean="0">
                <a:solidFill>
                  <a:srgbClr val="9CC1DD"/>
                </a:solidFill>
              </a:rPr>
              <a:t> </a:t>
            </a:r>
            <a:r>
              <a:rPr lang="en-US" dirty="0" err="1" smtClean="0">
                <a:solidFill>
                  <a:srgbClr val="9CC1DD"/>
                </a:solidFill>
              </a:rPr>
              <a:t>aus</a:t>
            </a:r>
            <a:r>
              <a:rPr lang="en-US" dirty="0" smtClean="0">
                <a:solidFill>
                  <a:srgbClr val="9CC1DD"/>
                </a:solidFill>
              </a:rPr>
              <a:t> </a:t>
            </a:r>
            <a:r>
              <a:rPr lang="en-US" dirty="0" err="1" smtClean="0">
                <a:solidFill>
                  <a:srgbClr val="9CC1DD"/>
                </a:solidFill>
              </a:rPr>
              <a:t>vorhandenen</a:t>
            </a:r>
            <a:r>
              <a:rPr lang="en-US" dirty="0" smtClean="0">
                <a:solidFill>
                  <a:srgbClr val="9CC1DD"/>
                </a:solidFill>
              </a:rPr>
              <a:t> Refactorings</a:t>
            </a:r>
          </a:p>
          <a:p>
            <a:pPr lvl="1"/>
            <a:r>
              <a:rPr lang="en-US" dirty="0" smtClean="0">
                <a:solidFill>
                  <a:srgbClr val="9CC1DD"/>
                </a:solidFill>
              </a:rPr>
              <a:t>… </a:t>
            </a:r>
          </a:p>
          <a:p>
            <a:pPr lvl="1">
              <a:buNone/>
            </a:pPr>
            <a:endParaRPr lang="en-US" sz="1000" dirty="0" smtClean="0">
              <a:solidFill>
                <a:srgbClr val="9CC1DD"/>
              </a:solidFill>
            </a:endParaRPr>
          </a:p>
          <a:p>
            <a:r>
              <a:rPr lang="en-US" dirty="0" err="1" smtClean="0">
                <a:solidFill>
                  <a:srgbClr val="9CC1DD"/>
                </a:solidFill>
              </a:rPr>
              <a:t>Projektspezifische</a:t>
            </a:r>
            <a:r>
              <a:rPr lang="en-US" dirty="0" smtClean="0">
                <a:solidFill>
                  <a:srgbClr val="9CC1DD"/>
                </a:solidFill>
              </a:rPr>
              <a:t> </a:t>
            </a:r>
            <a:r>
              <a:rPr lang="en-US" dirty="0" err="1" smtClean="0">
                <a:solidFill>
                  <a:srgbClr val="9CC1DD"/>
                </a:solidFill>
              </a:rPr>
              <a:t>Konfiguration</a:t>
            </a:r>
            <a:r>
              <a:rPr lang="en-US" dirty="0" smtClean="0">
                <a:solidFill>
                  <a:srgbClr val="9CC1DD"/>
                </a:solidFill>
              </a:rPr>
              <a:t> und </a:t>
            </a:r>
            <a:r>
              <a:rPr lang="en-US" dirty="0" err="1" smtClean="0">
                <a:solidFill>
                  <a:srgbClr val="9CC1DD"/>
                </a:solidFill>
              </a:rPr>
              <a:t>einheitliche</a:t>
            </a:r>
            <a:r>
              <a:rPr lang="en-US" dirty="0" smtClean="0">
                <a:solidFill>
                  <a:srgbClr val="9CC1DD"/>
                </a:solidFill>
              </a:rPr>
              <a:t> </a:t>
            </a:r>
            <a:r>
              <a:rPr lang="en-US" dirty="0" err="1" smtClean="0"/>
              <a:t>Ausführung</a:t>
            </a:r>
            <a:endParaRPr lang="en-US" dirty="0"/>
          </a:p>
        </p:txBody>
      </p:sp>
      <p:pic>
        <p:nvPicPr>
          <p:cNvPr id="4" name="Grafik 3" descr="emfrefac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188640"/>
            <a:ext cx="1905266" cy="14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bisher:</a:t>
            </a:r>
            <a:endParaRPr lang="de-DE" dirty="0"/>
          </a:p>
        </p:txBody>
      </p:sp>
      <p:pic>
        <p:nvPicPr>
          <p:cNvPr id="3" name="Grafik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7920880" cy="498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bisher:</a:t>
            </a:r>
            <a:endParaRPr lang="de-DE" dirty="0"/>
          </a:p>
        </p:txBody>
      </p:sp>
      <p:pic>
        <p:nvPicPr>
          <p:cNvPr id="3" name="Grafik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205602"/>
            <a:ext cx="7920880" cy="4964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bisher:</a:t>
            </a:r>
            <a:endParaRPr lang="de-DE" dirty="0"/>
          </a:p>
        </p:txBody>
      </p:sp>
      <p:pic>
        <p:nvPicPr>
          <p:cNvPr id="3" name="Grafik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98137"/>
            <a:ext cx="7920880" cy="4979478"/>
          </a:xfrm>
          <a:prstGeom prst="rect">
            <a:avLst/>
          </a:prstGeom>
        </p:spPr>
      </p:pic>
      <p:sp>
        <p:nvSpPr>
          <p:cNvPr id="4" name="Smiley 3"/>
          <p:cNvSpPr/>
          <p:nvPr/>
        </p:nvSpPr>
        <p:spPr>
          <a:xfrm>
            <a:off x="6876256" y="3861048"/>
            <a:ext cx="1296144" cy="122413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Smiley 4"/>
          <p:cNvSpPr/>
          <p:nvPr/>
        </p:nvSpPr>
        <p:spPr>
          <a:xfrm>
            <a:off x="1547664" y="4509120"/>
            <a:ext cx="1296144" cy="1224136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201434"/>
            <a:ext cx="7920880" cy="4972883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bisher:</a:t>
            </a:r>
            <a:endParaRPr lang="de-DE" dirty="0"/>
          </a:p>
        </p:txBody>
      </p:sp>
      <p:sp>
        <p:nvSpPr>
          <p:cNvPr id="7" name="Smiley 6"/>
          <p:cNvSpPr/>
          <p:nvPr/>
        </p:nvSpPr>
        <p:spPr>
          <a:xfrm>
            <a:off x="6876256" y="3861048"/>
            <a:ext cx="1296144" cy="1224136"/>
          </a:xfrm>
          <a:prstGeom prst="smileyFace">
            <a:avLst>
              <a:gd name="adj" fmla="val -756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Smiley 4"/>
          <p:cNvSpPr/>
          <p:nvPr/>
        </p:nvSpPr>
        <p:spPr>
          <a:xfrm>
            <a:off x="1547664" y="4509120"/>
            <a:ext cx="1296144" cy="1224136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Aufgaben und Rahmendaten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51520" y="1628801"/>
            <a:ext cx="8496944" cy="4392588"/>
          </a:xfrm>
        </p:spPr>
        <p:txBody>
          <a:bodyPr/>
          <a:lstStyle/>
          <a:p>
            <a:r>
              <a:rPr lang="en-US" sz="1800" b="1" dirty="0" err="1" smtClean="0">
                <a:solidFill>
                  <a:srgbClr val="C00000"/>
                </a:solidFill>
              </a:rPr>
              <a:t>Aufgaben</a:t>
            </a:r>
            <a:endParaRPr lang="en-US" sz="1800" b="1" dirty="0" smtClean="0">
              <a:solidFill>
                <a:srgbClr val="C00000"/>
              </a:solidFill>
            </a:endParaRPr>
          </a:p>
          <a:p>
            <a:pPr lvl="1"/>
            <a:r>
              <a:rPr lang="en-US" sz="1800" dirty="0" err="1" smtClean="0"/>
              <a:t>Einarbeitung</a:t>
            </a:r>
            <a:r>
              <a:rPr lang="en-US" sz="1800" dirty="0" smtClean="0"/>
              <a:t> in EMF Refactor, Graphical Modeling Framework (GMF) und IBM Rational Software Architect (RSA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err="1" smtClean="0"/>
              <a:t>Aufnahme</a:t>
            </a:r>
            <a:r>
              <a:rPr lang="en-US" sz="1800" dirty="0" smtClean="0"/>
              <a:t> </a:t>
            </a:r>
            <a:r>
              <a:rPr lang="en-US" sz="1800" dirty="0" err="1" smtClean="0"/>
              <a:t>der</a:t>
            </a:r>
            <a:r>
              <a:rPr lang="en-US" sz="1800" dirty="0" smtClean="0"/>
              <a:t> </a:t>
            </a:r>
            <a:r>
              <a:rPr lang="en-US" sz="1800" dirty="0" err="1" smtClean="0"/>
              <a:t>Anforderungen</a:t>
            </a:r>
            <a:r>
              <a:rPr lang="en-US" sz="1800" dirty="0" smtClean="0"/>
              <a:t> (</a:t>
            </a:r>
            <a:r>
              <a:rPr lang="en-US" sz="1800" dirty="0" err="1" smtClean="0"/>
              <a:t>z.B</a:t>
            </a:r>
            <a:r>
              <a:rPr lang="en-US" sz="1800" dirty="0" smtClean="0"/>
              <a:t>. </a:t>
            </a:r>
            <a:r>
              <a:rPr lang="en-US" sz="1800" dirty="0" err="1" smtClean="0"/>
              <a:t>durch</a:t>
            </a:r>
            <a:r>
              <a:rPr lang="en-US" sz="1800" dirty="0" smtClean="0"/>
              <a:t> </a:t>
            </a:r>
            <a:r>
              <a:rPr lang="en-US" sz="1800" dirty="0" err="1" smtClean="0"/>
              <a:t>Szenarien</a:t>
            </a:r>
            <a:r>
              <a:rPr lang="en-US" sz="1800" dirty="0" smtClean="0"/>
              <a:t>)</a:t>
            </a:r>
            <a:endParaRPr lang="en-US" sz="1800" dirty="0" smtClean="0"/>
          </a:p>
          <a:p>
            <a:pPr lvl="1"/>
            <a:r>
              <a:rPr lang="en-US" sz="1800" dirty="0" err="1" smtClean="0"/>
              <a:t>Recherche</a:t>
            </a:r>
            <a:r>
              <a:rPr lang="en-US" sz="1800" dirty="0" smtClean="0"/>
              <a:t> </a:t>
            </a:r>
            <a:r>
              <a:rPr lang="en-US" sz="1800" dirty="0" err="1" smtClean="0"/>
              <a:t>nach</a:t>
            </a:r>
            <a:r>
              <a:rPr lang="en-US" sz="1800" dirty="0" smtClean="0"/>
              <a:t> </a:t>
            </a:r>
            <a:r>
              <a:rPr lang="en-US" sz="1800" dirty="0" err="1" smtClean="0"/>
              <a:t>Möglichkeiten</a:t>
            </a:r>
            <a:r>
              <a:rPr lang="en-US" sz="1800" dirty="0" smtClean="0"/>
              <a:t> </a:t>
            </a:r>
            <a:r>
              <a:rPr lang="en-US" sz="1800" dirty="0" err="1" smtClean="0"/>
              <a:t>einer</a:t>
            </a:r>
            <a:r>
              <a:rPr lang="en-US" sz="1800" dirty="0" smtClean="0"/>
              <a:t> </a:t>
            </a:r>
            <a:r>
              <a:rPr lang="en-US" sz="1800" dirty="0" err="1" smtClean="0"/>
              <a:t>automatisierten</a:t>
            </a:r>
            <a:r>
              <a:rPr lang="en-US" sz="1800" dirty="0" smtClean="0"/>
              <a:t> Update-</a:t>
            </a:r>
            <a:r>
              <a:rPr lang="en-US" sz="1800" dirty="0" err="1" smtClean="0"/>
              <a:t>Funktionalität</a:t>
            </a:r>
            <a:r>
              <a:rPr lang="en-US" sz="1800" dirty="0" smtClean="0"/>
              <a:t> </a:t>
            </a:r>
            <a:r>
              <a:rPr lang="en-US" sz="1800" dirty="0" err="1" smtClean="0"/>
              <a:t>grafischer</a:t>
            </a:r>
            <a:r>
              <a:rPr lang="en-US" sz="1800" dirty="0" smtClean="0"/>
              <a:t> GMF/RSA-</a:t>
            </a:r>
            <a:r>
              <a:rPr lang="en-US" sz="1800" dirty="0" err="1" smtClean="0"/>
              <a:t>Editoren</a:t>
            </a:r>
            <a:endParaRPr lang="en-US" sz="1800" dirty="0" smtClean="0"/>
          </a:p>
          <a:p>
            <a:pPr lvl="1"/>
            <a:r>
              <a:rPr lang="en-US" sz="1800" dirty="0" err="1" smtClean="0"/>
              <a:t>Umsetzung</a:t>
            </a:r>
            <a:r>
              <a:rPr lang="en-US" sz="1800" dirty="0" smtClean="0"/>
              <a:t> in EMF Refactor</a:t>
            </a:r>
          </a:p>
          <a:p>
            <a:r>
              <a:rPr lang="en-US" sz="1800" b="1" dirty="0" err="1" smtClean="0">
                <a:solidFill>
                  <a:srgbClr val="C00000"/>
                </a:solidFill>
              </a:rPr>
              <a:t>Rahmendaten</a:t>
            </a:r>
            <a:endParaRPr lang="en-US" sz="1800" b="1" dirty="0" smtClean="0">
              <a:solidFill>
                <a:srgbClr val="C00000"/>
              </a:solidFill>
            </a:endParaRPr>
          </a:p>
          <a:p>
            <a:pPr lvl="1"/>
            <a:r>
              <a:rPr lang="en-US" sz="1800" dirty="0" smtClean="0"/>
              <a:t>2 </a:t>
            </a:r>
            <a:r>
              <a:rPr lang="en-US" sz="1800" dirty="0" err="1" smtClean="0"/>
              <a:t>Bearbeiter</a:t>
            </a:r>
            <a:endParaRPr lang="en-US" sz="1800" dirty="0" smtClean="0"/>
          </a:p>
          <a:p>
            <a:pPr lvl="1"/>
            <a:r>
              <a:rPr lang="en-US" sz="1800" dirty="0" smtClean="0"/>
              <a:t>SS 2012</a:t>
            </a:r>
          </a:p>
          <a:p>
            <a:pPr lvl="1"/>
            <a:r>
              <a:rPr lang="en-US" sz="1800" dirty="0" err="1" smtClean="0"/>
              <a:t>Voraussetzungen</a:t>
            </a:r>
            <a:endParaRPr lang="en-US" sz="1800" dirty="0"/>
          </a:p>
          <a:p>
            <a:pPr lvl="2"/>
            <a:r>
              <a:rPr lang="en-US" sz="1600" dirty="0" smtClean="0"/>
              <a:t>Eclipse, EMF, Java</a:t>
            </a:r>
          </a:p>
          <a:p>
            <a:pPr lvl="2"/>
            <a:r>
              <a:rPr lang="en-US" sz="1600" dirty="0" smtClean="0"/>
              <a:t>LV </a:t>
            </a:r>
            <a:r>
              <a:rPr lang="en-US" sz="1600" dirty="0" err="1" smtClean="0"/>
              <a:t>Softwarequalität</a:t>
            </a:r>
            <a:endParaRPr lang="en-US" sz="1600" dirty="0" smtClean="0"/>
          </a:p>
          <a:p>
            <a:pPr lvl="1"/>
            <a:r>
              <a:rPr lang="en-US" sz="1800" dirty="0" err="1" smtClean="0"/>
              <a:t>Werkzeuge</a:t>
            </a:r>
            <a:r>
              <a:rPr lang="en-US" sz="1800" dirty="0" smtClean="0"/>
              <a:t>: Eclipse, EMF, GMF, EMF Refactor, IBM RSA, Java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348880"/>
            <a:ext cx="7848872" cy="1514475"/>
          </a:xfrm>
        </p:spPr>
        <p:txBody>
          <a:bodyPr/>
          <a:lstStyle/>
          <a:p>
            <a:r>
              <a:rPr lang="de-DE" sz="2600" dirty="0" smtClean="0"/>
              <a:t>Erweiterung von EMF Refactor um die zusätzliche Spezifikationssprache EWL</a:t>
            </a:r>
            <a:endParaRPr lang="de-DE" sz="2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149079"/>
            <a:ext cx="4968751" cy="1367483"/>
          </a:xfrm>
        </p:spPr>
        <p:txBody>
          <a:bodyPr/>
          <a:lstStyle/>
          <a:p>
            <a:r>
              <a:rPr lang="de-DE" dirty="0" smtClean="0"/>
              <a:t>Thorsten Arendt, AG </a:t>
            </a:r>
            <a:r>
              <a:rPr lang="de-DE" dirty="0" err="1" smtClean="0"/>
              <a:t>Taentzer</a:t>
            </a:r>
            <a:r>
              <a:rPr lang="de-DE" dirty="0" smtClean="0"/>
              <a:t>, SWT</a:t>
            </a:r>
          </a:p>
          <a:p>
            <a:r>
              <a:rPr lang="de-DE" dirty="0" err="1" smtClean="0"/>
              <a:t>FoPra</a:t>
            </a:r>
            <a:r>
              <a:rPr lang="de-DE" dirty="0" smtClean="0"/>
              <a:t>-Vorstellung, 19. April 2012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mathematik_informatik">
  <a:themeElements>
    <a:clrScheme name="00_uniohneleu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0_uniohneleu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_uniohneleu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_uniohneleu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_uniohneleu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12_mathematik_informatik</Template>
  <TotalTime>0</TotalTime>
  <Words>463</Words>
  <Application>Microsoft Office PowerPoint</Application>
  <PresentationFormat>Bildschirmpräsentation (4:3)</PresentationFormat>
  <Paragraphs>95</Paragraphs>
  <Slides>15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7" baseType="lpstr">
      <vt:lpstr>12_mathematik_informatik</vt:lpstr>
      <vt:lpstr>Image</vt:lpstr>
      <vt:lpstr>Erweiterung von EMF Refactor  um Update‐Funktionalität in grafischen Editoren</vt:lpstr>
      <vt:lpstr>EMF Refactor</vt:lpstr>
      <vt:lpstr>EMF Refactor</vt:lpstr>
      <vt:lpstr>bisher:</vt:lpstr>
      <vt:lpstr>bisher:</vt:lpstr>
      <vt:lpstr>bisher:</vt:lpstr>
      <vt:lpstr>bisher:</vt:lpstr>
      <vt:lpstr>Aufgaben und Rahmendaten</vt:lpstr>
      <vt:lpstr>Erweiterung von EMF Refactor um die zusätzliche Spezifikationssprache EWL</vt:lpstr>
      <vt:lpstr>EMF Refactor</vt:lpstr>
      <vt:lpstr>EMF Refactor</vt:lpstr>
      <vt:lpstr>Epsilon Wizard Language (EWL)</vt:lpstr>
      <vt:lpstr>Epsilon Wizard Language (EWL)</vt:lpstr>
      <vt:lpstr>Aufgaben und Rahmendaten</vt:lpstr>
      <vt:lpstr>Bewerbungen für FoPras im SoSe 2012</vt:lpstr>
    </vt:vector>
  </TitlesOfParts>
  <Company>Philipps-Universität Marburg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Entwicklung einer Komponente für die Visualisierung der Ergebnisse aus der Berechnung von Metriken in Softwaremodellen</dc:title>
  <dc:creator>Thorsten Arendt</dc:creator>
  <cp:lastModifiedBy>Thorsten Arendt</cp:lastModifiedBy>
  <cp:revision>34</cp:revision>
  <dcterms:created xsi:type="dcterms:W3CDTF">2011-04-20T06:59:18Z</dcterms:created>
  <dcterms:modified xsi:type="dcterms:W3CDTF">2012-04-18T11:04:36Z</dcterms:modified>
</cp:coreProperties>
</file>