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302" r:id="rId3"/>
    <p:sldId id="271" r:id="rId4"/>
    <p:sldId id="274" r:id="rId5"/>
    <p:sldId id="272" r:id="rId6"/>
    <p:sldId id="275" r:id="rId7"/>
    <p:sldId id="276" r:id="rId8"/>
    <p:sldId id="278" r:id="rId9"/>
    <p:sldId id="279" r:id="rId10"/>
    <p:sldId id="280" r:id="rId11"/>
    <p:sldId id="283" r:id="rId12"/>
    <p:sldId id="284" r:id="rId13"/>
    <p:sldId id="285" r:id="rId14"/>
    <p:sldId id="299" r:id="rId15"/>
    <p:sldId id="286" r:id="rId16"/>
    <p:sldId id="287" r:id="rId17"/>
    <p:sldId id="294" r:id="rId18"/>
    <p:sldId id="289" r:id="rId19"/>
    <p:sldId id="290" r:id="rId20"/>
    <p:sldId id="291" r:id="rId21"/>
    <p:sldId id="303" r:id="rId22"/>
    <p:sldId id="295" r:id="rId23"/>
    <p:sldId id="297" r:id="rId24"/>
    <p:sldId id="298" r:id="rId25"/>
    <p:sldId id="305" r:id="rId26"/>
    <p:sldId id="304" r:id="rId27"/>
    <p:sldId id="306" r:id="rId2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327" autoAdjust="0"/>
    <p:restoredTop sz="94718" autoAdjust="0"/>
  </p:normalViewPr>
  <p:slideViewPr>
    <p:cSldViewPr>
      <p:cViewPr varScale="1">
        <p:scale>
          <a:sx n="70" d="100"/>
          <a:sy n="70" d="100"/>
        </p:scale>
        <p:origin x="-5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43B04-6CEA-4C64-9B16-47F9417ECD33}" type="datetimeFigureOut">
              <a:rPr lang="de-DE" smtClean="0"/>
              <a:pPr/>
              <a:t>25.11.2009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46B62-331C-4306-969B-27B5BEB6C528}"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Gerade Verbindung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el 28"/>
          <p:cNvSpPr>
            <a:spLocks noGrp="1"/>
          </p:cNvSpPr>
          <p:nvPr>
            <p:ph type="ctrTitle"/>
          </p:nvPr>
        </p:nvSpPr>
        <p:spPr>
          <a:xfrm>
            <a:off x="381000" y="4853411"/>
            <a:ext cx="8458200" cy="1222375"/>
          </a:xfrm>
        </p:spPr>
        <p:txBody>
          <a:bodyPr anchor="t"/>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16" name="Datumsplatzhalter 15"/>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2" name="Fußzeilenplatzhalter 1"/>
          <p:cNvSpPr>
            <a:spLocks noGrp="1"/>
          </p:cNvSpPr>
          <p:nvPr>
            <p:ph type="ftr" sz="quarter" idx="11"/>
          </p:nvPr>
        </p:nvSpPr>
        <p:spPr/>
        <p:txBody>
          <a:bodyPr/>
          <a:lstStyle/>
          <a:p>
            <a:endParaRPr lang="de-DE"/>
          </a:p>
        </p:txBody>
      </p:sp>
      <p:sp>
        <p:nvSpPr>
          <p:cNvPr id="15" name="Foliennummernplatzhalter 14"/>
          <p:cNvSpPr>
            <a:spLocks noGrp="1"/>
          </p:cNvSpPr>
          <p:nvPr>
            <p:ph type="sldNum" sz="quarter" idx="12"/>
          </p:nvPr>
        </p:nvSpPr>
        <p:spPr>
          <a:xfrm>
            <a:off x="8229600" y="6473952"/>
            <a:ext cx="758952" cy="246888"/>
          </a:xfrm>
        </p:spPr>
        <p:txBody>
          <a:bodyPr/>
          <a:lstStyle/>
          <a:p>
            <a:fld id="{187D2676-D502-4D26-A72C-717A3D49DC26}"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7D2676-D502-4D26-A72C-717A3D49DC2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549276"/>
            <a:ext cx="18288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549276"/>
            <a:ext cx="62484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7D2676-D502-4D26-A72C-717A3D49DC26}"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de-DE" smtClean="0"/>
              <a:t>Titelmasterformat durch Klicken bearbeiten</a:t>
            </a:r>
            <a:endParaRPr kumimoji="0" lang="en-US"/>
          </a:p>
        </p:txBody>
      </p:sp>
      <p:sp>
        <p:nvSpPr>
          <p:cNvPr id="27" name="Inhaltsplatzhalter 26"/>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5" name="Datumsplatzhalter 24"/>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19" name="Fußzeilenplatzhalter 18"/>
          <p:cNvSpPr>
            <a:spLocks noGrp="1"/>
          </p:cNvSpPr>
          <p:nvPr>
            <p:ph type="ftr" sz="quarter" idx="11"/>
          </p:nvPr>
        </p:nvSpPr>
        <p:spPr>
          <a:xfrm>
            <a:off x="3581400" y="76200"/>
            <a:ext cx="2895600" cy="288925"/>
          </a:xfrm>
        </p:spPr>
        <p:txBody>
          <a:bodyPr/>
          <a:lstStyle/>
          <a:p>
            <a:endParaRPr lang="de-DE"/>
          </a:p>
        </p:txBody>
      </p:sp>
      <p:sp>
        <p:nvSpPr>
          <p:cNvPr id="16" name="Foliennummernplatzhalter 15"/>
          <p:cNvSpPr>
            <a:spLocks noGrp="1"/>
          </p:cNvSpPr>
          <p:nvPr>
            <p:ph type="sldNum" sz="quarter" idx="12"/>
          </p:nvPr>
        </p:nvSpPr>
        <p:spPr>
          <a:xfrm>
            <a:off x="8229600" y="6473952"/>
            <a:ext cx="758952" cy="246888"/>
          </a:xfrm>
        </p:spPr>
        <p:txBody>
          <a:bodyPr/>
          <a:lstStyle/>
          <a:p>
            <a:fld id="{187D2676-D502-4D26-A72C-717A3D49DC26}"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3">
        <a:schemeClr val="bg2"/>
      </p:bgRef>
    </p:bg>
    <p:spTree>
      <p:nvGrpSpPr>
        <p:cNvPr id="1" name=""/>
        <p:cNvGrpSpPr/>
        <p:nvPr/>
      </p:nvGrpSpPr>
      <p:grpSpPr>
        <a:xfrm>
          <a:off x="0" y="0"/>
          <a:ext cx="0" cy="0"/>
          <a:chOff x="0" y="0"/>
          <a:chExt cx="0" cy="0"/>
        </a:xfrm>
      </p:grpSpPr>
      <p:sp>
        <p:nvSpPr>
          <p:cNvPr id="7" name="Gerade Verbindung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platzhalt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19" name="Datumsplatzhalter 18"/>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11" name="Fußzeilenplatzhalter 10"/>
          <p:cNvSpPr>
            <a:spLocks noGrp="1"/>
          </p:cNvSpPr>
          <p:nvPr>
            <p:ph type="ftr" sz="quarter" idx="11"/>
          </p:nvPr>
        </p:nvSpPr>
        <p:spPr/>
        <p:txBody>
          <a:bodyPr/>
          <a:lstStyle/>
          <a:p>
            <a:endParaRPr lang="de-DE"/>
          </a:p>
        </p:txBody>
      </p:sp>
      <p:sp>
        <p:nvSpPr>
          <p:cNvPr id="16" name="Foliennummernplatzhalter 15"/>
          <p:cNvSpPr>
            <a:spLocks noGrp="1"/>
          </p:cNvSpPr>
          <p:nvPr>
            <p:ph type="sldNum" sz="quarter" idx="12"/>
          </p:nvPr>
        </p:nvSpPr>
        <p:spPr/>
        <p:txBody>
          <a:bodyPr/>
          <a:lstStyle/>
          <a:p>
            <a:fld id="{187D2676-D502-4D26-A72C-717A3D49DC26}" type="slidenum">
              <a:rPr lang="de-DE" smtClean="0"/>
              <a:pPr/>
              <a:t>‹Nr.›</a:t>
            </a:fld>
            <a:endParaRPr lang="de-DE"/>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de-DE" smtClean="0"/>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de-DE" smtClean="0"/>
              <a:t>Titelmasterformat durch Klicken bearbeiten</a:t>
            </a:r>
            <a:endParaRPr kumimoji="0" lang="en-US"/>
          </a:p>
        </p:txBody>
      </p:sp>
      <p:sp>
        <p:nvSpPr>
          <p:cNvPr id="14" name="Inhaltsplatzhalt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3" name="Inhaltsplatzhalt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1" name="Datumsplatzhalter 20"/>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10" name="Fußzeilenplatzhalter 9"/>
          <p:cNvSpPr>
            <a:spLocks noGrp="1"/>
          </p:cNvSpPr>
          <p:nvPr>
            <p:ph type="ftr" sz="quarter" idx="11"/>
          </p:nvPr>
        </p:nvSpPr>
        <p:spPr/>
        <p:txBody>
          <a:bodyPr/>
          <a:lstStyle/>
          <a:p>
            <a:endParaRPr lang="de-DE"/>
          </a:p>
        </p:txBody>
      </p:sp>
      <p:sp>
        <p:nvSpPr>
          <p:cNvPr id="31" name="Foliennummernplatzhalter 30"/>
          <p:cNvSpPr>
            <a:spLocks noGrp="1"/>
          </p:cNvSpPr>
          <p:nvPr>
            <p:ph type="sldNum" sz="quarter" idx="12"/>
          </p:nvPr>
        </p:nvSpPr>
        <p:spPr/>
        <p:txBody>
          <a:bodyPr/>
          <a:lstStyle/>
          <a:p>
            <a:fld id="{187D2676-D502-4D26-A72C-717A3D49DC26}"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25" name="Textplatzhalt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Inhaltsplatzhalt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8" name="Inhaltsplatzhalt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Datumsplatzhalter 9"/>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a:xfrm>
            <a:off x="8229600" y="6477000"/>
            <a:ext cx="762000" cy="246888"/>
          </a:xfrm>
        </p:spPr>
        <p:txBody>
          <a:bodyPr/>
          <a:lstStyle/>
          <a:p>
            <a:fld id="{187D2676-D502-4D26-A72C-717A3D49DC26}" type="slidenum">
              <a:rPr lang="de-DE" smtClean="0"/>
              <a:pPr/>
              <a:t>‹Nr.›</a:t>
            </a:fld>
            <a:endParaRPr lang="de-DE"/>
          </a:p>
        </p:txBody>
      </p:sp>
      <p:sp>
        <p:nvSpPr>
          <p:cNvPr id="11" name="Gerade Verbindung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de-DE" smtClean="0"/>
              <a:t>Titelmasterformat durch Klicken bearbeiten</a:t>
            </a:r>
            <a:endParaRPr kumimoji="0" lang="en-US"/>
          </a:p>
        </p:txBody>
      </p:sp>
      <p:sp>
        <p:nvSpPr>
          <p:cNvPr id="12" name="Datumsplatzhalter 11"/>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21" name="Fußzeilenplatzhalter 20"/>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87D2676-D502-4D26-A72C-717A3D49DC26}"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24" name="Fußzeilenplatzhalter 23"/>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87D2676-D502-4D26-A72C-717A3D49DC2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Gerade Verbindung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de-DE" smtClean="0"/>
              <a:t>Titelmasterformat durch Klicken bearbeiten</a:t>
            </a:r>
            <a:endParaRPr kumimoji="0" lang="en-US"/>
          </a:p>
        </p:txBody>
      </p:sp>
      <p:sp>
        <p:nvSpPr>
          <p:cNvPr id="26" name="Textplatzhalt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14" name="Inhaltsplatzhalt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5" name="Datumsplatzhalter 24"/>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29" name="Fußzeilenplatzhalter 28"/>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187D2676-D502-4D26-A72C-717A3D49DC26}"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13" name="Bildplatzhalt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de-DE" smtClean="0"/>
              <a:t>Bild durch Klicken auf Symbol hinzufügen</a:t>
            </a:r>
            <a:endParaRPr kumimoji="0" lang="en-US" dirty="0"/>
          </a:p>
        </p:txBody>
      </p:sp>
      <p:sp>
        <p:nvSpPr>
          <p:cNvPr id="7" name="Datumsplatzhalter 6"/>
          <p:cNvSpPr>
            <a:spLocks noGrp="1"/>
          </p:cNvSpPr>
          <p:nvPr>
            <p:ph type="dt" sz="half" idx="10"/>
          </p:nvPr>
        </p:nvSpPr>
        <p:spPr/>
        <p:txBody>
          <a:bodyPr/>
          <a:lstStyle/>
          <a:p>
            <a:fld id="{AD9D30F8-F3A8-41F7-9D28-6F2FA4F6E9E0}" type="datetimeFigureOut">
              <a:rPr lang="de-DE" smtClean="0"/>
              <a:pPr/>
              <a:t>25.11.2009</a:t>
            </a:fld>
            <a:endParaRPr lang="de-DE"/>
          </a:p>
        </p:txBody>
      </p:sp>
      <p:sp>
        <p:nvSpPr>
          <p:cNvPr id="5" name="Fußzeilenplatzhalter 4"/>
          <p:cNvSpPr>
            <a:spLocks noGrp="1"/>
          </p:cNvSpPr>
          <p:nvPr>
            <p:ph type="ftr" sz="quarter" idx="11"/>
          </p:nvPr>
        </p:nvSpPr>
        <p:spPr/>
        <p:txBody>
          <a:bodyPr/>
          <a:lstStyle/>
          <a:p>
            <a:endParaRPr lang="de-DE"/>
          </a:p>
        </p:txBody>
      </p:sp>
      <p:sp>
        <p:nvSpPr>
          <p:cNvPr id="31" name="Foliennummernplatzhalter 30"/>
          <p:cNvSpPr>
            <a:spLocks noGrp="1"/>
          </p:cNvSpPr>
          <p:nvPr>
            <p:ph type="sldNum" sz="quarter" idx="12"/>
          </p:nvPr>
        </p:nvSpPr>
        <p:spPr/>
        <p:txBody>
          <a:bodyPr/>
          <a:lstStyle/>
          <a:p>
            <a:fld id="{187D2676-D502-4D26-A72C-717A3D49DC26}" type="slidenum">
              <a:rPr lang="de-DE" smtClean="0"/>
              <a:pPr/>
              <a:t>‹Nr.›</a:t>
            </a:fld>
            <a:endParaRPr lang="de-DE"/>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de-DE" smtClean="0"/>
              <a:t>Titelmasterformat durch Klicken bearbeiten</a:t>
            </a:r>
            <a:endParaRPr kumimoji="0" lang="en-US"/>
          </a:p>
        </p:txBody>
      </p:sp>
      <p:sp>
        <p:nvSpPr>
          <p:cNvPr id="26" name="Textplatzhalt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Gerade Verbindung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platzhalt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1" name="Datumsplatzhalt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D9D30F8-F3A8-41F7-9D28-6F2FA4F6E9E0}" type="datetimeFigureOut">
              <a:rPr lang="de-DE" smtClean="0"/>
              <a:pPr/>
              <a:t>25.11.2009</a:t>
            </a:fld>
            <a:endParaRPr lang="de-DE"/>
          </a:p>
        </p:txBody>
      </p:sp>
      <p:sp>
        <p:nvSpPr>
          <p:cNvPr id="28" name="Fußzeilenplatzhalt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de-DE"/>
          </a:p>
        </p:txBody>
      </p:sp>
      <p:sp>
        <p:nvSpPr>
          <p:cNvPr id="5" name="Foliennummernplatzhalt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87D2676-D502-4D26-A72C-717A3D49DC26}" type="slidenum">
              <a:rPr lang="de-DE" smtClean="0"/>
              <a:pPr/>
              <a:t>‹Nr.›</a:t>
            </a:fld>
            <a:endParaRPr lang="de-DE"/>
          </a:p>
        </p:txBody>
      </p:sp>
      <p:sp>
        <p:nvSpPr>
          <p:cNvPr id="10" name="Titelplatzhalter 9"/>
          <p:cNvSpPr>
            <a:spLocks noGrp="1"/>
          </p:cNvSpPr>
          <p:nvPr>
            <p:ph type="title"/>
          </p:nvPr>
        </p:nvSpPr>
        <p:spPr>
          <a:xfrm>
            <a:off x="304800" y="457200"/>
            <a:ext cx="8686800" cy="838200"/>
          </a:xfrm>
          <a:prstGeom prst="rect">
            <a:avLst/>
          </a:prstGeom>
        </p:spPr>
        <p:txBody>
          <a:bodyPr vert="horz" anchor="ctr">
            <a:normAutofit/>
          </a:bodyPr>
          <a:lstStyle/>
          <a:p>
            <a:r>
              <a:rPr kumimoji="0" lang="de-DE" smtClean="0"/>
              <a:t>Titelmasterformat durch Klicken bearbeiten</a:t>
            </a:r>
            <a:endParaRPr kumimoji="0" lang="en-US"/>
          </a:p>
        </p:txBody>
      </p:sp>
      <p:sp>
        <p:nvSpPr>
          <p:cNvPr id="9" name="Gerade Verbindung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Gerade Verbindung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48.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71.png"/><Relationship Id="rId3" Type="http://schemas.openxmlformats.org/officeDocument/2006/relationships/image" Target="../media/image65.png"/><Relationship Id="rId7" Type="http://schemas.openxmlformats.org/officeDocument/2006/relationships/image" Target="../media/image58.png"/><Relationship Id="rId12" Type="http://schemas.openxmlformats.org/officeDocument/2006/relationships/image" Target="../media/image70.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69.png"/><Relationship Id="rId5" Type="http://schemas.openxmlformats.org/officeDocument/2006/relationships/image" Target="../media/image47.png"/><Relationship Id="rId15" Type="http://schemas.openxmlformats.org/officeDocument/2006/relationships/image" Target="../media/image73.png"/><Relationship Id="rId10" Type="http://schemas.openxmlformats.org/officeDocument/2006/relationships/image" Target="../media/image68.png"/><Relationship Id="rId4" Type="http://schemas.openxmlformats.org/officeDocument/2006/relationships/image" Target="../media/image66.png"/><Relationship Id="rId9" Type="http://schemas.openxmlformats.org/officeDocument/2006/relationships/image" Target="../media/image67.png"/><Relationship Id="rId14"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3.png"/><Relationship Id="rId7" Type="http://schemas.openxmlformats.org/officeDocument/2006/relationships/image" Target="../media/image76.pn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jpe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80.jpeg"/></Relationships>
</file>

<file path=ppt/slides/_rels/slide2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25.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upload.wikimedia.org/wikipedia/commons/7/7f/Georges-Louis/_Leclerc,/_Comte/_de/_Buffon.jpg" TargetMode="External"/><Relationship Id="rId3" Type="http://schemas.openxmlformats.org/officeDocument/2006/relationships/hyperlink" Target="http://www2.mathematik.uni-mainz.de/monoid/Monoid72.pdf" TargetMode="External"/><Relationship Id="rId7" Type="http://schemas.openxmlformats.org/officeDocument/2006/relationships/hyperlink" Target="http://www.cwscholz.net/projects/fba/fba.html" TargetMode="External"/><Relationship Id="rId2" Type="http://schemas.openxmlformats.org/officeDocument/2006/relationships/hyperlink" Target="http://www.mohamed-naji.de/Repetitorium/Dateien/PraesentationsPruefungAbitur05.pdf" TargetMode="External"/><Relationship Id="rId1" Type="http://schemas.openxmlformats.org/officeDocument/2006/relationships/slideLayout" Target="../slideLayouts/slideLayout2.xml"/><Relationship Id="rId6" Type="http://schemas.openxmlformats.org/officeDocument/2006/relationships/hyperlink" Target="http://www.mathepedia.de/Zufallsvariablen.aspx" TargetMode="External"/><Relationship Id="rId11" Type="http://schemas.openxmlformats.org/officeDocument/2006/relationships/hyperlink" Target="http://www.kreiszahl.de/picrumb.htm" TargetMode="External"/><Relationship Id="rId5" Type="http://schemas.openxmlformats.org/officeDocument/2006/relationships/hyperlink" Target="http://www.madeasy.de/2/p.htm" TargetMode="External"/><Relationship Id="rId10" Type="http://schemas.openxmlformats.org/officeDocument/2006/relationships/hyperlink" Target="http://de.wikipedia.org/wiki/Kreiszahl" TargetMode="External"/><Relationship Id="rId4" Type="http://schemas.openxmlformats.org/officeDocument/2006/relationships/hyperlink" Target="http://www.wissenschaft-online.de/sixcms/media.php/924/September/_2007/_Buffon.pdf" TargetMode="External"/><Relationship Id="rId9" Type="http://schemas.openxmlformats.org/officeDocument/2006/relationships/hyperlink" Target="http://home.balcab.ch/venanz.nobel/qwant/frankreichkarte.p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6286512" y="4714884"/>
            <a:ext cx="1643074" cy="1571636"/>
          </a:xfrm>
          <a:prstGeom prst="ellipse">
            <a:avLst/>
          </a:prstGeom>
          <a:solidFill>
            <a:schemeClr val="tx1"/>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3" name="Titel 2"/>
          <p:cNvSpPr>
            <a:spLocks noGrp="1"/>
          </p:cNvSpPr>
          <p:nvPr>
            <p:ph type="title"/>
          </p:nvPr>
        </p:nvSpPr>
        <p:spPr>
          <a:xfrm>
            <a:off x="214282" y="2928934"/>
            <a:ext cx="8686800" cy="1184825"/>
          </a:xfrm>
        </p:spPr>
        <p:txBody>
          <a:bodyPr/>
          <a:lstStyle/>
          <a:p>
            <a:pPr algn="ctr"/>
            <a:r>
              <a:rPr lang="de-DE" dirty="0" smtClean="0"/>
              <a:t>Das Nadelproblem von Buffon </a:t>
            </a:r>
            <a:endParaRPr lang="de-DE" dirty="0"/>
          </a:p>
        </p:txBody>
      </p:sp>
      <p:sp>
        <p:nvSpPr>
          <p:cNvPr id="7" name="Rechteck 6"/>
          <p:cNvSpPr>
            <a:spLocks noChangeArrowheads="1"/>
          </p:cNvSpPr>
          <p:nvPr/>
        </p:nvSpPr>
        <p:spPr bwMode="auto">
          <a:xfrm>
            <a:off x="214313" y="4786313"/>
            <a:ext cx="3714750" cy="1606550"/>
          </a:xfrm>
          <a:prstGeom prst="rect">
            <a:avLst/>
          </a:prstGeom>
          <a:noFill/>
          <a:ln w="9525">
            <a:noFill/>
            <a:miter lim="800000"/>
            <a:headEnd/>
            <a:tailEnd/>
          </a:ln>
        </p:spPr>
        <p:txBody>
          <a:bodyPr>
            <a:spAutoFit/>
          </a:bodyPr>
          <a:lstStyle/>
          <a:p>
            <a:pPr>
              <a:spcBef>
                <a:spcPct val="20000"/>
              </a:spcBef>
              <a:buSzPct val="135000"/>
            </a:pPr>
            <a:r>
              <a:rPr lang="de-DE" sz="1200" dirty="0">
                <a:latin typeface="Geneva"/>
                <a:ea typeface="MS Gothic" pitchFamily="49" charset="-128"/>
              </a:rPr>
              <a:t>Philipps-Universität Marburg</a:t>
            </a:r>
          </a:p>
          <a:p>
            <a:pPr>
              <a:spcBef>
                <a:spcPct val="20000"/>
              </a:spcBef>
              <a:buSzPct val="135000"/>
            </a:pPr>
            <a:r>
              <a:rPr lang="de-DE" sz="1200" dirty="0" smtClean="0">
                <a:latin typeface="Geneva"/>
                <a:ea typeface="MS Gothic" pitchFamily="49" charset="-128"/>
              </a:rPr>
              <a:t>WS 2009 / 2010</a:t>
            </a:r>
            <a:endParaRPr lang="de-DE" sz="1200" dirty="0">
              <a:latin typeface="Geneva"/>
              <a:ea typeface="MS Gothic" pitchFamily="49" charset="-128"/>
            </a:endParaRPr>
          </a:p>
          <a:p>
            <a:pPr>
              <a:spcBef>
                <a:spcPct val="20000"/>
              </a:spcBef>
              <a:buSzPct val="135000"/>
            </a:pPr>
            <a:r>
              <a:rPr lang="de-DE" sz="1200" dirty="0">
                <a:latin typeface="Geneva"/>
                <a:ea typeface="MS Gothic" pitchFamily="49" charset="-128"/>
              </a:rPr>
              <a:t>FB </a:t>
            </a:r>
            <a:r>
              <a:rPr lang="de-DE" sz="1200" dirty="0" smtClean="0">
                <a:latin typeface="Geneva"/>
                <a:ea typeface="MS Gothic" pitchFamily="49" charset="-128"/>
              </a:rPr>
              <a:t>12 Mathematik</a:t>
            </a:r>
            <a:endParaRPr lang="de-DE" sz="1200" dirty="0">
              <a:latin typeface="Geneva"/>
              <a:ea typeface="MS Gothic" pitchFamily="49" charset="-128"/>
            </a:endParaRPr>
          </a:p>
          <a:p>
            <a:pPr>
              <a:spcBef>
                <a:spcPct val="20000"/>
              </a:spcBef>
              <a:buSzPct val="135000"/>
            </a:pPr>
            <a:r>
              <a:rPr lang="de-DE" sz="1200" b="1" dirty="0">
                <a:latin typeface="Geneva"/>
                <a:ea typeface="MS Gothic" pitchFamily="49" charset="-128"/>
              </a:rPr>
              <a:t>Seminar: </a:t>
            </a:r>
            <a:r>
              <a:rPr lang="de-DE" sz="1200" b="1" dirty="0" smtClean="0">
                <a:latin typeface="Geneva"/>
                <a:ea typeface="MS Gothic" pitchFamily="49" charset="-128"/>
              </a:rPr>
              <a:t>Klassische Probleme der Mathematik</a:t>
            </a:r>
            <a:endParaRPr lang="de-DE" sz="1200" dirty="0">
              <a:latin typeface="Geneva"/>
              <a:ea typeface="MS Gothic" pitchFamily="49" charset="-128"/>
            </a:endParaRPr>
          </a:p>
          <a:p>
            <a:pPr>
              <a:spcBef>
                <a:spcPct val="20000"/>
              </a:spcBef>
              <a:buSzPct val="135000"/>
            </a:pPr>
            <a:r>
              <a:rPr lang="de-DE" sz="1200" dirty="0">
                <a:latin typeface="Geneva"/>
                <a:ea typeface="MS Gothic" pitchFamily="49" charset="-128"/>
              </a:rPr>
              <a:t>Leitung: </a:t>
            </a:r>
            <a:r>
              <a:rPr lang="de-DE" sz="1200" dirty="0" smtClean="0">
                <a:latin typeface="Geneva"/>
                <a:ea typeface="MS Gothic" pitchFamily="49" charset="-128"/>
              </a:rPr>
              <a:t>Benjamin Schwarz</a:t>
            </a:r>
            <a:endParaRPr lang="de-DE" sz="1200" dirty="0">
              <a:latin typeface="Geneva"/>
              <a:ea typeface="MS Gothic" pitchFamily="49" charset="-128"/>
            </a:endParaRPr>
          </a:p>
          <a:p>
            <a:pPr>
              <a:spcBef>
                <a:spcPct val="20000"/>
              </a:spcBef>
              <a:buSzPct val="135000"/>
            </a:pPr>
            <a:r>
              <a:rPr lang="de-DE" sz="1200" dirty="0">
                <a:latin typeface="Geneva"/>
                <a:ea typeface="MS Gothic" pitchFamily="49" charset="-128"/>
              </a:rPr>
              <a:t>Referentin: Nelli </a:t>
            </a:r>
            <a:r>
              <a:rPr lang="de-DE" sz="1200" dirty="0" err="1">
                <a:latin typeface="Geneva"/>
                <a:ea typeface="MS Gothic" pitchFamily="49" charset="-128"/>
              </a:rPr>
              <a:t>Töws</a:t>
            </a:r>
            <a:endParaRPr lang="de-DE" sz="1200" dirty="0">
              <a:latin typeface="Geneva"/>
              <a:ea typeface="MS Gothic" pitchFamily="49" charset="-128"/>
            </a:endParaRPr>
          </a:p>
          <a:p>
            <a:pPr>
              <a:spcBef>
                <a:spcPct val="20000"/>
              </a:spcBef>
              <a:buSzPct val="135000"/>
            </a:pPr>
            <a:r>
              <a:rPr lang="de-DE" sz="1200" dirty="0">
                <a:latin typeface="Geneva"/>
                <a:ea typeface="MS Gothic" pitchFamily="49" charset="-128"/>
              </a:rPr>
              <a:t>Datum: </a:t>
            </a:r>
            <a:r>
              <a:rPr lang="de-DE" sz="1200" dirty="0" smtClean="0">
                <a:latin typeface="Geneva"/>
                <a:ea typeface="MS Gothic" pitchFamily="49" charset="-128"/>
              </a:rPr>
              <a:t>25.11.2009</a:t>
            </a:r>
            <a:endParaRPr lang="de-DE" sz="1200" dirty="0">
              <a:latin typeface="Calibri" pitchFamily="34" charset="0"/>
            </a:endParaRPr>
          </a:p>
        </p:txBody>
      </p:sp>
      <p:pic>
        <p:nvPicPr>
          <p:cNvPr id="5" name="Grafik 4" descr="unilogo.eps"/>
          <p:cNvPicPr>
            <a:picLocks noChangeAspect="1"/>
          </p:cNvPicPr>
          <p:nvPr/>
        </p:nvPicPr>
        <p:blipFill>
          <a:blip r:embed="rId2">
            <a:clrChange>
              <a:clrFrom>
                <a:srgbClr val="FFFFFF"/>
              </a:clrFrom>
              <a:clrTo>
                <a:srgbClr val="FFFFFF">
                  <a:alpha val="0"/>
                </a:srgbClr>
              </a:clrTo>
            </a:clrChange>
          </a:blip>
          <a:stretch>
            <a:fillRect/>
          </a:stretch>
        </p:blipFill>
        <p:spPr>
          <a:xfrm>
            <a:off x="6286512" y="4714884"/>
            <a:ext cx="1716967" cy="1643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Geometrischer Beweis</a:t>
            </a:r>
            <a:endParaRPr lang="de-DE" dirty="0"/>
          </a:p>
        </p:txBody>
      </p:sp>
      <p:sp>
        <p:nvSpPr>
          <p:cNvPr id="4" name="Textfeld 3"/>
          <p:cNvSpPr txBox="1"/>
          <p:nvPr/>
        </p:nvSpPr>
        <p:spPr>
          <a:xfrm>
            <a:off x="428596" y="1571612"/>
            <a:ext cx="4429156" cy="400110"/>
          </a:xfrm>
          <a:prstGeom prst="rect">
            <a:avLst/>
          </a:prstGeom>
          <a:noFill/>
        </p:spPr>
        <p:txBody>
          <a:bodyPr wrap="square" rtlCol="0">
            <a:spAutoFit/>
          </a:bodyPr>
          <a:lstStyle/>
          <a:p>
            <a:r>
              <a:rPr lang="de-DE" sz="2000" u="sng" dirty="0" smtClean="0"/>
              <a:t>Vorüberlegung:</a:t>
            </a:r>
            <a:endParaRPr lang="de-DE" sz="2000" u="sng" dirty="0"/>
          </a:p>
        </p:txBody>
      </p:sp>
      <p:sp>
        <p:nvSpPr>
          <p:cNvPr id="35842" name="Rectangle 2"/>
          <p:cNvSpPr>
            <a:spLocks noChangeArrowheads="1"/>
          </p:cNvSpPr>
          <p:nvPr/>
        </p:nvSpPr>
        <p:spPr bwMode="auto">
          <a:xfrm>
            <a:off x="887412" y="2522538"/>
            <a:ext cx="1684324" cy="1620842"/>
          </a:xfrm>
          <a:prstGeom prst="rect">
            <a:avLst/>
          </a:prstGeom>
          <a:solidFill>
            <a:schemeClr val="accent6">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35843" name="Oval 3"/>
          <p:cNvSpPr>
            <a:spLocks noChangeArrowheads="1"/>
          </p:cNvSpPr>
          <p:nvPr/>
        </p:nvSpPr>
        <p:spPr bwMode="auto">
          <a:xfrm>
            <a:off x="887413" y="2520950"/>
            <a:ext cx="1684323" cy="1622430"/>
          </a:xfrm>
          <a:prstGeom prst="ellipse">
            <a:avLst/>
          </a:prstGeom>
          <a:solidFill>
            <a:schemeClr val="accent1">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cxnSp>
        <p:nvCxnSpPr>
          <p:cNvPr id="35844" name="AutoShape 4"/>
          <p:cNvCxnSpPr>
            <a:cxnSpLocks noChangeShapeType="1"/>
          </p:cNvCxnSpPr>
          <p:nvPr/>
        </p:nvCxnSpPr>
        <p:spPr bwMode="auto">
          <a:xfrm rot="10800000">
            <a:off x="857224" y="2428868"/>
            <a:ext cx="1714512" cy="1588"/>
          </a:xfrm>
          <a:prstGeom prst="straightConnector1">
            <a:avLst/>
          </a:prstGeom>
          <a:noFill/>
          <a:ln w="9525">
            <a:solidFill>
              <a:srgbClr val="000000"/>
            </a:solidFill>
            <a:round/>
            <a:headEnd type="triangle" w="med" len="med"/>
            <a:tailEnd type="triangle" w="med" len="med"/>
          </a:ln>
        </p:spPr>
      </p:cxnSp>
      <p:cxnSp>
        <p:nvCxnSpPr>
          <p:cNvPr id="35845" name="AutoShape 5"/>
          <p:cNvCxnSpPr>
            <a:cxnSpLocks noChangeShapeType="1"/>
          </p:cNvCxnSpPr>
          <p:nvPr/>
        </p:nvCxnSpPr>
        <p:spPr bwMode="auto">
          <a:xfrm>
            <a:off x="1714480" y="3357562"/>
            <a:ext cx="844552" cy="1588"/>
          </a:xfrm>
          <a:prstGeom prst="straightConnector1">
            <a:avLst/>
          </a:prstGeom>
          <a:noFill/>
          <a:ln w="9525">
            <a:solidFill>
              <a:srgbClr val="000000"/>
            </a:solidFill>
            <a:round/>
            <a:headEnd/>
            <a:tailEnd/>
          </a:ln>
        </p:spPr>
      </p:cxnSp>
      <p:sp>
        <p:nvSpPr>
          <p:cNvPr id="15" name="Textfeld 14"/>
          <p:cNvSpPr txBox="1"/>
          <p:nvPr/>
        </p:nvSpPr>
        <p:spPr>
          <a:xfrm>
            <a:off x="1857356" y="3071810"/>
            <a:ext cx="714380" cy="338554"/>
          </a:xfrm>
          <a:prstGeom prst="rect">
            <a:avLst/>
          </a:prstGeom>
          <a:noFill/>
        </p:spPr>
        <p:txBody>
          <a:bodyPr wrap="square" rtlCol="0">
            <a:spAutoFit/>
          </a:bodyPr>
          <a:lstStyle/>
          <a:p>
            <a:r>
              <a:rPr lang="de-DE" sz="1600" dirty="0" smtClean="0"/>
              <a:t>1</a:t>
            </a:r>
            <a:endParaRPr lang="de-DE" sz="1600" dirty="0"/>
          </a:p>
        </p:txBody>
      </p:sp>
      <p:sp>
        <p:nvSpPr>
          <p:cNvPr id="16" name="Textfeld 15"/>
          <p:cNvSpPr txBox="1"/>
          <p:nvPr/>
        </p:nvSpPr>
        <p:spPr>
          <a:xfrm>
            <a:off x="1500166" y="2143116"/>
            <a:ext cx="714380" cy="338554"/>
          </a:xfrm>
          <a:prstGeom prst="rect">
            <a:avLst/>
          </a:prstGeom>
          <a:noFill/>
        </p:spPr>
        <p:txBody>
          <a:bodyPr wrap="square" rtlCol="0">
            <a:spAutoFit/>
          </a:bodyPr>
          <a:lstStyle/>
          <a:p>
            <a:r>
              <a:rPr lang="de-DE" sz="1600" dirty="0" smtClean="0"/>
              <a:t>2</a:t>
            </a:r>
            <a:endParaRPr lang="de-DE" sz="1600" dirty="0"/>
          </a:p>
        </p:txBody>
      </p:sp>
      <p:sp>
        <p:nvSpPr>
          <p:cNvPr id="358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5846" name="Picture 6"/>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72067" y="2143117"/>
            <a:ext cx="1285884" cy="673558"/>
          </a:xfrm>
          <a:prstGeom prst="rect">
            <a:avLst/>
          </a:prstGeom>
          <a:noFill/>
        </p:spPr>
      </p:pic>
      <p:sp>
        <p:nvSpPr>
          <p:cNvPr id="3584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5848"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00496" y="3286124"/>
            <a:ext cx="3562350" cy="809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2928926" y="4071942"/>
            <a:ext cx="2786082" cy="1928826"/>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Geometrischer Beweis</a:t>
            </a:r>
            <a:endParaRPr lang="de-DE" dirty="0"/>
          </a:p>
        </p:txBody>
      </p:sp>
      <p:sp>
        <p:nvSpPr>
          <p:cNvPr id="4" name="Textfeld 3"/>
          <p:cNvSpPr txBox="1"/>
          <p:nvPr/>
        </p:nvSpPr>
        <p:spPr>
          <a:xfrm>
            <a:off x="428596" y="1571612"/>
            <a:ext cx="4429156" cy="400110"/>
          </a:xfrm>
          <a:prstGeom prst="rect">
            <a:avLst/>
          </a:prstGeom>
          <a:noFill/>
        </p:spPr>
        <p:txBody>
          <a:bodyPr wrap="square" rtlCol="0">
            <a:spAutoFit/>
          </a:bodyPr>
          <a:lstStyle/>
          <a:p>
            <a:r>
              <a:rPr lang="de-DE" sz="2000" u="sng" dirty="0" smtClean="0"/>
              <a:t>Eigentlicher Beweis:</a:t>
            </a:r>
            <a:endParaRPr lang="de-DE" sz="2000" u="sng" dirty="0"/>
          </a:p>
        </p:txBody>
      </p:sp>
      <p:sp>
        <p:nvSpPr>
          <p:cNvPr id="5" name="Textfeld 4"/>
          <p:cNvSpPr txBox="1"/>
          <p:nvPr/>
        </p:nvSpPr>
        <p:spPr>
          <a:xfrm>
            <a:off x="357158" y="2000240"/>
            <a:ext cx="8501122" cy="1532727"/>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30000"/>
              </a:lnSpc>
            </a:pPr>
            <a:r>
              <a:rPr lang="de-DE" sz="2400" dirty="0" smtClean="0"/>
              <a:t>Sei  y der Abstand des Mittelpunktes der Nadel von derjenigen Geraden, die ihm am nächsten liegt und </a:t>
            </a:r>
            <a:r>
              <a:rPr lang="de-DE" sz="2400" dirty="0" smtClean="0">
                <a:sym typeface="Symbol"/>
              </a:rPr>
              <a:t></a:t>
            </a:r>
            <a:r>
              <a:rPr lang="de-DE" sz="2400" dirty="0" smtClean="0"/>
              <a:t> der Winkel, den die Nadel mit dieser Geraden einschließt</a:t>
            </a:r>
            <a:endParaRPr lang="de-DE" sz="2400" i="1" dirty="0" smtClean="0"/>
          </a:p>
        </p:txBody>
      </p:sp>
      <p:pic>
        <p:nvPicPr>
          <p:cNvPr id="7" name="Grafik 6" descr="Nadel1.jpg"/>
          <p:cNvPicPr>
            <a:picLocks noChangeAspect="1"/>
          </p:cNvPicPr>
          <p:nvPr/>
        </p:nvPicPr>
        <p:blipFill>
          <a:blip r:embed="rId2">
            <a:clrChange>
              <a:clrFrom>
                <a:srgbClr val="FFFFFF"/>
              </a:clrFrom>
              <a:clrTo>
                <a:srgbClr val="FFFFFF">
                  <a:alpha val="0"/>
                </a:srgbClr>
              </a:clrTo>
            </a:clrChange>
          </a:blip>
          <a:stretch>
            <a:fillRect/>
          </a:stretch>
        </p:blipFill>
        <p:spPr>
          <a:xfrm>
            <a:off x="2928926" y="4071942"/>
            <a:ext cx="2762250" cy="19526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Geometrischer Beweis</a:t>
            </a:r>
            <a:endParaRPr lang="de-DE" dirty="0"/>
          </a:p>
        </p:txBody>
      </p:sp>
      <p:sp>
        <p:nvSpPr>
          <p:cNvPr id="6" name="Ellipse 5"/>
          <p:cNvSpPr/>
          <p:nvPr/>
        </p:nvSpPr>
        <p:spPr>
          <a:xfrm>
            <a:off x="357158" y="2500306"/>
            <a:ext cx="2428892" cy="2286016"/>
          </a:xfrm>
          <a:prstGeom prst="ellipse">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Ellipse 6"/>
          <p:cNvSpPr/>
          <p:nvPr/>
        </p:nvSpPr>
        <p:spPr>
          <a:xfrm>
            <a:off x="3357554" y="2500306"/>
            <a:ext cx="2357454" cy="2286016"/>
          </a:xfrm>
          <a:prstGeom prst="ellipse">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Ellipse 7"/>
          <p:cNvSpPr/>
          <p:nvPr/>
        </p:nvSpPr>
        <p:spPr>
          <a:xfrm>
            <a:off x="6286512" y="2500306"/>
            <a:ext cx="2428892" cy="2286016"/>
          </a:xfrm>
          <a:prstGeom prst="ellipse">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pic>
        <p:nvPicPr>
          <p:cNvPr id="5" name="Grafik 4" descr="Nadel2.jpg"/>
          <p:cNvPicPr>
            <a:picLocks noChangeAspect="1"/>
          </p:cNvPicPr>
          <p:nvPr/>
        </p:nvPicPr>
        <p:blipFill>
          <a:blip r:embed="rId2">
            <a:clrChange>
              <a:clrFrom>
                <a:srgbClr val="FFFFFF"/>
              </a:clrFrom>
              <a:clrTo>
                <a:srgbClr val="FFFFFF">
                  <a:alpha val="0"/>
                </a:srgbClr>
              </a:clrTo>
            </a:clrChange>
          </a:blip>
          <a:srcRect t="27349"/>
          <a:stretch>
            <a:fillRect/>
          </a:stretch>
        </p:blipFill>
        <p:spPr>
          <a:xfrm>
            <a:off x="285720" y="2428868"/>
            <a:ext cx="8483934" cy="2466982"/>
          </a:xfrm>
          <a:prstGeom prst="rect">
            <a:avLst/>
          </a:prstGeom>
          <a:ln>
            <a:noFill/>
          </a:ln>
        </p:spPr>
      </p:pic>
      <p:sp>
        <p:nvSpPr>
          <p:cNvPr id="10" name="Textfeld 9"/>
          <p:cNvSpPr txBox="1"/>
          <p:nvPr/>
        </p:nvSpPr>
        <p:spPr>
          <a:xfrm>
            <a:off x="357158" y="5857892"/>
            <a:ext cx="2286016" cy="646331"/>
          </a:xfrm>
          <a:prstGeom prst="rect">
            <a:avLst/>
          </a:prstGeom>
          <a:noFill/>
        </p:spPr>
        <p:txBody>
          <a:bodyPr wrap="square" rtlCol="0">
            <a:spAutoFit/>
          </a:bodyPr>
          <a:lstStyle/>
          <a:p>
            <a:r>
              <a:rPr lang="de-DE" dirty="0" smtClean="0"/>
              <a:t>       Die Nadel kreuzt </a:t>
            </a:r>
          </a:p>
          <a:p>
            <a:r>
              <a:rPr lang="de-DE" dirty="0" smtClean="0"/>
              <a:t>       keine Linie </a:t>
            </a:r>
            <a:endParaRPr lang="de-DE" dirty="0"/>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993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57224" y="5286388"/>
            <a:ext cx="1314450" cy="561975"/>
          </a:xfrm>
          <a:prstGeom prst="rect">
            <a:avLst/>
          </a:prstGeom>
          <a:noFill/>
        </p:spPr>
      </p:pic>
      <p:sp>
        <p:nvSpPr>
          <p:cNvPr id="16" name="Pfeil nach rechts 15"/>
          <p:cNvSpPr/>
          <p:nvPr/>
        </p:nvSpPr>
        <p:spPr>
          <a:xfrm>
            <a:off x="500034" y="6000768"/>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994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929058" y="5357826"/>
            <a:ext cx="1209675" cy="561975"/>
          </a:xfrm>
          <a:prstGeom prst="rect">
            <a:avLst/>
          </a:prstGeom>
          <a:noFill/>
        </p:spPr>
      </p:pic>
      <p:sp>
        <p:nvSpPr>
          <p:cNvPr id="19" name="Textfeld 18"/>
          <p:cNvSpPr txBox="1"/>
          <p:nvPr/>
        </p:nvSpPr>
        <p:spPr>
          <a:xfrm>
            <a:off x="3428992" y="5857892"/>
            <a:ext cx="2286016" cy="646331"/>
          </a:xfrm>
          <a:prstGeom prst="rect">
            <a:avLst/>
          </a:prstGeom>
          <a:noFill/>
        </p:spPr>
        <p:txBody>
          <a:bodyPr wrap="square" rtlCol="0">
            <a:spAutoFit/>
          </a:bodyPr>
          <a:lstStyle/>
          <a:p>
            <a:r>
              <a:rPr lang="de-DE" dirty="0" smtClean="0"/>
              <a:t>       Die Nadel kreuzt </a:t>
            </a:r>
          </a:p>
          <a:p>
            <a:r>
              <a:rPr lang="de-DE" dirty="0" smtClean="0"/>
              <a:t>       eine Linie </a:t>
            </a:r>
            <a:endParaRPr lang="de-DE" dirty="0"/>
          </a:p>
        </p:txBody>
      </p:sp>
      <p:sp>
        <p:nvSpPr>
          <p:cNvPr id="20" name="Pfeil nach rechts 19"/>
          <p:cNvSpPr/>
          <p:nvPr/>
        </p:nvSpPr>
        <p:spPr>
          <a:xfrm>
            <a:off x="3571868" y="6000768"/>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2" name="Pfeil nach unten 21"/>
          <p:cNvSpPr/>
          <p:nvPr/>
        </p:nvSpPr>
        <p:spPr>
          <a:xfrm>
            <a:off x="1357290" y="1571612"/>
            <a:ext cx="357190" cy="571504"/>
          </a:xfrm>
          <a:prstGeom prst="down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3" name="Pfeil nach unten 22"/>
          <p:cNvSpPr/>
          <p:nvPr/>
        </p:nvSpPr>
        <p:spPr>
          <a:xfrm>
            <a:off x="4357686" y="1571612"/>
            <a:ext cx="357190" cy="571504"/>
          </a:xfrm>
          <a:prstGeom prst="down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4" name="Pfeil nach unten 23"/>
          <p:cNvSpPr/>
          <p:nvPr/>
        </p:nvSpPr>
        <p:spPr>
          <a:xfrm>
            <a:off x="7358082" y="1571612"/>
            <a:ext cx="357190" cy="571504"/>
          </a:xfrm>
          <a:prstGeom prst="down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39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9943"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58016" y="5357826"/>
            <a:ext cx="1209675" cy="561975"/>
          </a:xfrm>
          <a:prstGeom prst="rect">
            <a:avLst/>
          </a:prstGeom>
          <a:noFill/>
        </p:spPr>
      </p:pic>
      <p:sp>
        <p:nvSpPr>
          <p:cNvPr id="27" name="Textfeld 26"/>
          <p:cNvSpPr txBox="1"/>
          <p:nvPr/>
        </p:nvSpPr>
        <p:spPr>
          <a:xfrm>
            <a:off x="6286512" y="5929330"/>
            <a:ext cx="2428892" cy="646331"/>
          </a:xfrm>
          <a:prstGeom prst="rect">
            <a:avLst/>
          </a:prstGeom>
          <a:noFill/>
        </p:spPr>
        <p:txBody>
          <a:bodyPr wrap="square" rtlCol="0">
            <a:spAutoFit/>
          </a:bodyPr>
          <a:lstStyle/>
          <a:p>
            <a:r>
              <a:rPr lang="de-DE" dirty="0" smtClean="0"/>
              <a:t>       Die Nadel berührt </a:t>
            </a:r>
          </a:p>
          <a:p>
            <a:r>
              <a:rPr lang="de-DE" dirty="0" smtClean="0"/>
              <a:t>       eine Linie </a:t>
            </a:r>
          </a:p>
        </p:txBody>
      </p:sp>
      <p:sp>
        <p:nvSpPr>
          <p:cNvPr id="28" name="Pfeil nach rechts 27"/>
          <p:cNvSpPr/>
          <p:nvPr/>
        </p:nvSpPr>
        <p:spPr>
          <a:xfrm>
            <a:off x="6429388" y="6072206"/>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19" grpId="0"/>
      <p:bldP spid="20" grpId="0" animBg="1"/>
      <p:bldP spid="27"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Geometrischer Beweis</a:t>
            </a:r>
            <a:endParaRPr lang="de-DE" dirty="0"/>
          </a:p>
        </p:txBody>
      </p:sp>
      <p:sp>
        <p:nvSpPr>
          <p:cNvPr id="59" name="Textfeld 58"/>
          <p:cNvSpPr txBox="1"/>
          <p:nvPr/>
        </p:nvSpPr>
        <p:spPr>
          <a:xfrm>
            <a:off x="500034" y="1571612"/>
            <a:ext cx="8358246" cy="369332"/>
          </a:xfrm>
          <a:prstGeom prst="rect">
            <a:avLst/>
          </a:prstGeom>
          <a:noFill/>
        </p:spPr>
        <p:txBody>
          <a:bodyPr wrap="square" rtlCol="0">
            <a:spAutoFit/>
          </a:bodyPr>
          <a:lstStyle/>
          <a:p>
            <a:r>
              <a:rPr lang="de-DE" dirty="0" smtClean="0"/>
              <a:t>Es gilt                         und</a:t>
            </a:r>
            <a:endParaRPr lang="de-DE" dirty="0"/>
          </a:p>
        </p:txBody>
      </p:sp>
      <p:sp>
        <p:nvSpPr>
          <p:cNvPr id="38974" name="Rectangle 6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8973" name="Picture 6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85852" y="1571612"/>
            <a:ext cx="1169797" cy="357190"/>
          </a:xfrm>
          <a:prstGeom prst="rect">
            <a:avLst/>
          </a:prstGeom>
          <a:noFill/>
        </p:spPr>
      </p:pic>
      <p:sp>
        <p:nvSpPr>
          <p:cNvPr id="38976" name="Rectangle 6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38978" name="Rectangle 6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8977" name="Picture 6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43240" y="1428736"/>
            <a:ext cx="1143008" cy="642942"/>
          </a:xfrm>
          <a:prstGeom prst="rect">
            <a:avLst/>
          </a:prstGeom>
          <a:noFill/>
        </p:spPr>
      </p:pic>
      <p:pic>
        <p:nvPicPr>
          <p:cNvPr id="66" name="Grafik 65" descr="Diagramme.jpg"/>
          <p:cNvPicPr>
            <a:picLocks noChangeAspect="1"/>
          </p:cNvPicPr>
          <p:nvPr/>
        </p:nvPicPr>
        <p:blipFill>
          <a:blip r:embed="rId4">
            <a:clrChange>
              <a:clrFrom>
                <a:srgbClr val="FFFFFF"/>
              </a:clrFrom>
              <a:clrTo>
                <a:srgbClr val="FFFFFF">
                  <a:alpha val="0"/>
                </a:srgbClr>
              </a:clrTo>
            </a:clrChange>
          </a:blip>
          <a:srcRect r="52503"/>
          <a:stretch>
            <a:fillRect/>
          </a:stretch>
        </p:blipFill>
        <p:spPr>
          <a:xfrm>
            <a:off x="285720" y="2357430"/>
            <a:ext cx="4067174" cy="2809875"/>
          </a:xfrm>
          <a:prstGeom prst="rect">
            <a:avLst/>
          </a:prstGeom>
        </p:spPr>
      </p:pic>
      <p:pic>
        <p:nvPicPr>
          <p:cNvPr id="67" name="Grafik 66" descr="Diagramme.jpg"/>
          <p:cNvPicPr>
            <a:picLocks noChangeAspect="1"/>
          </p:cNvPicPr>
          <p:nvPr/>
        </p:nvPicPr>
        <p:blipFill>
          <a:blip r:embed="rId4">
            <a:clrChange>
              <a:clrFrom>
                <a:srgbClr val="FFFFFF"/>
              </a:clrFrom>
              <a:clrTo>
                <a:srgbClr val="FFFFFF">
                  <a:alpha val="0"/>
                </a:srgbClr>
              </a:clrTo>
            </a:clrChange>
          </a:blip>
          <a:srcRect l="53393"/>
          <a:stretch>
            <a:fillRect/>
          </a:stretch>
        </p:blipFill>
        <p:spPr>
          <a:xfrm>
            <a:off x="4643438" y="2357430"/>
            <a:ext cx="3990943" cy="2809875"/>
          </a:xfrm>
          <a:prstGeom prst="rect">
            <a:avLst/>
          </a:prstGeom>
        </p:spPr>
      </p:pic>
      <p:sp>
        <p:nvSpPr>
          <p:cNvPr id="38980" name="Rectangle 6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8979" name="Picture 6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72066" y="5643578"/>
            <a:ext cx="1375182" cy="642942"/>
          </a:xfrm>
          <a:prstGeom prst="rect">
            <a:avLst/>
          </a:prstGeom>
          <a:noFill/>
        </p:spPr>
      </p:pic>
      <p:sp>
        <p:nvSpPr>
          <p:cNvPr id="70" name="Textfeld 69"/>
          <p:cNvSpPr txBox="1"/>
          <p:nvPr/>
        </p:nvSpPr>
        <p:spPr>
          <a:xfrm>
            <a:off x="5000628" y="5286388"/>
            <a:ext cx="3500462" cy="923330"/>
          </a:xfrm>
          <a:prstGeom prst="rect">
            <a:avLst/>
          </a:prstGeom>
          <a:noFill/>
        </p:spPr>
        <p:txBody>
          <a:bodyPr wrap="square" rtlCol="0">
            <a:spAutoFit/>
          </a:bodyPr>
          <a:lstStyle/>
          <a:p>
            <a:r>
              <a:rPr lang="de-DE" sz="2000" dirty="0" smtClean="0"/>
              <a:t>Eine Linie wird gekreuzt, wenn </a:t>
            </a:r>
          </a:p>
          <a:p>
            <a:endParaRPr lang="de-DE" sz="1400" dirty="0" smtClean="0"/>
          </a:p>
          <a:p>
            <a:r>
              <a:rPr lang="de-DE" sz="2000" dirty="0" smtClean="0"/>
              <a:t>	           gilt.</a:t>
            </a:r>
            <a:endParaRPr lang="de-DE" sz="2000" dirty="0"/>
          </a:p>
        </p:txBody>
      </p:sp>
      <p:sp>
        <p:nvSpPr>
          <p:cNvPr id="71" name="Rechteck 70"/>
          <p:cNvSpPr/>
          <p:nvPr/>
        </p:nvSpPr>
        <p:spPr>
          <a:xfrm>
            <a:off x="214282" y="2143116"/>
            <a:ext cx="4357718" cy="4429156"/>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38982" name="Rectangle 7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8981" name="Picture 6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57158" y="2357430"/>
            <a:ext cx="2686050" cy="704850"/>
          </a:xfrm>
          <a:prstGeom prst="rect">
            <a:avLst/>
          </a:prstGeom>
          <a:noFill/>
        </p:spPr>
      </p:pic>
      <p:sp>
        <p:nvSpPr>
          <p:cNvPr id="38984" name="Rectangle 7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8983" name="Picture 7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214414" y="3143248"/>
            <a:ext cx="1666875" cy="619125"/>
          </a:xfrm>
          <a:prstGeom prst="rect">
            <a:avLst/>
          </a:prstGeom>
          <a:noFill/>
        </p:spPr>
      </p:pic>
      <p:sp>
        <p:nvSpPr>
          <p:cNvPr id="38986" name="Rectangle 7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8985" name="Picture 7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214414" y="3857628"/>
            <a:ext cx="3038475" cy="619125"/>
          </a:xfrm>
          <a:prstGeom prst="rect">
            <a:avLst/>
          </a:prstGeom>
          <a:noFill/>
        </p:spPr>
      </p:pic>
      <p:sp>
        <p:nvSpPr>
          <p:cNvPr id="38988" name="Rectangle 7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8987" name="Picture 7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214414" y="4572008"/>
            <a:ext cx="1800225" cy="619125"/>
          </a:xfrm>
          <a:prstGeom prst="rect">
            <a:avLst/>
          </a:prstGeom>
          <a:noFill/>
        </p:spPr>
      </p:pic>
      <p:sp>
        <p:nvSpPr>
          <p:cNvPr id="38990" name="Rectangle 7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8989" name="Picture 77"/>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928662" y="5643578"/>
            <a:ext cx="2676525" cy="876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1" nodeType="clickEffect">
                                  <p:stCondLst>
                                    <p:cond delay="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8981"/>
                                        </p:tgtEl>
                                        <p:attrNameLst>
                                          <p:attrName>style.visibility</p:attrName>
                                        </p:attrNameLst>
                                      </p:cBhvr>
                                      <p:to>
                                        <p:strVal val="visible"/>
                                      </p:to>
                                    </p:set>
                                    <p:anim calcmode="lin" valueType="num">
                                      <p:cBhvr>
                                        <p:cTn id="23" dur="500" fill="hold"/>
                                        <p:tgtEl>
                                          <p:spTgt spid="38981"/>
                                        </p:tgtEl>
                                        <p:attrNameLst>
                                          <p:attrName>ppt_w</p:attrName>
                                        </p:attrNameLst>
                                      </p:cBhvr>
                                      <p:tavLst>
                                        <p:tav tm="0">
                                          <p:val>
                                            <p:fltVal val="0"/>
                                          </p:val>
                                        </p:tav>
                                        <p:tav tm="100000">
                                          <p:val>
                                            <p:strVal val="#ppt_w"/>
                                          </p:val>
                                        </p:tav>
                                      </p:tavLst>
                                    </p:anim>
                                    <p:anim calcmode="lin" valueType="num">
                                      <p:cBhvr>
                                        <p:cTn id="24" dur="500" fill="hold"/>
                                        <p:tgtEl>
                                          <p:spTgt spid="38981"/>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98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98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9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Stochastischer Beweis</a:t>
            </a:r>
            <a:endParaRPr lang="de-DE" dirty="0"/>
          </a:p>
        </p:txBody>
      </p:sp>
      <p:sp>
        <p:nvSpPr>
          <p:cNvPr id="4" name="Textfeld 3"/>
          <p:cNvSpPr txBox="1"/>
          <p:nvPr/>
        </p:nvSpPr>
        <p:spPr>
          <a:xfrm>
            <a:off x="428596" y="1500174"/>
            <a:ext cx="8072494" cy="2092881"/>
          </a:xfrm>
          <a:prstGeom prst="rect">
            <a:avLst/>
          </a:prstGeom>
          <a:noFill/>
        </p:spPr>
        <p:txBody>
          <a:bodyPr wrap="square" rtlCol="0">
            <a:spAutoFit/>
          </a:bodyPr>
          <a:lstStyle/>
          <a:p>
            <a:pPr>
              <a:lnSpc>
                <a:spcPct val="130000"/>
              </a:lnSpc>
            </a:pPr>
            <a:r>
              <a:rPr lang="de-DE" sz="2000" dirty="0" smtClean="0"/>
              <a:t>Eine </a:t>
            </a:r>
            <a:r>
              <a:rPr lang="de-DE" sz="2000" b="1" dirty="0" smtClean="0"/>
              <a:t>Zufallsvariable </a:t>
            </a:r>
            <a:r>
              <a:rPr lang="de-DE" sz="2000" dirty="0" smtClean="0"/>
              <a:t> oder </a:t>
            </a:r>
            <a:r>
              <a:rPr lang="de-DE" sz="2000" b="1" dirty="0" smtClean="0"/>
              <a:t>Zufallsgröße</a:t>
            </a:r>
            <a:r>
              <a:rPr lang="de-DE" sz="2000" dirty="0" smtClean="0"/>
              <a:t> bezeichnet eine Funktion, die den Ergebnissen eines Zufallsexperiments Werte zuordnet. Diese Werte werden als </a:t>
            </a:r>
            <a:r>
              <a:rPr lang="de-DE" sz="2000" b="1" dirty="0" smtClean="0"/>
              <a:t>Realisation</a:t>
            </a:r>
            <a:r>
              <a:rPr lang="de-DE" sz="2000" dirty="0" smtClean="0"/>
              <a:t> der Zufallsvariable bezeichnet.</a:t>
            </a:r>
          </a:p>
          <a:p>
            <a:pPr>
              <a:lnSpc>
                <a:spcPct val="130000"/>
              </a:lnSpc>
            </a:pPr>
            <a:r>
              <a:rPr lang="de-DE" sz="2000" dirty="0" smtClean="0"/>
              <a:t>Zufallsvariable (X)</a:t>
            </a:r>
          </a:p>
          <a:p>
            <a:pPr>
              <a:lnSpc>
                <a:spcPct val="130000"/>
              </a:lnSpc>
            </a:pPr>
            <a:r>
              <a:rPr lang="de-DE" sz="2000" dirty="0" smtClean="0"/>
              <a:t>Realisation (x).</a:t>
            </a:r>
          </a:p>
        </p:txBody>
      </p:sp>
      <p:sp>
        <p:nvSpPr>
          <p:cNvPr id="5" name="Textfeld 4"/>
          <p:cNvSpPr txBox="1"/>
          <p:nvPr/>
        </p:nvSpPr>
        <p:spPr>
          <a:xfrm>
            <a:off x="428596" y="3857628"/>
            <a:ext cx="8072494" cy="1292662"/>
          </a:xfrm>
          <a:prstGeom prst="rect">
            <a:avLst/>
          </a:prstGeom>
          <a:noFill/>
        </p:spPr>
        <p:txBody>
          <a:bodyPr wrap="square" rtlCol="0">
            <a:spAutoFit/>
          </a:bodyPr>
          <a:lstStyle/>
          <a:p>
            <a:pPr>
              <a:lnSpc>
                <a:spcPct val="130000"/>
              </a:lnSpc>
            </a:pPr>
            <a:r>
              <a:rPr lang="de-DE" sz="2000" dirty="0" smtClean="0"/>
              <a:t>Der </a:t>
            </a:r>
            <a:r>
              <a:rPr lang="de-DE" sz="2000" b="1" dirty="0" smtClean="0"/>
              <a:t>Erwartungswert</a:t>
            </a:r>
            <a:r>
              <a:rPr lang="de-DE" sz="2000" dirty="0" smtClean="0"/>
              <a:t> einer Zufallsvariablen X ist jener Wert, von dem man annimmt, dass er sich bei einer oftmaligen Wiederholung des Experiments durchschnittlich ergibt. </a:t>
            </a:r>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560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6050" y="5500702"/>
            <a:ext cx="2590800" cy="723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Stochastischer Beweis</a:t>
            </a:r>
            <a:endParaRPr lang="de-DE" dirty="0"/>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 name="Textfeld 9"/>
          <p:cNvSpPr txBox="1"/>
          <p:nvPr/>
        </p:nvSpPr>
        <p:spPr>
          <a:xfrm>
            <a:off x="357158" y="2714620"/>
            <a:ext cx="8215370" cy="851515"/>
          </a:xfrm>
          <a:prstGeom prst="rect">
            <a:avLst/>
          </a:prstGeom>
          <a:noFill/>
        </p:spPr>
        <p:txBody>
          <a:bodyPr wrap="square" rtlCol="0">
            <a:spAutoFit/>
          </a:bodyPr>
          <a:lstStyle/>
          <a:p>
            <a:pPr>
              <a:lnSpc>
                <a:spcPct val="130000"/>
              </a:lnSpc>
            </a:pPr>
            <a:r>
              <a:rPr lang="de-DE" sz="2000" dirty="0" smtClean="0"/>
              <a:t>mit   x</a:t>
            </a:r>
            <a:r>
              <a:rPr lang="de-DE" sz="2000" baseline="-25000" dirty="0" smtClean="0"/>
              <a:t>1</a:t>
            </a:r>
            <a:r>
              <a:rPr lang="de-DE" sz="2000" dirty="0" smtClean="0"/>
              <a:t>, x</a:t>
            </a:r>
            <a:r>
              <a:rPr lang="de-DE" sz="2000" baseline="-25000" dirty="0" smtClean="0"/>
              <a:t>2</a:t>
            </a:r>
            <a:r>
              <a:rPr lang="de-DE" sz="2000" dirty="0" smtClean="0"/>
              <a:t>, …, </a:t>
            </a:r>
            <a:r>
              <a:rPr lang="de-DE" sz="2000" dirty="0" err="1" smtClean="0"/>
              <a:t>x</a:t>
            </a:r>
            <a:r>
              <a:rPr lang="de-DE" sz="2000" baseline="-25000" dirty="0" err="1" smtClean="0"/>
              <a:t>n</a:t>
            </a:r>
            <a:r>
              <a:rPr lang="de-DE" sz="2000" dirty="0" smtClean="0"/>
              <a:t> Werte eines Ergebnisses und deren Wahrscheinlichkeiten p</a:t>
            </a:r>
            <a:r>
              <a:rPr lang="de-DE" sz="2000" baseline="-25000" dirty="0" smtClean="0"/>
              <a:t>1</a:t>
            </a:r>
            <a:r>
              <a:rPr lang="de-DE" sz="2000" dirty="0" smtClean="0"/>
              <a:t>, p</a:t>
            </a:r>
            <a:r>
              <a:rPr lang="de-DE" sz="2000" baseline="-25000" dirty="0" smtClean="0"/>
              <a:t>2</a:t>
            </a:r>
            <a:r>
              <a:rPr lang="de-DE" sz="2000" dirty="0" smtClean="0"/>
              <a:t>, …, </a:t>
            </a:r>
            <a:r>
              <a:rPr lang="de-DE" sz="2000" dirty="0" err="1" smtClean="0"/>
              <a:t>p</a:t>
            </a:r>
            <a:r>
              <a:rPr lang="de-DE" sz="2000" baseline="-25000" dirty="0" err="1" smtClean="0"/>
              <a:t>n</a:t>
            </a:r>
            <a:r>
              <a:rPr lang="de-DE" sz="2000" dirty="0" smtClean="0"/>
              <a:t> .</a:t>
            </a:r>
          </a:p>
        </p:txBody>
      </p:sp>
      <p:sp>
        <p:nvSpPr>
          <p:cNvPr id="11" name="Rechteck 10"/>
          <p:cNvSpPr/>
          <p:nvPr/>
        </p:nvSpPr>
        <p:spPr>
          <a:xfrm>
            <a:off x="428596" y="4357694"/>
            <a:ext cx="8358246" cy="2071702"/>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3" name="Textfeld 12"/>
          <p:cNvSpPr txBox="1"/>
          <p:nvPr/>
        </p:nvSpPr>
        <p:spPr>
          <a:xfrm>
            <a:off x="571472" y="4500570"/>
            <a:ext cx="8143932" cy="707886"/>
          </a:xfrm>
          <a:prstGeom prst="rect">
            <a:avLst/>
          </a:prstGeom>
          <a:noFill/>
        </p:spPr>
        <p:txBody>
          <a:bodyPr wrap="square" rtlCol="0">
            <a:spAutoFit/>
          </a:bodyPr>
          <a:lstStyle/>
          <a:p>
            <a:r>
              <a:rPr lang="de-DE" sz="2000" u="sng" dirty="0" smtClean="0"/>
              <a:t>Bsp.:</a:t>
            </a:r>
            <a:r>
              <a:rPr lang="de-DE" sz="2000" dirty="0" smtClean="0"/>
              <a:t>  Die Wahrscheinlichkeiten   eine der Zahlen  1,…,6  zu würfeln sind jeweils</a:t>
            </a:r>
            <a:endParaRPr lang="de-DE" sz="2000" dirty="0"/>
          </a:p>
        </p:txBody>
      </p:sp>
      <p:sp>
        <p:nvSpPr>
          <p:cNvPr id="419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1989"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71604" y="4857760"/>
            <a:ext cx="98914" cy="428628"/>
          </a:xfrm>
          <a:prstGeom prst="rect">
            <a:avLst/>
          </a:prstGeom>
          <a:noFill/>
        </p:spPr>
      </p:pic>
      <p:sp>
        <p:nvSpPr>
          <p:cNvPr id="16" name="Pfeil nach rechts 15"/>
          <p:cNvSpPr/>
          <p:nvPr/>
        </p:nvSpPr>
        <p:spPr>
          <a:xfrm>
            <a:off x="1214414" y="5643578"/>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419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1991"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71605" y="5429264"/>
            <a:ext cx="5929354" cy="671443"/>
          </a:xfrm>
          <a:prstGeom prst="rect">
            <a:avLst/>
          </a:prstGeom>
          <a:noFill/>
        </p:spPr>
      </p:pic>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457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28992" y="1643050"/>
            <a:ext cx="1676400" cy="876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Stochastischer Beweis</a:t>
            </a:r>
            <a:endParaRPr lang="de-DE" dirty="0"/>
          </a:p>
        </p:txBody>
      </p:sp>
      <p:sp>
        <p:nvSpPr>
          <p:cNvPr id="4" name="Textfeld 3"/>
          <p:cNvSpPr txBox="1"/>
          <p:nvPr/>
        </p:nvSpPr>
        <p:spPr>
          <a:xfrm>
            <a:off x="428596" y="1500174"/>
            <a:ext cx="8072494" cy="1692771"/>
          </a:xfrm>
          <a:prstGeom prst="rect">
            <a:avLst/>
          </a:prstGeom>
          <a:noFill/>
        </p:spPr>
        <p:txBody>
          <a:bodyPr wrap="square" rtlCol="0">
            <a:spAutoFit/>
          </a:bodyPr>
          <a:lstStyle/>
          <a:p>
            <a:pPr>
              <a:lnSpc>
                <a:spcPct val="130000"/>
              </a:lnSpc>
            </a:pPr>
            <a:r>
              <a:rPr lang="de-DE" sz="2000" dirty="0" smtClean="0"/>
              <a:t>Sei </a:t>
            </a:r>
            <a:r>
              <a:rPr lang="de-DE" sz="2000" i="1" dirty="0" smtClean="0"/>
              <a:t>l </a:t>
            </a:r>
            <a:r>
              <a:rPr lang="de-DE" sz="2000" dirty="0" smtClean="0"/>
              <a:t>die Länge der Nadel </a:t>
            </a:r>
          </a:p>
          <a:p>
            <a:pPr>
              <a:lnSpc>
                <a:spcPct val="130000"/>
              </a:lnSpc>
            </a:pPr>
            <a:r>
              <a:rPr lang="de-DE" sz="2000" dirty="0" smtClean="0"/>
              <a:t>p</a:t>
            </a:r>
            <a:r>
              <a:rPr lang="de-DE" sz="2000" baseline="-25000" dirty="0" smtClean="0"/>
              <a:t>1</a:t>
            </a:r>
            <a:r>
              <a:rPr lang="de-DE" sz="2000" dirty="0" smtClean="0"/>
              <a:t> die Wahrscheinlichkeit, dass die Nadel genau eine Linie kreuzt, </a:t>
            </a:r>
          </a:p>
          <a:p>
            <a:pPr>
              <a:lnSpc>
                <a:spcPct val="130000"/>
              </a:lnSpc>
            </a:pPr>
            <a:r>
              <a:rPr lang="de-DE" sz="2000" dirty="0" smtClean="0"/>
              <a:t>p</a:t>
            </a:r>
            <a:r>
              <a:rPr lang="de-DE" sz="2000" baseline="-25000" dirty="0" smtClean="0"/>
              <a:t>2 </a:t>
            </a:r>
            <a:r>
              <a:rPr lang="de-DE" sz="2000" dirty="0" smtClean="0"/>
              <a:t>die Wahrscheinlichkeit, dass die Nadel genau zwei Linien kreuzt, usw. </a:t>
            </a:r>
          </a:p>
          <a:p>
            <a:pPr>
              <a:lnSpc>
                <a:spcPct val="130000"/>
              </a:lnSpc>
            </a:pPr>
            <a:r>
              <a:rPr lang="de-DE" sz="2000" dirty="0" smtClean="0"/>
              <a:t>N die Zufallsvariable, die die Anzahl der </a:t>
            </a:r>
            <a:r>
              <a:rPr lang="de-DE" sz="2000" dirty="0" smtClean="0"/>
              <a:t>Kreuzungspunkte zählt</a:t>
            </a:r>
            <a:endParaRPr lang="de-DE" sz="2000" dirty="0" smtClean="0"/>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6" name="Textfeld 5"/>
          <p:cNvSpPr txBox="1"/>
          <p:nvPr/>
        </p:nvSpPr>
        <p:spPr>
          <a:xfrm>
            <a:off x="2143108" y="3929066"/>
            <a:ext cx="1357322" cy="400110"/>
          </a:xfrm>
          <a:prstGeom prst="rect">
            <a:avLst/>
          </a:prstGeom>
          <a:noFill/>
        </p:spPr>
        <p:txBody>
          <a:bodyPr wrap="square" rtlCol="0">
            <a:spAutoFit/>
          </a:bodyPr>
          <a:lstStyle/>
          <a:p>
            <a:r>
              <a:rPr lang="de-DE" sz="2000" dirty="0" smtClean="0"/>
              <a:t>Also</a:t>
            </a:r>
            <a:endParaRPr lang="de-DE" sz="2000" dirty="0"/>
          </a:p>
        </p:txBody>
      </p:sp>
      <p:sp>
        <p:nvSpPr>
          <p:cNvPr id="15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5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5363"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86116" y="5214950"/>
            <a:ext cx="2214578" cy="324085"/>
          </a:xfrm>
          <a:prstGeom prst="rect">
            <a:avLst/>
          </a:prstGeom>
          <a:noFill/>
        </p:spPr>
      </p:pic>
      <p:sp>
        <p:nvSpPr>
          <p:cNvPr id="11" name="Textfeld 10"/>
          <p:cNvSpPr txBox="1"/>
          <p:nvPr/>
        </p:nvSpPr>
        <p:spPr>
          <a:xfrm>
            <a:off x="500034" y="4786322"/>
            <a:ext cx="8215370" cy="369332"/>
          </a:xfrm>
          <a:prstGeom prst="rect">
            <a:avLst/>
          </a:prstGeom>
          <a:noFill/>
        </p:spPr>
        <p:txBody>
          <a:bodyPr wrap="square" rtlCol="0">
            <a:spAutoFit/>
          </a:bodyPr>
          <a:lstStyle/>
          <a:p>
            <a:r>
              <a:rPr lang="de-DE" dirty="0" smtClean="0"/>
              <a:t>Wahrscheinlichkeit für mindestens einen Kreuzungspunkt ist </a:t>
            </a:r>
            <a:endParaRPr lang="de-DE" dirty="0"/>
          </a:p>
        </p:txBody>
      </p:sp>
      <p:sp>
        <p:nvSpPr>
          <p:cNvPr id="12" name="Textfeld 11"/>
          <p:cNvSpPr txBox="1"/>
          <p:nvPr/>
        </p:nvSpPr>
        <p:spPr>
          <a:xfrm>
            <a:off x="2571736" y="5572140"/>
            <a:ext cx="500066" cy="369332"/>
          </a:xfrm>
          <a:prstGeom prst="rect">
            <a:avLst/>
          </a:prstGeom>
          <a:noFill/>
        </p:spPr>
        <p:txBody>
          <a:bodyPr wrap="square" rtlCol="0">
            <a:spAutoFit/>
          </a:bodyPr>
          <a:lstStyle/>
          <a:p>
            <a:r>
              <a:rPr lang="de-DE" dirty="0" smtClean="0"/>
              <a:t>da </a:t>
            </a:r>
            <a:endParaRPr lang="de-DE" dirty="0"/>
          </a:p>
        </p:txBody>
      </p:sp>
      <p:sp>
        <p:nvSpPr>
          <p:cNvPr id="153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5365"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14678" y="5643578"/>
            <a:ext cx="2357454" cy="331517"/>
          </a:xfrm>
          <a:prstGeom prst="rect">
            <a:avLst/>
          </a:prstGeom>
          <a:noFill/>
        </p:spPr>
      </p:pic>
      <p:sp>
        <p:nvSpPr>
          <p:cNvPr id="153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3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35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3557"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86116" y="3143248"/>
            <a:ext cx="1543050" cy="790575"/>
          </a:xfrm>
          <a:prstGeom prst="rect">
            <a:avLst/>
          </a:prstGeom>
          <a:noFill/>
        </p:spPr>
      </p:pic>
      <p:sp>
        <p:nvSpPr>
          <p:cNvPr id="235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3559"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286116" y="4000504"/>
            <a:ext cx="2886075" cy="304800"/>
          </a:xfrm>
          <a:prstGeom prst="rect">
            <a:avLst/>
          </a:prstGeom>
          <a:noFill/>
        </p:spPr>
      </p:pic>
      <p:sp>
        <p:nvSpPr>
          <p:cNvPr id="235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35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3563"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643306" y="6215082"/>
            <a:ext cx="733425" cy="342900"/>
          </a:xfrm>
          <a:prstGeom prst="rect">
            <a:avLst/>
          </a:prstGeom>
          <a:noFill/>
        </p:spPr>
      </p:pic>
      <p:sp>
        <p:nvSpPr>
          <p:cNvPr id="29" name="Pfeil nach rechts 28"/>
          <p:cNvSpPr/>
          <p:nvPr/>
        </p:nvSpPr>
        <p:spPr>
          <a:xfrm>
            <a:off x="3214678" y="6286520"/>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3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Stochastischer Beweis</a:t>
            </a:r>
            <a:endParaRPr lang="de-DE"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6" name="Textfeld 5"/>
          <p:cNvSpPr txBox="1"/>
          <p:nvPr/>
        </p:nvSpPr>
        <p:spPr>
          <a:xfrm>
            <a:off x="928662" y="1857364"/>
            <a:ext cx="7215238" cy="707886"/>
          </a:xfrm>
          <a:prstGeom prst="rect">
            <a:avLst/>
          </a:prstGeom>
          <a:noFill/>
        </p:spPr>
        <p:txBody>
          <a:bodyPr wrap="square" rtlCol="0">
            <a:spAutoFit/>
          </a:bodyPr>
          <a:lstStyle/>
          <a:p>
            <a:r>
              <a:rPr lang="de-DE" sz="2000" dirty="0" smtClean="0"/>
              <a:t>= erwartete Anzahl von Kreuzungspunkten, die wir für eine Nadel    </a:t>
            </a:r>
          </a:p>
          <a:p>
            <a:r>
              <a:rPr lang="de-DE" sz="2000" dirty="0" smtClean="0"/>
              <a:t>   der  Länge </a:t>
            </a:r>
            <a:r>
              <a:rPr lang="de-DE" sz="2000" i="1" dirty="0" smtClean="0"/>
              <a:t>l </a:t>
            </a:r>
            <a:r>
              <a:rPr lang="de-DE" sz="2000" dirty="0" smtClean="0"/>
              <a:t>erhalten</a:t>
            </a:r>
            <a:endParaRPr lang="de-DE" sz="2000" dirty="0"/>
          </a:p>
        </p:txBody>
      </p:sp>
      <p:pic>
        <p:nvPicPr>
          <p:cNvPr id="7" name="Grafik 6" descr="nadel in xy geteilt.jpg"/>
          <p:cNvPicPr>
            <a:picLocks noChangeAspect="1"/>
          </p:cNvPicPr>
          <p:nvPr/>
        </p:nvPicPr>
        <p:blipFill>
          <a:blip r:embed="rId2">
            <a:clrChange>
              <a:clrFrom>
                <a:srgbClr val="FFFFFF"/>
              </a:clrFrom>
              <a:clrTo>
                <a:srgbClr val="FFFFFF">
                  <a:alpha val="0"/>
                </a:srgbClr>
              </a:clrTo>
            </a:clrChange>
          </a:blip>
          <a:stretch>
            <a:fillRect/>
          </a:stretch>
        </p:blipFill>
        <p:spPr>
          <a:xfrm>
            <a:off x="5857884" y="2357430"/>
            <a:ext cx="2390775" cy="2552700"/>
          </a:xfrm>
          <a:prstGeom prst="rect">
            <a:avLst/>
          </a:prstGeom>
        </p:spPr>
      </p:pic>
      <p:sp>
        <p:nvSpPr>
          <p:cNvPr id="8" name="Textfeld 7"/>
          <p:cNvSpPr txBox="1"/>
          <p:nvPr/>
        </p:nvSpPr>
        <p:spPr>
          <a:xfrm>
            <a:off x="785786" y="3000372"/>
            <a:ext cx="4214842" cy="400110"/>
          </a:xfrm>
          <a:prstGeom prst="rect">
            <a:avLst/>
          </a:prstGeom>
          <a:noFill/>
        </p:spPr>
        <p:txBody>
          <a:bodyPr wrap="square" rtlCol="0">
            <a:spAutoFit/>
          </a:bodyPr>
          <a:lstStyle/>
          <a:p>
            <a:r>
              <a:rPr lang="de-DE" sz="2000" dirty="0" smtClean="0"/>
              <a:t>Sei nun                    </a:t>
            </a: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3" name="Pfeil nach rechts 12"/>
          <p:cNvSpPr/>
          <p:nvPr/>
        </p:nvSpPr>
        <p:spPr>
          <a:xfrm>
            <a:off x="1357290" y="3643314"/>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7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710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56" y="3071810"/>
            <a:ext cx="1009650" cy="342900"/>
          </a:xfrm>
          <a:prstGeom prst="rect">
            <a:avLst/>
          </a:prstGeom>
          <a:noFill/>
        </p:spPr>
      </p:pic>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252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472" y="1857364"/>
            <a:ext cx="409575" cy="342900"/>
          </a:xfrm>
          <a:prstGeom prst="rect">
            <a:avLst/>
          </a:prstGeom>
          <a:noFill/>
        </p:spPr>
      </p:pic>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2531"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57356" y="3571876"/>
            <a:ext cx="3048000" cy="371475"/>
          </a:xfrm>
          <a:prstGeom prst="rect">
            <a:avLst/>
          </a:prstGeom>
          <a:noFill/>
        </p:spPr>
      </p:pic>
      <p:sp>
        <p:nvSpPr>
          <p:cNvPr id="25" name="Textfeld 24"/>
          <p:cNvSpPr txBox="1"/>
          <p:nvPr/>
        </p:nvSpPr>
        <p:spPr>
          <a:xfrm>
            <a:off x="785786" y="5357826"/>
            <a:ext cx="5357850" cy="400110"/>
          </a:xfrm>
          <a:prstGeom prst="rect">
            <a:avLst/>
          </a:prstGeom>
          <a:noFill/>
        </p:spPr>
        <p:txBody>
          <a:bodyPr wrap="square" rtlCol="0">
            <a:spAutoFit/>
          </a:bodyPr>
          <a:lstStyle/>
          <a:p>
            <a:r>
              <a:rPr lang="de-DE" sz="2000" dirty="0" smtClean="0"/>
              <a:t>Sei nun </a:t>
            </a:r>
            <a:endParaRPr lang="de-DE" sz="2000" dirty="0"/>
          </a:p>
        </p:txBody>
      </p:sp>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2533"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85918" y="5429264"/>
            <a:ext cx="1343025" cy="342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Stochastischer Beweis</a:t>
            </a:r>
            <a:endParaRPr lang="de-DE" dirty="0"/>
          </a:p>
        </p:txBody>
      </p:sp>
      <p:sp>
        <p:nvSpPr>
          <p:cNvPr id="4" name="Rechteck 3"/>
          <p:cNvSpPr/>
          <p:nvPr/>
        </p:nvSpPr>
        <p:spPr>
          <a:xfrm>
            <a:off x="285720" y="1500174"/>
            <a:ext cx="8572560" cy="5143536"/>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5" name="Textfeld 4"/>
          <p:cNvSpPr txBox="1"/>
          <p:nvPr/>
        </p:nvSpPr>
        <p:spPr>
          <a:xfrm>
            <a:off x="428596" y="1785926"/>
            <a:ext cx="7643866" cy="400110"/>
          </a:xfrm>
          <a:prstGeom prst="rect">
            <a:avLst/>
          </a:prstGeom>
          <a:noFill/>
        </p:spPr>
        <p:txBody>
          <a:bodyPr wrap="square" rtlCol="0">
            <a:spAutoFit/>
          </a:bodyPr>
          <a:lstStyle/>
          <a:p>
            <a:r>
              <a:rPr lang="de-DE" sz="2000" dirty="0" smtClean="0"/>
              <a:t>Es gilt                                      </a:t>
            </a:r>
            <a:endParaRPr lang="de-DE" sz="2000" dirty="0"/>
          </a:p>
        </p:txBody>
      </p:sp>
      <p:pic>
        <p:nvPicPr>
          <p:cNvPr id="7" name="Picture 1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14414" y="1857364"/>
            <a:ext cx="2028825" cy="342900"/>
          </a:xfrm>
          <a:prstGeom prst="rect">
            <a:avLst/>
          </a:prstGeom>
          <a:noFill/>
        </p:spPr>
      </p:pic>
      <p:sp>
        <p:nvSpPr>
          <p:cNvPr id="8" name="Rechteck 7"/>
          <p:cNvSpPr/>
          <p:nvPr/>
        </p:nvSpPr>
        <p:spPr>
          <a:xfrm>
            <a:off x="571472" y="2428868"/>
            <a:ext cx="8001056" cy="3929090"/>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9" name="Textfeld 8"/>
          <p:cNvSpPr txBox="1"/>
          <p:nvPr/>
        </p:nvSpPr>
        <p:spPr>
          <a:xfrm>
            <a:off x="714348" y="2643182"/>
            <a:ext cx="2928958" cy="400110"/>
          </a:xfrm>
          <a:prstGeom prst="rect">
            <a:avLst/>
          </a:prstGeom>
          <a:noFill/>
        </p:spPr>
        <p:txBody>
          <a:bodyPr wrap="square" rtlCol="0">
            <a:spAutoFit/>
          </a:bodyPr>
          <a:lstStyle/>
          <a:p>
            <a:r>
              <a:rPr lang="de-DE" sz="2000" u="sng" dirty="0" smtClean="0"/>
              <a:t>Beweis:</a:t>
            </a:r>
            <a:endParaRPr lang="de-DE" sz="2000" u="sng" dirty="0"/>
          </a:p>
        </p:txBody>
      </p:sp>
      <p:sp>
        <p:nvSpPr>
          <p:cNvPr id="10" name="Textfeld 9"/>
          <p:cNvSpPr txBox="1"/>
          <p:nvPr/>
        </p:nvSpPr>
        <p:spPr>
          <a:xfrm>
            <a:off x="785786" y="3143248"/>
            <a:ext cx="500066" cy="400110"/>
          </a:xfrm>
          <a:prstGeom prst="rect">
            <a:avLst/>
          </a:prstGeom>
          <a:noFill/>
        </p:spPr>
        <p:txBody>
          <a:bodyPr wrap="square" rtlCol="0">
            <a:spAutoFit/>
          </a:bodyPr>
          <a:lstStyle/>
          <a:p>
            <a:r>
              <a:rPr lang="de-DE" sz="2000" u="sng" dirty="0" smtClean="0"/>
              <a:t>IA:</a:t>
            </a:r>
            <a:endParaRPr lang="de-DE" sz="2000" u="sng" dirty="0"/>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3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00430" y="1857364"/>
            <a:ext cx="847725" cy="342900"/>
          </a:xfrm>
          <a:prstGeom prst="rect">
            <a:avLst/>
          </a:prstGeom>
          <a:noFill/>
        </p:spPr>
      </p:pic>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40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40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404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404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404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47"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00166" y="3214686"/>
            <a:ext cx="619125" cy="342900"/>
          </a:xfrm>
          <a:prstGeom prst="rect">
            <a:avLst/>
          </a:prstGeom>
          <a:noFill/>
        </p:spPr>
      </p:pic>
      <p:sp>
        <p:nvSpPr>
          <p:cNvPr id="4405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49" name="Picture 1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00166" y="3643314"/>
            <a:ext cx="619125" cy="342900"/>
          </a:xfrm>
          <a:prstGeom prst="rect">
            <a:avLst/>
          </a:prstGeom>
          <a:noFill/>
        </p:spPr>
      </p:pic>
      <p:sp>
        <p:nvSpPr>
          <p:cNvPr id="4405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51" name="Picture 1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214678" y="3214686"/>
            <a:ext cx="2857500" cy="342900"/>
          </a:xfrm>
          <a:prstGeom prst="rect">
            <a:avLst/>
          </a:prstGeom>
          <a:noFill/>
        </p:spPr>
      </p:pic>
      <p:sp>
        <p:nvSpPr>
          <p:cNvPr id="44054"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53" name="Picture 2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214678" y="3643314"/>
            <a:ext cx="4972050" cy="342900"/>
          </a:xfrm>
          <a:prstGeom prst="rect">
            <a:avLst/>
          </a:prstGeom>
          <a:noFill/>
        </p:spPr>
      </p:pic>
      <p:sp>
        <p:nvSpPr>
          <p:cNvPr id="33" name="Textfeld 32"/>
          <p:cNvSpPr txBox="1"/>
          <p:nvPr/>
        </p:nvSpPr>
        <p:spPr>
          <a:xfrm>
            <a:off x="785786" y="4143380"/>
            <a:ext cx="500066" cy="400110"/>
          </a:xfrm>
          <a:prstGeom prst="rect">
            <a:avLst/>
          </a:prstGeom>
          <a:noFill/>
        </p:spPr>
        <p:txBody>
          <a:bodyPr wrap="square" rtlCol="0">
            <a:spAutoFit/>
          </a:bodyPr>
          <a:lstStyle/>
          <a:p>
            <a:r>
              <a:rPr lang="de-DE" sz="2000" u="sng" dirty="0" smtClean="0"/>
              <a:t>IV:</a:t>
            </a:r>
            <a:endParaRPr lang="de-DE" sz="2000" u="sng" dirty="0"/>
          </a:p>
        </p:txBody>
      </p:sp>
      <p:sp>
        <p:nvSpPr>
          <p:cNvPr id="44056"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55" name="Picture 2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14678" y="4214818"/>
            <a:ext cx="2028825" cy="342900"/>
          </a:xfrm>
          <a:prstGeom prst="rect">
            <a:avLst/>
          </a:prstGeom>
          <a:noFill/>
        </p:spPr>
      </p:pic>
      <p:sp>
        <p:nvSpPr>
          <p:cNvPr id="36" name="Textfeld 35"/>
          <p:cNvSpPr txBox="1"/>
          <p:nvPr/>
        </p:nvSpPr>
        <p:spPr>
          <a:xfrm>
            <a:off x="785786" y="4786322"/>
            <a:ext cx="500066" cy="400110"/>
          </a:xfrm>
          <a:prstGeom prst="rect">
            <a:avLst/>
          </a:prstGeom>
          <a:noFill/>
        </p:spPr>
        <p:txBody>
          <a:bodyPr wrap="square" rtlCol="0">
            <a:spAutoFit/>
          </a:bodyPr>
          <a:lstStyle/>
          <a:p>
            <a:r>
              <a:rPr lang="de-DE" sz="2000" u="sng" dirty="0" smtClean="0"/>
              <a:t>IS:</a:t>
            </a:r>
            <a:endParaRPr lang="de-DE" sz="2000" u="sng" dirty="0"/>
          </a:p>
        </p:txBody>
      </p:sp>
      <p:sp>
        <p:nvSpPr>
          <p:cNvPr id="44058"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57" name="Picture 2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500166" y="4857760"/>
            <a:ext cx="1095375" cy="342900"/>
          </a:xfrm>
          <a:prstGeom prst="rect">
            <a:avLst/>
          </a:prstGeom>
          <a:noFill/>
        </p:spPr>
      </p:pic>
      <p:sp>
        <p:nvSpPr>
          <p:cNvPr id="44062" name="Rectangle 3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4064"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63" name="Picture 3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214678" y="4786322"/>
            <a:ext cx="3152775" cy="390525"/>
          </a:xfrm>
          <a:prstGeom prst="rect">
            <a:avLst/>
          </a:prstGeom>
          <a:noFill/>
        </p:spPr>
      </p:pic>
      <p:sp>
        <p:nvSpPr>
          <p:cNvPr id="44066"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65" name="Picture 3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786314" y="5143512"/>
            <a:ext cx="1924050" cy="342900"/>
          </a:xfrm>
          <a:prstGeom prst="rect">
            <a:avLst/>
          </a:prstGeom>
          <a:noFill/>
        </p:spPr>
      </p:pic>
      <p:sp>
        <p:nvSpPr>
          <p:cNvPr id="44068"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67" name="Picture 3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786314" y="5500702"/>
            <a:ext cx="1924050" cy="342900"/>
          </a:xfrm>
          <a:prstGeom prst="rect">
            <a:avLst/>
          </a:prstGeom>
          <a:noFill/>
        </p:spPr>
      </p:pic>
      <p:sp>
        <p:nvSpPr>
          <p:cNvPr id="44070"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4069" name="Picture 37"/>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786314" y="5857892"/>
            <a:ext cx="1762125" cy="342900"/>
          </a:xfrm>
          <a:prstGeom prst="rect">
            <a:avLst/>
          </a:prstGeom>
          <a:noFill/>
        </p:spPr>
      </p:pic>
      <p:sp>
        <p:nvSpPr>
          <p:cNvPr id="51" name="Textfeld 50"/>
          <p:cNvSpPr txBox="1"/>
          <p:nvPr/>
        </p:nvSpPr>
        <p:spPr>
          <a:xfrm>
            <a:off x="7572396" y="5857892"/>
            <a:ext cx="928694" cy="369332"/>
          </a:xfrm>
          <a:prstGeom prst="rect">
            <a:avLst/>
          </a:prstGeom>
          <a:noFill/>
        </p:spPr>
        <p:txBody>
          <a:bodyPr wrap="square" rtlCol="0">
            <a:spAutoFit/>
          </a:bodyPr>
          <a:lstStyle/>
          <a:p>
            <a:r>
              <a:rPr lang="de-DE" dirty="0" err="1" smtClean="0"/>
              <a:t>q.e.d</a:t>
            </a:r>
            <a:r>
              <a:rPr lang="de-DE" dirty="0" smtClean="0"/>
              <a: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0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0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0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0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40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406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33" grpId="0"/>
      <p:bldP spid="36" grpId="0"/>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Stochastischer Beweis</a:t>
            </a:r>
            <a:endParaRPr lang="de-DE" dirty="0"/>
          </a:p>
        </p:txBody>
      </p:sp>
      <p:sp>
        <p:nvSpPr>
          <p:cNvPr id="4" name="Rechteck 3"/>
          <p:cNvSpPr/>
          <p:nvPr/>
        </p:nvSpPr>
        <p:spPr>
          <a:xfrm>
            <a:off x="285720" y="1500174"/>
            <a:ext cx="8572560" cy="5143536"/>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8" name="Textfeld 7"/>
          <p:cNvSpPr txBox="1"/>
          <p:nvPr/>
        </p:nvSpPr>
        <p:spPr>
          <a:xfrm>
            <a:off x="428596" y="2214554"/>
            <a:ext cx="7643866" cy="400110"/>
          </a:xfrm>
          <a:prstGeom prst="rect">
            <a:avLst/>
          </a:prstGeom>
          <a:noFill/>
        </p:spPr>
        <p:txBody>
          <a:bodyPr wrap="square" rtlCol="0">
            <a:spAutoFit/>
          </a:bodyPr>
          <a:lstStyle/>
          <a:p>
            <a:r>
              <a:rPr lang="de-DE" sz="2000" dirty="0" smtClean="0"/>
              <a:t>weiterhin gilt                                      </a:t>
            </a:r>
            <a:endParaRPr lang="de-DE" sz="2000" dirty="0"/>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50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00232" y="2285992"/>
            <a:ext cx="1981200" cy="342900"/>
          </a:xfrm>
          <a:prstGeom prst="rect">
            <a:avLst/>
          </a:prstGeom>
          <a:noFill/>
        </p:spPr>
      </p:pic>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505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14810" y="2285992"/>
            <a:ext cx="838200" cy="342900"/>
          </a:xfrm>
          <a:prstGeom prst="rect">
            <a:avLst/>
          </a:prstGeom>
          <a:noFill/>
        </p:spPr>
      </p:pic>
      <p:sp>
        <p:nvSpPr>
          <p:cNvPr id="13" name="Rechteck 12"/>
          <p:cNvSpPr/>
          <p:nvPr/>
        </p:nvSpPr>
        <p:spPr>
          <a:xfrm>
            <a:off x="571472" y="2786058"/>
            <a:ext cx="8001056" cy="3571900"/>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4" name="Textfeld 13"/>
          <p:cNvSpPr txBox="1"/>
          <p:nvPr/>
        </p:nvSpPr>
        <p:spPr>
          <a:xfrm>
            <a:off x="714348" y="3000372"/>
            <a:ext cx="2928958" cy="400110"/>
          </a:xfrm>
          <a:prstGeom prst="rect">
            <a:avLst/>
          </a:prstGeom>
          <a:noFill/>
        </p:spPr>
        <p:txBody>
          <a:bodyPr wrap="square" rtlCol="0">
            <a:spAutoFit/>
          </a:bodyPr>
          <a:lstStyle/>
          <a:p>
            <a:r>
              <a:rPr lang="de-DE" sz="2000" u="sng" dirty="0" smtClean="0"/>
              <a:t>Beweis:</a:t>
            </a:r>
            <a:endParaRPr lang="de-DE" sz="2000" u="sng" dirty="0"/>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7" name="Textfeld 16"/>
          <p:cNvSpPr txBox="1"/>
          <p:nvPr/>
        </p:nvSpPr>
        <p:spPr>
          <a:xfrm>
            <a:off x="785786" y="3500438"/>
            <a:ext cx="7143800" cy="369332"/>
          </a:xfrm>
          <a:prstGeom prst="rect">
            <a:avLst/>
          </a:prstGeom>
          <a:noFill/>
        </p:spPr>
        <p:txBody>
          <a:bodyPr wrap="square" rtlCol="0">
            <a:spAutoFit/>
          </a:bodyPr>
          <a:lstStyle/>
          <a:p>
            <a:r>
              <a:rPr lang="de-DE" dirty="0" smtClean="0"/>
              <a:t>Sei                  und</a:t>
            </a:r>
            <a:endParaRPr lang="de-DE" dirty="0"/>
          </a:p>
        </p:txBody>
      </p:sp>
      <p:sp>
        <p:nvSpPr>
          <p:cNvPr id="450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506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506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507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5069"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643834" y="4357694"/>
            <a:ext cx="323850" cy="342900"/>
          </a:xfrm>
          <a:prstGeom prst="rect">
            <a:avLst/>
          </a:prstGeom>
          <a:noFill/>
        </p:spPr>
      </p:pic>
      <p:cxnSp>
        <p:nvCxnSpPr>
          <p:cNvPr id="27" name="Gerade Verbindung 26"/>
          <p:cNvCxnSpPr/>
          <p:nvPr/>
        </p:nvCxnSpPr>
        <p:spPr>
          <a:xfrm rot="5400000">
            <a:off x="7394595" y="4535495"/>
            <a:ext cx="357190" cy="1588"/>
          </a:xfrm>
          <a:prstGeom prst="line">
            <a:avLst/>
          </a:prstGeom>
        </p:spPr>
        <p:style>
          <a:lnRef idx="1">
            <a:schemeClr val="dk1"/>
          </a:lnRef>
          <a:fillRef idx="0">
            <a:schemeClr val="dk1"/>
          </a:fillRef>
          <a:effectRef idx="0">
            <a:schemeClr val="dk1"/>
          </a:effectRef>
          <a:fontRef idx="minor">
            <a:schemeClr val="tx1"/>
          </a:fontRef>
        </p:style>
      </p:cxnSp>
      <p:sp>
        <p:nvSpPr>
          <p:cNvPr id="4507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5071"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28992" y="5072074"/>
            <a:ext cx="2247900" cy="561975"/>
          </a:xfrm>
          <a:prstGeom prst="rect">
            <a:avLst/>
          </a:prstGeom>
          <a:noFill/>
        </p:spPr>
      </p:pic>
      <p:sp>
        <p:nvSpPr>
          <p:cNvPr id="31" name="Pfeil nach rechts 30"/>
          <p:cNvSpPr/>
          <p:nvPr/>
        </p:nvSpPr>
        <p:spPr>
          <a:xfrm>
            <a:off x="2786050" y="5214950"/>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32" name="Textfeld 31"/>
          <p:cNvSpPr txBox="1"/>
          <p:nvPr/>
        </p:nvSpPr>
        <p:spPr>
          <a:xfrm>
            <a:off x="7572396" y="5857892"/>
            <a:ext cx="928694" cy="369332"/>
          </a:xfrm>
          <a:prstGeom prst="rect">
            <a:avLst/>
          </a:prstGeom>
          <a:noFill/>
        </p:spPr>
        <p:txBody>
          <a:bodyPr wrap="square" rtlCol="0">
            <a:spAutoFit/>
          </a:bodyPr>
          <a:lstStyle/>
          <a:p>
            <a:r>
              <a:rPr lang="de-DE" dirty="0" err="1" smtClean="0"/>
              <a:t>q.e.d</a:t>
            </a:r>
            <a:r>
              <a:rPr lang="de-DE" dirty="0" smtClean="0"/>
              <a:t>.</a:t>
            </a:r>
            <a:endParaRPr lang="de-DE" dirty="0"/>
          </a:p>
        </p:txBody>
      </p:sp>
      <p:sp>
        <p:nvSpPr>
          <p:cNvPr id="33" name="Textfeld 32"/>
          <p:cNvSpPr txBox="1"/>
          <p:nvPr/>
        </p:nvSpPr>
        <p:spPr>
          <a:xfrm>
            <a:off x="428596" y="1785926"/>
            <a:ext cx="7643866" cy="400110"/>
          </a:xfrm>
          <a:prstGeom prst="rect">
            <a:avLst/>
          </a:prstGeom>
          <a:noFill/>
        </p:spPr>
        <p:txBody>
          <a:bodyPr wrap="square" rtlCol="0">
            <a:spAutoFit/>
          </a:bodyPr>
          <a:lstStyle/>
          <a:p>
            <a:r>
              <a:rPr lang="de-DE" sz="2000" dirty="0" smtClean="0"/>
              <a:t>Es gilt                                      </a:t>
            </a:r>
            <a:endParaRPr lang="de-DE" sz="2000" dirty="0"/>
          </a:p>
        </p:txBody>
      </p:sp>
      <p:pic>
        <p:nvPicPr>
          <p:cNvPr id="34" name="Picture 1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214414" y="1857364"/>
            <a:ext cx="2028825" cy="342900"/>
          </a:xfrm>
          <a:prstGeom prst="rect">
            <a:avLst/>
          </a:prstGeom>
          <a:noFill/>
        </p:spPr>
      </p:pic>
      <p:pic>
        <p:nvPicPr>
          <p:cNvPr id="35"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500430" y="1857364"/>
            <a:ext cx="847725" cy="342900"/>
          </a:xfrm>
          <a:prstGeom prst="rect">
            <a:avLst/>
          </a:prstGeom>
          <a:noFill/>
        </p:spPr>
      </p:pic>
      <p:sp>
        <p:nvSpPr>
          <p:cNvPr id="20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9" name="Picture 5"/>
          <p:cNvPicPr>
            <a:picLocks noChangeAspect="1" noChangeArrowheads="1"/>
          </p:cNvPicPr>
          <p:nvPr/>
        </p:nvPicPr>
        <p:blipFill>
          <a:blip r:embed="rId8">
            <a:clrChange>
              <a:clrFrom>
                <a:srgbClr val="FFFFFF"/>
              </a:clrFrom>
              <a:clrTo>
                <a:srgbClr val="FFFFFF">
                  <a:alpha val="0"/>
                </a:srgbClr>
              </a:clrTo>
            </a:clrChange>
          </a:blip>
          <a:srcRect r="72984" b="-1695"/>
          <a:stretch>
            <a:fillRect/>
          </a:stretch>
        </p:blipFill>
        <p:spPr bwMode="auto">
          <a:xfrm>
            <a:off x="1571604" y="4286256"/>
            <a:ext cx="1500198" cy="571504"/>
          </a:xfrm>
          <a:prstGeom prst="rect">
            <a:avLst/>
          </a:prstGeom>
          <a:noFill/>
        </p:spPr>
      </p:pic>
      <p:pic>
        <p:nvPicPr>
          <p:cNvPr id="40" name="Picture 5"/>
          <p:cNvPicPr>
            <a:picLocks noGrp="1" noChangeAspect="1" noChangeArrowheads="1"/>
          </p:cNvPicPr>
          <p:nvPr>
            <p:ph idx="1"/>
          </p:nvPr>
        </p:nvPicPr>
        <p:blipFill>
          <a:blip r:embed="rId8">
            <a:clrChange>
              <a:clrFrom>
                <a:srgbClr val="FFFFFF"/>
              </a:clrFrom>
              <a:clrTo>
                <a:srgbClr val="FFFFFF">
                  <a:alpha val="0"/>
                </a:srgbClr>
              </a:clrTo>
            </a:clrChange>
          </a:blip>
          <a:srcRect l="26755" r="42366" b="4655"/>
          <a:stretch>
            <a:fillRect/>
          </a:stretch>
        </p:blipFill>
        <p:spPr bwMode="auto">
          <a:xfrm>
            <a:off x="3071802" y="4286256"/>
            <a:ext cx="1714512" cy="535751"/>
          </a:xfrm>
          <a:prstGeom prst="rect">
            <a:avLst/>
          </a:prstGeom>
          <a:noFill/>
        </p:spPr>
      </p:pic>
      <p:pic>
        <p:nvPicPr>
          <p:cNvPr id="41" name="Picture 5"/>
          <p:cNvPicPr>
            <a:picLocks noChangeAspect="1" noChangeArrowheads="1"/>
          </p:cNvPicPr>
          <p:nvPr/>
        </p:nvPicPr>
        <p:blipFill>
          <a:blip r:embed="rId8">
            <a:clrChange>
              <a:clrFrom>
                <a:srgbClr val="FFFFFF"/>
              </a:clrFrom>
              <a:clrTo>
                <a:srgbClr val="FFFFFF">
                  <a:alpha val="0"/>
                </a:srgbClr>
              </a:clrTo>
            </a:clrChange>
          </a:blip>
          <a:srcRect l="57891" r="20239" b="11016"/>
          <a:stretch>
            <a:fillRect/>
          </a:stretch>
        </p:blipFill>
        <p:spPr bwMode="auto">
          <a:xfrm>
            <a:off x="4786314" y="4286256"/>
            <a:ext cx="1214446" cy="500066"/>
          </a:xfrm>
          <a:prstGeom prst="rect">
            <a:avLst/>
          </a:prstGeom>
          <a:noFill/>
        </p:spPr>
      </p:pic>
      <p:pic>
        <p:nvPicPr>
          <p:cNvPr id="42" name="Picture 5"/>
          <p:cNvPicPr>
            <a:picLocks noChangeAspect="1" noChangeArrowheads="1"/>
          </p:cNvPicPr>
          <p:nvPr/>
        </p:nvPicPr>
        <p:blipFill>
          <a:blip r:embed="rId8">
            <a:clrChange>
              <a:clrFrom>
                <a:srgbClr val="FFFFFF"/>
              </a:clrFrom>
              <a:clrTo>
                <a:srgbClr val="FFFFFF">
                  <a:alpha val="0"/>
                </a:srgbClr>
              </a:clrTo>
            </a:clrChange>
          </a:blip>
          <a:srcRect l="79760" b="11016"/>
          <a:stretch>
            <a:fillRect/>
          </a:stretch>
        </p:blipFill>
        <p:spPr bwMode="auto">
          <a:xfrm>
            <a:off x="6000760" y="4286256"/>
            <a:ext cx="1123919" cy="500066"/>
          </a:xfrm>
          <a:prstGeom prst="rect">
            <a:avLst/>
          </a:prstGeom>
          <a:noFill/>
        </p:spPr>
      </p:pic>
      <p:pic>
        <p:nvPicPr>
          <p:cNvPr id="43" name="Picture 9"/>
          <p:cNvPicPr>
            <a:picLocks noChangeAspect="1" noChangeArrowheads="1"/>
          </p:cNvPicPr>
          <p:nvPr/>
        </p:nvPicPr>
        <p:blipFill>
          <a:blip r:embed="rId9">
            <a:clrChange>
              <a:clrFrom>
                <a:srgbClr val="FFFFFF"/>
              </a:clrFrom>
              <a:clrTo>
                <a:srgbClr val="FFFFFF">
                  <a:alpha val="0"/>
                </a:srgbClr>
              </a:clrTo>
            </a:clrChange>
          </a:blip>
          <a:srcRect l="59375" b="6938"/>
          <a:stretch>
            <a:fillRect/>
          </a:stretch>
        </p:blipFill>
        <p:spPr bwMode="auto">
          <a:xfrm>
            <a:off x="2714612" y="3429000"/>
            <a:ext cx="928694" cy="500066"/>
          </a:xfrm>
          <a:prstGeom prst="rect">
            <a:avLst/>
          </a:prstGeom>
          <a:noFill/>
        </p:spPr>
      </p:pic>
      <p:pic>
        <p:nvPicPr>
          <p:cNvPr id="44" name="Picture 9"/>
          <p:cNvPicPr>
            <a:picLocks noChangeAspect="1" noChangeArrowheads="1"/>
          </p:cNvPicPr>
          <p:nvPr/>
        </p:nvPicPr>
        <p:blipFill>
          <a:blip r:embed="rId9">
            <a:clrChange>
              <a:clrFrom>
                <a:srgbClr val="FFFFFF"/>
              </a:clrFrom>
              <a:clrTo>
                <a:srgbClr val="FFFFFF">
                  <a:alpha val="0"/>
                </a:srgbClr>
              </a:clrTo>
            </a:clrChange>
          </a:blip>
          <a:srcRect r="68750" b="6938"/>
          <a:stretch>
            <a:fillRect/>
          </a:stretch>
        </p:blipFill>
        <p:spPr bwMode="auto">
          <a:xfrm>
            <a:off x="1357290" y="3429000"/>
            <a:ext cx="714380" cy="500066"/>
          </a:xfrm>
          <a:prstGeom prst="rect">
            <a:avLst/>
          </a:prstGeom>
          <a:noFill/>
        </p:spPr>
      </p:pic>
      <p:sp>
        <p:nvSpPr>
          <p:cNvPr id="45" name="Pfeil nach rechts 44"/>
          <p:cNvSpPr/>
          <p:nvPr/>
        </p:nvSpPr>
        <p:spPr>
          <a:xfrm>
            <a:off x="1142976" y="4429132"/>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0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50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7" grpId="0"/>
      <p:bldP spid="31" grpId="0" animBg="1"/>
      <p:bldP spid="32" grpId="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Inhaltsplatzhalter 2"/>
          <p:cNvSpPr>
            <a:spLocks noGrp="1"/>
          </p:cNvSpPr>
          <p:nvPr>
            <p:ph idx="1"/>
          </p:nvPr>
        </p:nvSpPr>
        <p:spPr/>
        <p:txBody>
          <a:bodyPr>
            <a:normAutofit lnSpcReduction="10000"/>
          </a:bodyPr>
          <a:lstStyle/>
          <a:p>
            <a:pPr marL="514350" indent="-514350">
              <a:buFont typeface="+mj-lt"/>
              <a:buAutoNum type="arabicPeriod"/>
            </a:pPr>
            <a:r>
              <a:rPr lang="de-DE" dirty="0" smtClean="0"/>
              <a:t>Einleitung</a:t>
            </a:r>
          </a:p>
          <a:p>
            <a:pPr marL="514350" indent="-514350">
              <a:buFont typeface="+mj-lt"/>
              <a:buAutoNum type="arabicPeriod"/>
            </a:pPr>
            <a:r>
              <a:rPr lang="de-DE" dirty="0" smtClean="0"/>
              <a:t>Georges Louis Leclerc, Comte de Buffon</a:t>
            </a:r>
          </a:p>
          <a:p>
            <a:pPr marL="514350" indent="-514350">
              <a:buFont typeface="+mj-lt"/>
              <a:buAutoNum type="arabicPeriod"/>
            </a:pPr>
            <a:r>
              <a:rPr lang="de-DE" dirty="0" smtClean="0"/>
              <a:t>Das Nadelproblem von Buffon</a:t>
            </a:r>
          </a:p>
          <a:p>
            <a:pPr marL="914400" lvl="1" indent="-514350">
              <a:buFont typeface="+mj-lt"/>
              <a:buAutoNum type="arabicPeriod"/>
            </a:pPr>
            <a:r>
              <a:rPr lang="de-DE" dirty="0" smtClean="0"/>
              <a:t>Grundbegriffe</a:t>
            </a:r>
          </a:p>
          <a:p>
            <a:pPr marL="914400" lvl="1" indent="-514350">
              <a:buFont typeface="+mj-lt"/>
              <a:buAutoNum type="arabicPeriod"/>
            </a:pPr>
            <a:r>
              <a:rPr lang="de-DE" dirty="0" smtClean="0"/>
              <a:t>Geometrischer Beweis</a:t>
            </a:r>
          </a:p>
          <a:p>
            <a:pPr marL="914400" lvl="1" indent="-514350">
              <a:buFont typeface="+mj-lt"/>
              <a:buAutoNum type="arabicPeriod"/>
            </a:pPr>
            <a:r>
              <a:rPr lang="de-DE" dirty="0" smtClean="0"/>
              <a:t>Stochastischer Beweis</a:t>
            </a:r>
          </a:p>
          <a:p>
            <a:pPr marL="514350" indent="-514350">
              <a:buFont typeface="+mj-lt"/>
              <a:buAutoNum type="arabicPeriod"/>
            </a:pPr>
            <a:r>
              <a:rPr lang="de-DE" dirty="0" smtClean="0"/>
              <a:t>Berechnung von </a:t>
            </a:r>
            <a:r>
              <a:rPr lang="de-DE" dirty="0" smtClean="0">
                <a:sym typeface="Symbol"/>
              </a:rPr>
              <a:t> mit unseren Versuchsergebnissen</a:t>
            </a:r>
          </a:p>
          <a:p>
            <a:pPr marL="514350" indent="-514350">
              <a:buFont typeface="+mj-lt"/>
              <a:buAutoNum type="arabicPeriod"/>
            </a:pPr>
            <a:r>
              <a:rPr lang="de-DE" dirty="0" smtClean="0">
                <a:sym typeface="Symbol"/>
              </a:rPr>
              <a:t>Literaturverzeichnis</a:t>
            </a:r>
            <a:endParaRPr lang="de-D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Stochastischer Beweis</a:t>
            </a:r>
            <a:endParaRPr lang="de-DE" dirty="0"/>
          </a:p>
        </p:txBody>
      </p:sp>
      <p:sp>
        <p:nvSpPr>
          <p:cNvPr id="4" name="Rechteck 3"/>
          <p:cNvSpPr/>
          <p:nvPr/>
        </p:nvSpPr>
        <p:spPr>
          <a:xfrm>
            <a:off x="285720" y="1500174"/>
            <a:ext cx="8572560" cy="5143536"/>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1" name="Textfeld 10"/>
          <p:cNvSpPr txBox="1"/>
          <p:nvPr/>
        </p:nvSpPr>
        <p:spPr>
          <a:xfrm>
            <a:off x="428596" y="2643182"/>
            <a:ext cx="5929354" cy="707886"/>
          </a:xfrm>
          <a:prstGeom prst="rect">
            <a:avLst/>
          </a:prstGeom>
          <a:noFill/>
        </p:spPr>
        <p:txBody>
          <a:bodyPr wrap="square" rtlCol="0">
            <a:spAutoFit/>
          </a:bodyPr>
          <a:lstStyle/>
          <a:p>
            <a:r>
              <a:rPr lang="de-DE" sz="2000" dirty="0" smtClean="0"/>
              <a:t>Da nun          monoton von             abhängt, gilt auch        </a:t>
            </a:r>
          </a:p>
          <a:p>
            <a:endParaRPr lang="de-DE" sz="2000" dirty="0"/>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608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357290" y="2714620"/>
            <a:ext cx="514350" cy="342900"/>
          </a:xfrm>
          <a:prstGeom prst="rect">
            <a:avLst/>
          </a:prstGeom>
          <a:noFill/>
        </p:spPr>
      </p:pic>
      <p:sp>
        <p:nvSpPr>
          <p:cNvPr id="460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608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28992" y="2714620"/>
            <a:ext cx="619125" cy="342900"/>
          </a:xfrm>
          <a:prstGeom prst="rect">
            <a:avLst/>
          </a:prstGeom>
          <a:noFill/>
        </p:spPr>
      </p:pic>
      <p:sp>
        <p:nvSpPr>
          <p:cNvPr id="460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60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6087"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43636" y="2714620"/>
            <a:ext cx="2000250" cy="342900"/>
          </a:xfrm>
          <a:prstGeom prst="rect">
            <a:avLst/>
          </a:prstGeom>
          <a:noFill/>
        </p:spPr>
      </p:pic>
      <p:sp>
        <p:nvSpPr>
          <p:cNvPr id="21" name="Textfeld 20"/>
          <p:cNvSpPr txBox="1"/>
          <p:nvPr/>
        </p:nvSpPr>
        <p:spPr>
          <a:xfrm>
            <a:off x="428596" y="1785926"/>
            <a:ext cx="7643866" cy="400110"/>
          </a:xfrm>
          <a:prstGeom prst="rect">
            <a:avLst/>
          </a:prstGeom>
          <a:noFill/>
        </p:spPr>
        <p:txBody>
          <a:bodyPr wrap="square" rtlCol="0">
            <a:spAutoFit/>
          </a:bodyPr>
          <a:lstStyle/>
          <a:p>
            <a:r>
              <a:rPr lang="de-DE" sz="2000" dirty="0" smtClean="0"/>
              <a:t>Es gilt                                      </a:t>
            </a:r>
            <a:endParaRPr lang="de-DE" sz="2000" dirty="0"/>
          </a:p>
        </p:txBody>
      </p:sp>
      <p:pic>
        <p:nvPicPr>
          <p:cNvPr id="22"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214414" y="1857364"/>
            <a:ext cx="2028825" cy="342900"/>
          </a:xfrm>
          <a:prstGeom prst="rect">
            <a:avLst/>
          </a:prstGeom>
          <a:noFill/>
        </p:spPr>
      </p:pic>
      <p:pic>
        <p:nvPicPr>
          <p:cNvPr id="23"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500430" y="1857364"/>
            <a:ext cx="847725" cy="342900"/>
          </a:xfrm>
          <a:prstGeom prst="rect">
            <a:avLst/>
          </a:prstGeom>
          <a:noFill/>
        </p:spPr>
      </p:pic>
      <p:sp>
        <p:nvSpPr>
          <p:cNvPr id="24" name="Textfeld 23"/>
          <p:cNvSpPr txBox="1"/>
          <p:nvPr/>
        </p:nvSpPr>
        <p:spPr>
          <a:xfrm>
            <a:off x="428596" y="2214554"/>
            <a:ext cx="7643866" cy="400110"/>
          </a:xfrm>
          <a:prstGeom prst="rect">
            <a:avLst/>
          </a:prstGeom>
          <a:noFill/>
        </p:spPr>
        <p:txBody>
          <a:bodyPr wrap="square" rtlCol="0">
            <a:spAutoFit/>
          </a:bodyPr>
          <a:lstStyle/>
          <a:p>
            <a:r>
              <a:rPr lang="de-DE" sz="2000" dirty="0" smtClean="0"/>
              <a:t>weiterhin gilt                                      </a:t>
            </a:r>
            <a:endParaRPr lang="de-DE" sz="2000" dirty="0"/>
          </a:p>
        </p:txBody>
      </p:sp>
      <p:pic>
        <p:nvPicPr>
          <p:cNvPr id="25"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000232" y="2285992"/>
            <a:ext cx="1981200" cy="342900"/>
          </a:xfrm>
          <a:prstGeom prst="rect">
            <a:avLst/>
          </a:prstGeom>
          <a:noFill/>
        </p:spPr>
      </p:pic>
      <p:pic>
        <p:nvPicPr>
          <p:cNvPr id="26"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4214810" y="2285992"/>
            <a:ext cx="838200" cy="342900"/>
          </a:xfrm>
          <a:prstGeom prst="rect">
            <a:avLst/>
          </a:prstGeom>
          <a:noFill/>
        </p:spPr>
      </p:pic>
      <p:sp>
        <p:nvSpPr>
          <p:cNvPr id="460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6089" name="Picture 9"/>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7500958" y="3143248"/>
            <a:ext cx="838200" cy="342900"/>
          </a:xfrm>
          <a:prstGeom prst="rect">
            <a:avLst/>
          </a:prstGeom>
          <a:noFill/>
        </p:spPr>
      </p:pic>
      <p:sp>
        <p:nvSpPr>
          <p:cNvPr id="29" name="Rechteck 28"/>
          <p:cNvSpPr/>
          <p:nvPr/>
        </p:nvSpPr>
        <p:spPr>
          <a:xfrm>
            <a:off x="571472" y="3571876"/>
            <a:ext cx="8001056" cy="2786082"/>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30" name="Textfeld 29"/>
          <p:cNvSpPr txBox="1"/>
          <p:nvPr/>
        </p:nvSpPr>
        <p:spPr>
          <a:xfrm>
            <a:off x="714348" y="3786190"/>
            <a:ext cx="2928958" cy="400110"/>
          </a:xfrm>
          <a:prstGeom prst="rect">
            <a:avLst/>
          </a:prstGeom>
          <a:noFill/>
        </p:spPr>
        <p:txBody>
          <a:bodyPr wrap="square" rtlCol="0">
            <a:spAutoFit/>
          </a:bodyPr>
          <a:lstStyle/>
          <a:p>
            <a:r>
              <a:rPr lang="de-DE" sz="2000" u="sng" dirty="0" smtClean="0"/>
              <a:t>Beweis:</a:t>
            </a:r>
            <a:endParaRPr lang="de-DE" sz="2000" u="sng" dirty="0"/>
          </a:p>
        </p:txBody>
      </p:sp>
      <p:sp>
        <p:nvSpPr>
          <p:cNvPr id="4609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6091" name="Picture 1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857224" y="4357694"/>
            <a:ext cx="1171575" cy="438150"/>
          </a:xfrm>
          <a:prstGeom prst="rect">
            <a:avLst/>
          </a:prstGeom>
          <a:noFill/>
        </p:spPr>
      </p:pic>
      <p:sp>
        <p:nvSpPr>
          <p:cNvPr id="4609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60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6095" name="Picture 1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643174" y="4357694"/>
            <a:ext cx="762000" cy="342900"/>
          </a:xfrm>
          <a:prstGeom prst="rect">
            <a:avLst/>
          </a:prstGeom>
          <a:noFill/>
        </p:spPr>
      </p:pic>
      <p:sp>
        <p:nvSpPr>
          <p:cNvPr id="37" name="Textfeld 36"/>
          <p:cNvSpPr txBox="1"/>
          <p:nvPr/>
        </p:nvSpPr>
        <p:spPr>
          <a:xfrm>
            <a:off x="2071670" y="4286256"/>
            <a:ext cx="571504" cy="369332"/>
          </a:xfrm>
          <a:prstGeom prst="rect">
            <a:avLst/>
          </a:prstGeom>
          <a:noFill/>
        </p:spPr>
        <p:txBody>
          <a:bodyPr wrap="square" rtlCol="0">
            <a:spAutoFit/>
          </a:bodyPr>
          <a:lstStyle/>
          <a:p>
            <a:r>
              <a:rPr lang="de-DE" dirty="0" smtClean="0"/>
              <a:t>mit</a:t>
            </a:r>
            <a:endParaRPr lang="de-DE" dirty="0"/>
          </a:p>
        </p:txBody>
      </p:sp>
      <p:sp>
        <p:nvSpPr>
          <p:cNvPr id="4609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6097" name="Picture 17"/>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286248" y="4214818"/>
            <a:ext cx="2647950" cy="523875"/>
          </a:xfrm>
          <a:prstGeom prst="rect">
            <a:avLst/>
          </a:prstGeom>
          <a:noFill/>
        </p:spPr>
      </p:pic>
      <p:sp>
        <p:nvSpPr>
          <p:cNvPr id="46100"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6099" name="Picture 19"/>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5214942" y="4857760"/>
            <a:ext cx="1657350" cy="438150"/>
          </a:xfrm>
          <a:prstGeom prst="rect">
            <a:avLst/>
          </a:prstGeom>
          <a:noFill/>
        </p:spPr>
      </p:pic>
      <p:sp>
        <p:nvSpPr>
          <p:cNvPr id="46102"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6101" name="Picture 21"/>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5214942" y="5429264"/>
            <a:ext cx="1714500" cy="438150"/>
          </a:xfrm>
          <a:prstGeom prst="rect">
            <a:avLst/>
          </a:prstGeom>
          <a:noFill/>
        </p:spPr>
      </p:pic>
      <p:sp>
        <p:nvSpPr>
          <p:cNvPr id="46104" name="Rectangle 2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6103" name="Picture 23"/>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5214942" y="5929330"/>
            <a:ext cx="1209675" cy="342900"/>
          </a:xfrm>
          <a:prstGeom prst="rect">
            <a:avLst/>
          </a:prstGeom>
          <a:noFill/>
        </p:spPr>
      </p:pic>
      <p:sp>
        <p:nvSpPr>
          <p:cNvPr id="46" name="Textfeld 45"/>
          <p:cNvSpPr txBox="1"/>
          <p:nvPr/>
        </p:nvSpPr>
        <p:spPr>
          <a:xfrm>
            <a:off x="7572396" y="5857892"/>
            <a:ext cx="928694" cy="369332"/>
          </a:xfrm>
          <a:prstGeom prst="rect">
            <a:avLst/>
          </a:prstGeom>
          <a:noFill/>
        </p:spPr>
        <p:txBody>
          <a:bodyPr wrap="square" rtlCol="0">
            <a:spAutoFit/>
          </a:bodyPr>
          <a:lstStyle/>
          <a:p>
            <a:r>
              <a:rPr lang="de-DE" dirty="0" err="1" smtClean="0"/>
              <a:t>q.e.d</a:t>
            </a:r>
            <a:r>
              <a:rPr lang="de-DE" dirty="0" smtClean="0"/>
              <a:t>.</a:t>
            </a:r>
            <a:endParaRPr lang="de-DE" dirty="0"/>
          </a:p>
        </p:txBody>
      </p:sp>
      <p:sp>
        <p:nvSpPr>
          <p:cNvPr id="47" name="Pfeil nach rechts 46"/>
          <p:cNvSpPr/>
          <p:nvPr/>
        </p:nvSpPr>
        <p:spPr>
          <a:xfrm>
            <a:off x="3929058" y="4357694"/>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0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09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09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10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10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7"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Stochastischer Beweis</a:t>
            </a:r>
            <a:endParaRPr lang="de-DE"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6" name="Textfeld 5"/>
          <p:cNvSpPr txBox="1"/>
          <p:nvPr/>
        </p:nvSpPr>
        <p:spPr>
          <a:xfrm>
            <a:off x="928662" y="1857364"/>
            <a:ext cx="7215238" cy="707886"/>
          </a:xfrm>
          <a:prstGeom prst="rect">
            <a:avLst/>
          </a:prstGeom>
          <a:noFill/>
        </p:spPr>
        <p:txBody>
          <a:bodyPr wrap="square" rtlCol="0">
            <a:spAutoFit/>
          </a:bodyPr>
          <a:lstStyle/>
          <a:p>
            <a:r>
              <a:rPr lang="de-DE" sz="2000" dirty="0" smtClean="0"/>
              <a:t>= erwartete Anzahl von Kreuzungspunkten, die wir für eine Nadel    </a:t>
            </a:r>
          </a:p>
          <a:p>
            <a:r>
              <a:rPr lang="de-DE" sz="2000" dirty="0" smtClean="0"/>
              <a:t>   der  Länge </a:t>
            </a:r>
            <a:r>
              <a:rPr lang="de-DE" sz="2000" i="1" dirty="0" smtClean="0"/>
              <a:t>l </a:t>
            </a:r>
            <a:r>
              <a:rPr lang="de-DE" sz="2000" dirty="0" smtClean="0"/>
              <a:t>erhalten</a:t>
            </a:r>
            <a:endParaRPr lang="de-DE" sz="2000" dirty="0"/>
          </a:p>
        </p:txBody>
      </p:sp>
      <p:pic>
        <p:nvPicPr>
          <p:cNvPr id="7" name="Grafik 6" descr="nadel in xy geteilt.jpg"/>
          <p:cNvPicPr>
            <a:picLocks noChangeAspect="1"/>
          </p:cNvPicPr>
          <p:nvPr/>
        </p:nvPicPr>
        <p:blipFill>
          <a:blip r:embed="rId2">
            <a:clrChange>
              <a:clrFrom>
                <a:srgbClr val="FFFFFF"/>
              </a:clrFrom>
              <a:clrTo>
                <a:srgbClr val="FFFFFF">
                  <a:alpha val="0"/>
                </a:srgbClr>
              </a:clrTo>
            </a:clrChange>
          </a:blip>
          <a:stretch>
            <a:fillRect/>
          </a:stretch>
        </p:blipFill>
        <p:spPr>
          <a:xfrm>
            <a:off x="5857884" y="2357430"/>
            <a:ext cx="2390775" cy="2552700"/>
          </a:xfrm>
          <a:prstGeom prst="rect">
            <a:avLst/>
          </a:prstGeom>
        </p:spPr>
      </p:pic>
      <p:sp>
        <p:nvSpPr>
          <p:cNvPr id="8" name="Textfeld 7"/>
          <p:cNvSpPr txBox="1"/>
          <p:nvPr/>
        </p:nvSpPr>
        <p:spPr>
          <a:xfrm>
            <a:off x="785786" y="3000372"/>
            <a:ext cx="4214842" cy="400110"/>
          </a:xfrm>
          <a:prstGeom prst="rect">
            <a:avLst/>
          </a:prstGeom>
          <a:noFill/>
        </p:spPr>
        <p:txBody>
          <a:bodyPr wrap="square" rtlCol="0">
            <a:spAutoFit/>
          </a:bodyPr>
          <a:lstStyle/>
          <a:p>
            <a:r>
              <a:rPr lang="de-DE" sz="2000" dirty="0" smtClean="0"/>
              <a:t>Sei nun                    </a:t>
            </a:r>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47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4710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56" y="3071810"/>
            <a:ext cx="1009650" cy="342900"/>
          </a:xfrm>
          <a:prstGeom prst="rect">
            <a:avLst/>
          </a:prstGeom>
          <a:noFill/>
        </p:spPr>
      </p:pic>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252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1472" y="1857364"/>
            <a:ext cx="409575" cy="342900"/>
          </a:xfrm>
          <a:prstGeom prst="rect">
            <a:avLst/>
          </a:prstGeom>
          <a:noFill/>
        </p:spPr>
      </p:pic>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6"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85786" y="5643578"/>
            <a:ext cx="3638550" cy="342900"/>
          </a:xfrm>
          <a:prstGeom prst="rect">
            <a:avLst/>
          </a:prstGeom>
          <a:noFill/>
        </p:spPr>
      </p:pic>
      <p:sp>
        <p:nvSpPr>
          <p:cNvPr id="27" name="Textfeld 26"/>
          <p:cNvSpPr txBox="1"/>
          <p:nvPr/>
        </p:nvSpPr>
        <p:spPr>
          <a:xfrm>
            <a:off x="571472" y="5000636"/>
            <a:ext cx="3571900" cy="400110"/>
          </a:xfrm>
          <a:prstGeom prst="rect">
            <a:avLst/>
          </a:prstGeom>
          <a:noFill/>
        </p:spPr>
        <p:txBody>
          <a:bodyPr wrap="square" rtlCol="0">
            <a:spAutoFit/>
          </a:bodyPr>
          <a:lstStyle/>
          <a:p>
            <a:r>
              <a:rPr lang="de-DE" sz="2000" dirty="0" smtClean="0"/>
              <a:t>Es gilt also</a:t>
            </a:r>
            <a:endParaRPr lang="de-DE" sz="2000" dirty="0"/>
          </a:p>
        </p:txBody>
      </p:sp>
      <p:pic>
        <p:nvPicPr>
          <p:cNvPr id="28"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786314" y="5643578"/>
            <a:ext cx="771525" cy="342900"/>
          </a:xfrm>
          <a:prstGeom prst="rect">
            <a:avLst/>
          </a:prstGeom>
          <a:noFill/>
        </p:spPr>
      </p:pic>
      <p:sp>
        <p:nvSpPr>
          <p:cNvPr id="7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7169" name="Picture 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928794" y="3571876"/>
            <a:ext cx="2628900" cy="342900"/>
          </a:xfrm>
          <a:prstGeom prst="rect">
            <a:avLst/>
          </a:prstGeom>
          <a:noFill/>
        </p:spPr>
      </p:pic>
      <p:sp>
        <p:nvSpPr>
          <p:cNvPr id="71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7171"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928794" y="4071942"/>
            <a:ext cx="2000250" cy="342900"/>
          </a:xfrm>
          <a:prstGeom prst="rect">
            <a:avLst/>
          </a:prstGeom>
          <a:noFill/>
        </p:spPr>
      </p:pic>
      <p:sp>
        <p:nvSpPr>
          <p:cNvPr id="31" name="Minus 30"/>
          <p:cNvSpPr/>
          <p:nvPr/>
        </p:nvSpPr>
        <p:spPr>
          <a:xfrm>
            <a:off x="1357290" y="4071942"/>
            <a:ext cx="214314" cy="214314"/>
          </a:xfrm>
          <a:prstGeom prst="mathMinus">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32" name="Minus 31"/>
          <p:cNvSpPr/>
          <p:nvPr/>
        </p:nvSpPr>
        <p:spPr>
          <a:xfrm>
            <a:off x="1357290" y="3643314"/>
            <a:ext cx="214314" cy="214314"/>
          </a:xfrm>
          <a:prstGeom prst="mathMinus">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Stochastischer Beweis</a:t>
            </a:r>
            <a:endParaRPr lang="de-DE" dirty="0"/>
          </a:p>
        </p:txBody>
      </p:sp>
      <p:pic>
        <p:nvPicPr>
          <p:cNvPr id="4" name="Grafik 3" descr="polygonale Nadel.jpg"/>
          <p:cNvPicPr>
            <a:picLocks noChangeAspect="1"/>
          </p:cNvPicPr>
          <p:nvPr/>
        </p:nvPicPr>
        <p:blipFill>
          <a:blip r:embed="rId2">
            <a:clrChange>
              <a:clrFrom>
                <a:srgbClr val="FFFFFF"/>
              </a:clrFrom>
              <a:clrTo>
                <a:srgbClr val="FFFFFF">
                  <a:alpha val="0"/>
                </a:srgbClr>
              </a:clrTo>
            </a:clrChange>
          </a:blip>
          <a:stretch>
            <a:fillRect/>
          </a:stretch>
        </p:blipFill>
        <p:spPr>
          <a:xfrm>
            <a:off x="571472" y="1428736"/>
            <a:ext cx="1565333" cy="1428760"/>
          </a:xfrm>
          <a:prstGeom prst="rect">
            <a:avLst/>
          </a:prstGeom>
        </p:spPr>
      </p:pic>
      <p:sp>
        <p:nvSpPr>
          <p:cNvPr id="5" name="Textfeld 4"/>
          <p:cNvSpPr txBox="1"/>
          <p:nvPr/>
        </p:nvSpPr>
        <p:spPr>
          <a:xfrm>
            <a:off x="2357422" y="1500174"/>
            <a:ext cx="5072098" cy="400110"/>
          </a:xfrm>
          <a:prstGeom prst="rect">
            <a:avLst/>
          </a:prstGeom>
          <a:noFill/>
        </p:spPr>
        <p:txBody>
          <a:bodyPr wrap="square" rtlCol="0">
            <a:spAutoFit/>
          </a:bodyPr>
          <a:lstStyle/>
          <a:p>
            <a:r>
              <a:rPr lang="de-DE" sz="2000" dirty="0" smtClean="0"/>
              <a:t>Polygonale Nadel der Länge </a:t>
            </a:r>
            <a:r>
              <a:rPr lang="de-DE" sz="2000" i="1" dirty="0" smtClean="0"/>
              <a:t>l</a:t>
            </a:r>
            <a:endParaRPr lang="de-DE" sz="2000" i="1" dirty="0"/>
          </a:p>
        </p:txBody>
      </p:sp>
      <p:sp>
        <p:nvSpPr>
          <p:cNvPr id="6" name="Rechteck 5"/>
          <p:cNvSpPr/>
          <p:nvPr/>
        </p:nvSpPr>
        <p:spPr>
          <a:xfrm>
            <a:off x="285720" y="3214686"/>
            <a:ext cx="8572560" cy="3357586"/>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7" name="Textfeld 6"/>
          <p:cNvSpPr txBox="1"/>
          <p:nvPr/>
        </p:nvSpPr>
        <p:spPr>
          <a:xfrm>
            <a:off x="500034" y="3429000"/>
            <a:ext cx="7786742" cy="400110"/>
          </a:xfrm>
          <a:prstGeom prst="rect">
            <a:avLst/>
          </a:prstGeom>
          <a:noFill/>
        </p:spPr>
        <p:txBody>
          <a:bodyPr wrap="square" rtlCol="0">
            <a:spAutoFit/>
          </a:bodyPr>
          <a:lstStyle/>
          <a:p>
            <a:r>
              <a:rPr lang="de-DE" sz="2000" dirty="0" smtClean="0"/>
              <a:t>Macht es einen Unterschied, ob die Nadel gerade oder gebogen ist?</a:t>
            </a:r>
          </a:p>
        </p:txBody>
      </p:sp>
      <p:pic>
        <p:nvPicPr>
          <p:cNvPr id="8" name="Grafik 7" descr="polygonale nadeln im Vergeleich.jpg"/>
          <p:cNvPicPr>
            <a:picLocks noChangeAspect="1"/>
          </p:cNvPicPr>
          <p:nvPr/>
        </p:nvPicPr>
        <p:blipFill>
          <a:blip r:embed="rId3"/>
          <a:stretch>
            <a:fillRect/>
          </a:stretch>
        </p:blipFill>
        <p:spPr>
          <a:xfrm>
            <a:off x="1285852" y="4000504"/>
            <a:ext cx="6500858" cy="236462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p:cNvSpPr/>
          <p:nvPr/>
        </p:nvSpPr>
        <p:spPr>
          <a:xfrm>
            <a:off x="500034" y="4071942"/>
            <a:ext cx="1785950" cy="1571636"/>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1" name="Rechteck 20"/>
          <p:cNvSpPr/>
          <p:nvPr/>
        </p:nvSpPr>
        <p:spPr>
          <a:xfrm>
            <a:off x="4786314" y="4786322"/>
            <a:ext cx="4000528" cy="1785950"/>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19" name="Rechteck 18"/>
          <p:cNvSpPr/>
          <p:nvPr/>
        </p:nvSpPr>
        <p:spPr>
          <a:xfrm>
            <a:off x="4786314" y="2928934"/>
            <a:ext cx="4000528" cy="1785950"/>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Stochastischer Beweis</a:t>
            </a:r>
            <a:endParaRPr lang="de-DE" dirty="0"/>
          </a:p>
        </p:txBody>
      </p:sp>
      <p:pic>
        <p:nvPicPr>
          <p:cNvPr id="4" name="Grafik 3" descr="polygonale Nadel.jpg"/>
          <p:cNvPicPr>
            <a:picLocks noChangeAspect="1"/>
          </p:cNvPicPr>
          <p:nvPr/>
        </p:nvPicPr>
        <p:blipFill>
          <a:blip r:embed="rId2">
            <a:clrChange>
              <a:clrFrom>
                <a:srgbClr val="FFFFFF"/>
              </a:clrFrom>
              <a:clrTo>
                <a:srgbClr val="FFFFFF">
                  <a:alpha val="0"/>
                </a:srgbClr>
              </a:clrTo>
            </a:clrChange>
            <a:duotone>
              <a:prstClr val="black"/>
              <a:schemeClr val="bg1">
                <a:tint val="45000"/>
                <a:satMod val="400000"/>
              </a:schemeClr>
            </a:duotone>
          </a:blip>
          <a:stretch>
            <a:fillRect/>
          </a:stretch>
        </p:blipFill>
        <p:spPr>
          <a:xfrm>
            <a:off x="571472" y="1428736"/>
            <a:ext cx="1565333" cy="1428760"/>
          </a:xfrm>
          <a:prstGeom prst="rect">
            <a:avLst/>
          </a:prstGeom>
        </p:spPr>
      </p:pic>
      <p:sp>
        <p:nvSpPr>
          <p:cNvPr id="5" name="Textfeld 4"/>
          <p:cNvSpPr txBox="1"/>
          <p:nvPr/>
        </p:nvSpPr>
        <p:spPr>
          <a:xfrm>
            <a:off x="2357422" y="1500174"/>
            <a:ext cx="5072098" cy="400110"/>
          </a:xfrm>
          <a:prstGeom prst="rect">
            <a:avLst/>
          </a:prstGeom>
          <a:noFill/>
        </p:spPr>
        <p:txBody>
          <a:bodyPr wrap="square" rtlCol="0">
            <a:spAutoFit/>
          </a:bodyPr>
          <a:lstStyle/>
          <a:p>
            <a:r>
              <a:rPr lang="de-DE" sz="2000" dirty="0" smtClean="0"/>
              <a:t>Polygonale Nadel der Länge </a:t>
            </a:r>
            <a:r>
              <a:rPr lang="de-DE" sz="2000" i="1" dirty="0" smtClean="0"/>
              <a:t>l</a:t>
            </a:r>
            <a:endParaRPr lang="de-DE" sz="2000" i="1" dirty="0"/>
          </a:p>
        </p:txBody>
      </p:sp>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017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000496" y="2000240"/>
            <a:ext cx="1190625" cy="342900"/>
          </a:xfrm>
          <a:prstGeom prst="rect">
            <a:avLst/>
          </a:prstGeom>
          <a:noFill/>
        </p:spPr>
      </p:pic>
      <p:sp>
        <p:nvSpPr>
          <p:cNvPr id="11" name="Textfeld 10"/>
          <p:cNvSpPr txBox="1"/>
          <p:nvPr/>
        </p:nvSpPr>
        <p:spPr>
          <a:xfrm>
            <a:off x="2428860" y="1928802"/>
            <a:ext cx="6215106" cy="400110"/>
          </a:xfrm>
          <a:prstGeom prst="rect">
            <a:avLst/>
          </a:prstGeom>
          <a:noFill/>
        </p:spPr>
        <p:txBody>
          <a:bodyPr wrap="square" rtlCol="0">
            <a:spAutoFit/>
          </a:bodyPr>
          <a:lstStyle/>
          <a:p>
            <a:r>
              <a:rPr lang="de-DE" sz="2000" dirty="0" smtClean="0"/>
              <a:t>auch hier gilt </a:t>
            </a:r>
            <a:endParaRPr lang="de-DE" sz="2000" dirty="0"/>
          </a:p>
        </p:txBody>
      </p:sp>
      <p:pic>
        <p:nvPicPr>
          <p:cNvPr id="12" name="Grafik 11" descr="Kreise auf Linien.jpg"/>
          <p:cNvPicPr>
            <a:picLocks noChangeAspect="1"/>
          </p:cNvPicPr>
          <p:nvPr/>
        </p:nvPicPr>
        <p:blipFill>
          <a:blip r:embed="rId4">
            <a:clrChange>
              <a:clrFrom>
                <a:srgbClr val="FFFFFF"/>
              </a:clrFrom>
              <a:clrTo>
                <a:srgbClr val="FFFFFF">
                  <a:alpha val="0"/>
                </a:srgbClr>
              </a:clrTo>
            </a:clrChange>
          </a:blip>
          <a:stretch>
            <a:fillRect/>
          </a:stretch>
        </p:blipFill>
        <p:spPr>
          <a:xfrm>
            <a:off x="4857752" y="2928934"/>
            <a:ext cx="3878994" cy="1654580"/>
          </a:xfrm>
          <a:prstGeom prst="rect">
            <a:avLst/>
          </a:prstGeom>
        </p:spPr>
      </p:pic>
      <p:sp>
        <p:nvSpPr>
          <p:cNvPr id="13" name="Textfeld 12"/>
          <p:cNvSpPr txBox="1"/>
          <p:nvPr/>
        </p:nvSpPr>
        <p:spPr>
          <a:xfrm>
            <a:off x="500034" y="3000372"/>
            <a:ext cx="3286148" cy="707886"/>
          </a:xfrm>
          <a:prstGeom prst="rect">
            <a:avLst/>
          </a:prstGeom>
          <a:noFill/>
        </p:spPr>
        <p:txBody>
          <a:bodyPr wrap="square" rtlCol="0">
            <a:spAutoFit/>
          </a:bodyPr>
          <a:lstStyle/>
          <a:p>
            <a:r>
              <a:rPr lang="de-DE" sz="2000" dirty="0" smtClean="0"/>
              <a:t>Kreis C mit Durchmesser </a:t>
            </a:r>
            <a:r>
              <a:rPr lang="de-DE" sz="2000" i="1" dirty="0" smtClean="0"/>
              <a:t>d</a:t>
            </a:r>
            <a:r>
              <a:rPr lang="de-DE" sz="2000" dirty="0" smtClean="0"/>
              <a:t> und Länge </a:t>
            </a:r>
            <a:endParaRPr lang="de-DE" sz="2000" dirty="0"/>
          </a:p>
        </p:txBody>
      </p:sp>
      <p:sp>
        <p:nvSpPr>
          <p:cNvPr id="501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0179"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57356" y="3357562"/>
            <a:ext cx="914400" cy="342900"/>
          </a:xfrm>
          <a:prstGeom prst="rect">
            <a:avLst/>
          </a:prstGeom>
          <a:noFill/>
        </p:spPr>
      </p:pic>
      <p:pic>
        <p:nvPicPr>
          <p:cNvPr id="16" name="Grafik 15" descr="Kreis mit Polygon.jpg"/>
          <p:cNvPicPr>
            <a:picLocks noChangeAspect="1"/>
          </p:cNvPicPr>
          <p:nvPr/>
        </p:nvPicPr>
        <p:blipFill>
          <a:blip r:embed="rId6">
            <a:clrChange>
              <a:clrFrom>
                <a:srgbClr val="FFFFFF"/>
              </a:clrFrom>
              <a:clrTo>
                <a:srgbClr val="FFFFFF">
                  <a:alpha val="0"/>
                </a:srgbClr>
              </a:clrTo>
            </a:clrChange>
          </a:blip>
          <a:stretch>
            <a:fillRect/>
          </a:stretch>
        </p:blipFill>
        <p:spPr>
          <a:xfrm>
            <a:off x="571472" y="4143380"/>
            <a:ext cx="1643074" cy="1416963"/>
          </a:xfrm>
          <a:prstGeom prst="rect">
            <a:avLst/>
          </a:prstGeom>
        </p:spPr>
      </p:pic>
      <p:pic>
        <p:nvPicPr>
          <p:cNvPr id="17" name="Grafik 16" descr="Kreis mit Polygon auf Linien.jpg"/>
          <p:cNvPicPr>
            <a:picLocks noChangeAspect="1"/>
          </p:cNvPicPr>
          <p:nvPr/>
        </p:nvPicPr>
        <p:blipFill>
          <a:blip r:embed="rId7">
            <a:clrChange>
              <a:clrFrom>
                <a:srgbClr val="FFFFFF"/>
              </a:clrFrom>
              <a:clrTo>
                <a:srgbClr val="FFFFFF">
                  <a:alpha val="0"/>
                </a:srgbClr>
              </a:clrTo>
            </a:clrChange>
          </a:blip>
          <a:srcRect r="4924"/>
          <a:stretch>
            <a:fillRect/>
          </a:stretch>
        </p:blipFill>
        <p:spPr>
          <a:xfrm>
            <a:off x="4857752" y="4929198"/>
            <a:ext cx="3857652" cy="1360663"/>
          </a:xfrm>
          <a:prstGeom prst="rect">
            <a:avLst/>
          </a:prstGeom>
        </p:spPr>
      </p:pic>
      <p:sp>
        <p:nvSpPr>
          <p:cNvPr id="501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0181" name="Picture 5"/>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00100" y="6143644"/>
            <a:ext cx="2486025" cy="342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19"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Stochastischer Beweis</a:t>
            </a:r>
            <a:endParaRPr lang="de-DE" dirty="0"/>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28728" y="1500174"/>
            <a:ext cx="1190625" cy="342900"/>
          </a:xfrm>
          <a:prstGeom prst="rect">
            <a:avLst/>
          </a:prstGeom>
          <a:noFill/>
        </p:spPr>
      </p:pic>
      <p:sp>
        <p:nvSpPr>
          <p:cNvPr id="6" name="Textfeld 5"/>
          <p:cNvSpPr txBox="1"/>
          <p:nvPr/>
        </p:nvSpPr>
        <p:spPr>
          <a:xfrm>
            <a:off x="500034" y="1428736"/>
            <a:ext cx="6929486" cy="400110"/>
          </a:xfrm>
          <a:prstGeom prst="rect">
            <a:avLst/>
          </a:prstGeom>
          <a:noFill/>
        </p:spPr>
        <p:txBody>
          <a:bodyPr wrap="square" rtlCol="0">
            <a:spAutoFit/>
          </a:bodyPr>
          <a:lstStyle/>
          <a:p>
            <a:r>
              <a:rPr lang="de-DE" sz="2000" dirty="0" smtClean="0"/>
              <a:t>Da nun                      und                     </a:t>
            </a:r>
            <a:endParaRPr lang="de-DE" sz="2000" dirty="0"/>
          </a:p>
        </p:txBody>
      </p:sp>
      <p:sp>
        <p:nvSpPr>
          <p:cNvPr id="53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5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86116" y="1500174"/>
            <a:ext cx="1009650" cy="342900"/>
          </a:xfrm>
          <a:prstGeom prst="rect">
            <a:avLst/>
          </a:prstGeom>
          <a:noFill/>
        </p:spPr>
      </p:pic>
      <p:sp>
        <p:nvSpPr>
          <p:cNvPr id="10" name="Pfeil nach rechts 9"/>
          <p:cNvSpPr/>
          <p:nvPr/>
        </p:nvSpPr>
        <p:spPr>
          <a:xfrm>
            <a:off x="2714612" y="2000240"/>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532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53"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43240" y="1928802"/>
            <a:ext cx="2667000" cy="342900"/>
          </a:xfrm>
          <a:prstGeom prst="rect">
            <a:avLst/>
          </a:prstGeom>
          <a:noFill/>
        </p:spPr>
      </p:pic>
      <p:sp>
        <p:nvSpPr>
          <p:cNvPr id="13" name="Textfeld 12"/>
          <p:cNvSpPr txBox="1"/>
          <p:nvPr/>
        </p:nvSpPr>
        <p:spPr>
          <a:xfrm>
            <a:off x="6357950" y="1928802"/>
            <a:ext cx="714380" cy="338554"/>
          </a:xfrm>
          <a:prstGeom prst="rect">
            <a:avLst/>
          </a:prstGeom>
          <a:noFill/>
        </p:spPr>
        <p:txBody>
          <a:bodyPr wrap="square" rtlCol="0">
            <a:spAutoFit/>
          </a:bodyPr>
          <a:lstStyle/>
          <a:p>
            <a:r>
              <a:rPr lang="de-DE" sz="1600" dirty="0" smtClean="0"/>
              <a:t>(1)</a:t>
            </a:r>
            <a:endParaRPr lang="de-DE" sz="1600" dirty="0"/>
          </a:p>
        </p:txBody>
      </p:sp>
      <p:sp>
        <p:nvSpPr>
          <p:cNvPr id="532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5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143240" y="3143248"/>
            <a:ext cx="3276600" cy="438150"/>
          </a:xfrm>
          <a:prstGeom prst="rect">
            <a:avLst/>
          </a:prstGeom>
          <a:noFill/>
        </p:spPr>
      </p:pic>
      <p:sp>
        <p:nvSpPr>
          <p:cNvPr id="16" name="Textfeld 15"/>
          <p:cNvSpPr txBox="1"/>
          <p:nvPr/>
        </p:nvSpPr>
        <p:spPr>
          <a:xfrm>
            <a:off x="500034" y="2571744"/>
            <a:ext cx="8215370" cy="400110"/>
          </a:xfrm>
          <a:prstGeom prst="rect">
            <a:avLst/>
          </a:prstGeom>
          <a:noFill/>
        </p:spPr>
        <p:txBody>
          <a:bodyPr wrap="square" rtlCol="0">
            <a:spAutoFit/>
          </a:bodyPr>
          <a:lstStyle/>
          <a:p>
            <a:r>
              <a:rPr lang="de-DE" sz="2000" dirty="0" smtClean="0"/>
              <a:t>sowohl  </a:t>
            </a:r>
            <a:r>
              <a:rPr lang="de-DE" sz="2000" dirty="0" err="1" smtClean="0"/>
              <a:t>P</a:t>
            </a:r>
            <a:r>
              <a:rPr lang="de-DE" sz="2000" baseline="-25000" dirty="0" err="1" smtClean="0"/>
              <a:t>n</a:t>
            </a:r>
            <a:r>
              <a:rPr lang="de-DE" sz="2000" dirty="0" smtClean="0"/>
              <a:t>  als auch </a:t>
            </a:r>
            <a:r>
              <a:rPr lang="de-DE" sz="2000" dirty="0" err="1" smtClean="0"/>
              <a:t>P</a:t>
            </a:r>
            <a:r>
              <a:rPr lang="de-DE" sz="2000" baseline="30000" dirty="0" err="1" smtClean="0"/>
              <a:t>n</a:t>
            </a:r>
            <a:r>
              <a:rPr lang="de-DE" sz="2000" dirty="0" smtClean="0"/>
              <a:t>  approximieren C für</a:t>
            </a:r>
            <a:endParaRPr lang="de-DE" sz="2000" dirty="0"/>
          </a:p>
        </p:txBody>
      </p:sp>
      <p:sp>
        <p:nvSpPr>
          <p:cNvPr id="532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57"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357818" y="2643182"/>
            <a:ext cx="723900" cy="342900"/>
          </a:xfrm>
          <a:prstGeom prst="rect">
            <a:avLst/>
          </a:prstGeom>
          <a:noFill/>
        </p:spPr>
      </p:pic>
      <p:sp>
        <p:nvSpPr>
          <p:cNvPr id="19" name="Pfeil nach rechts 18"/>
          <p:cNvSpPr/>
          <p:nvPr/>
        </p:nvSpPr>
        <p:spPr>
          <a:xfrm>
            <a:off x="2714612" y="3214686"/>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532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59" name="Picture 11"/>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357554" y="3786190"/>
            <a:ext cx="2524125" cy="342900"/>
          </a:xfrm>
          <a:prstGeom prst="rect">
            <a:avLst/>
          </a:prstGeom>
          <a:noFill/>
        </p:spPr>
      </p:pic>
      <p:sp>
        <p:nvSpPr>
          <p:cNvPr id="22" name="Pfeil nach rechts 21"/>
          <p:cNvSpPr/>
          <p:nvPr/>
        </p:nvSpPr>
        <p:spPr>
          <a:xfrm>
            <a:off x="2714612" y="3857628"/>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3" name="Textfeld 22"/>
          <p:cNvSpPr txBox="1"/>
          <p:nvPr/>
        </p:nvSpPr>
        <p:spPr>
          <a:xfrm>
            <a:off x="2643174" y="3571876"/>
            <a:ext cx="500066" cy="307777"/>
          </a:xfrm>
          <a:prstGeom prst="rect">
            <a:avLst/>
          </a:prstGeom>
          <a:noFill/>
        </p:spPr>
        <p:txBody>
          <a:bodyPr wrap="square" rtlCol="0">
            <a:spAutoFit/>
          </a:bodyPr>
          <a:lstStyle/>
          <a:p>
            <a:r>
              <a:rPr lang="de-DE" sz="1400" dirty="0" smtClean="0"/>
              <a:t>(1)</a:t>
            </a:r>
            <a:endParaRPr lang="de-DE" sz="1400" dirty="0"/>
          </a:p>
        </p:txBody>
      </p:sp>
      <p:sp>
        <p:nvSpPr>
          <p:cNvPr id="532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61" name="Picture 1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357554" y="4214818"/>
            <a:ext cx="952500" cy="619125"/>
          </a:xfrm>
          <a:prstGeom prst="rect">
            <a:avLst/>
          </a:prstGeom>
          <a:noFill/>
        </p:spPr>
      </p:pic>
      <p:sp>
        <p:nvSpPr>
          <p:cNvPr id="26" name="Pfeil nach rechts 25"/>
          <p:cNvSpPr/>
          <p:nvPr/>
        </p:nvSpPr>
        <p:spPr>
          <a:xfrm>
            <a:off x="2714612" y="4429132"/>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5326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63" name="Picture 1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71604" y="5143512"/>
            <a:ext cx="1190625" cy="342900"/>
          </a:xfrm>
          <a:prstGeom prst="rect">
            <a:avLst/>
          </a:prstGeom>
          <a:noFill/>
        </p:spPr>
      </p:pic>
      <p:sp>
        <p:nvSpPr>
          <p:cNvPr id="53265" name="Rectangle 17"/>
          <p:cNvSpPr>
            <a:spLocks noChangeArrowheads="1"/>
          </p:cNvSpPr>
          <p:nvPr/>
        </p:nvSpPr>
        <p:spPr bwMode="auto">
          <a:xfrm>
            <a:off x="0" y="342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0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de-DE" sz="900" b="0" i="0" u="none" strike="noStrike" cap="none" normalizeH="0" baseline="0" smtClean="0">
                <a:ln>
                  <a:noFill/>
                </a:ln>
                <a:solidFill>
                  <a:schemeClr val="tx1"/>
                </a:solidFill>
                <a:effectLst/>
                <a:latin typeface="Arial" pitchFamily="34" charset="0"/>
                <a:cs typeface="Arial" pitchFamily="34" charset="0"/>
              </a:rPr>
              <a:t> </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Textfeld 30"/>
          <p:cNvSpPr txBox="1"/>
          <p:nvPr/>
        </p:nvSpPr>
        <p:spPr>
          <a:xfrm>
            <a:off x="642910" y="5072074"/>
            <a:ext cx="8215370" cy="400110"/>
          </a:xfrm>
          <a:prstGeom prst="rect">
            <a:avLst/>
          </a:prstGeom>
          <a:noFill/>
        </p:spPr>
        <p:txBody>
          <a:bodyPr wrap="square" rtlCol="0">
            <a:spAutoFit/>
          </a:bodyPr>
          <a:lstStyle/>
          <a:p>
            <a:r>
              <a:rPr lang="de-DE" sz="2000" dirty="0" smtClean="0"/>
              <a:t>Da nun</a:t>
            </a:r>
            <a:endParaRPr lang="de-DE" sz="2000" dirty="0"/>
          </a:p>
        </p:txBody>
      </p:sp>
      <p:sp>
        <p:nvSpPr>
          <p:cNvPr id="53267"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66" name="Picture 18"/>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857620" y="5000636"/>
            <a:ext cx="2390775" cy="619125"/>
          </a:xfrm>
          <a:prstGeom prst="rect">
            <a:avLst/>
          </a:prstGeom>
          <a:noFill/>
        </p:spPr>
      </p:pic>
      <p:sp>
        <p:nvSpPr>
          <p:cNvPr id="53269"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68" name="Picture 20"/>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714480" y="6072206"/>
            <a:ext cx="933450" cy="342900"/>
          </a:xfrm>
          <a:prstGeom prst="rect">
            <a:avLst/>
          </a:prstGeom>
          <a:noFill/>
        </p:spPr>
      </p:pic>
      <p:sp>
        <p:nvSpPr>
          <p:cNvPr id="53271"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53270" name="Picture 22"/>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4214810" y="5929330"/>
            <a:ext cx="971550" cy="619125"/>
          </a:xfrm>
          <a:prstGeom prst="rect">
            <a:avLst/>
          </a:prstGeom>
          <a:noFill/>
        </p:spPr>
      </p:pic>
      <p:sp>
        <p:nvSpPr>
          <p:cNvPr id="38" name="Pfeil nach rechts 37"/>
          <p:cNvSpPr/>
          <p:nvPr/>
        </p:nvSpPr>
        <p:spPr>
          <a:xfrm>
            <a:off x="3500430" y="5214950"/>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39" name="Pfeil nach rechts 38"/>
          <p:cNvSpPr/>
          <p:nvPr/>
        </p:nvSpPr>
        <p:spPr>
          <a:xfrm>
            <a:off x="3500430" y="6143644"/>
            <a:ext cx="214314" cy="142876"/>
          </a:xfrm>
          <a:prstGeom prst="rightArrow">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40" name="Textfeld 39"/>
          <p:cNvSpPr txBox="1"/>
          <p:nvPr/>
        </p:nvSpPr>
        <p:spPr>
          <a:xfrm>
            <a:off x="500034" y="6000768"/>
            <a:ext cx="8215370" cy="400110"/>
          </a:xfrm>
          <a:prstGeom prst="rect">
            <a:avLst/>
          </a:prstGeom>
          <a:noFill/>
        </p:spPr>
        <p:txBody>
          <a:bodyPr wrap="square" rtlCol="0">
            <a:spAutoFit/>
          </a:bodyPr>
          <a:lstStyle/>
          <a:p>
            <a:r>
              <a:rPr lang="de-DE" sz="2000" dirty="0" smtClean="0"/>
              <a:t>und da</a:t>
            </a:r>
            <a:endParaRPr lang="de-DE" sz="2000" dirty="0"/>
          </a:p>
        </p:txBody>
      </p:sp>
      <p:sp>
        <p:nvSpPr>
          <p:cNvPr id="41" name="Textfeld 40"/>
          <p:cNvSpPr txBox="1"/>
          <p:nvPr/>
        </p:nvSpPr>
        <p:spPr>
          <a:xfrm>
            <a:off x="7929586" y="6215082"/>
            <a:ext cx="928694" cy="400110"/>
          </a:xfrm>
          <a:prstGeom prst="rect">
            <a:avLst/>
          </a:prstGeom>
          <a:noFill/>
        </p:spPr>
        <p:txBody>
          <a:bodyPr wrap="square" rtlCol="0">
            <a:spAutoFit/>
          </a:bodyPr>
          <a:lstStyle/>
          <a:p>
            <a:r>
              <a:rPr lang="de-DE" sz="2000" dirty="0" err="1" smtClean="0"/>
              <a:t>q.e.d</a:t>
            </a:r>
            <a:r>
              <a:rPr lang="de-DE" sz="2000" dirty="0" smtClean="0"/>
              <a:t>.</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2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2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32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32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2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326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27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6" grpId="0"/>
      <p:bldP spid="19" grpId="0" animBg="1"/>
      <p:bldP spid="22" grpId="0" animBg="1"/>
      <p:bldP spid="23" grpId="0"/>
      <p:bldP spid="26" grpId="0" animBg="1"/>
      <p:bldP spid="31" grpId="0"/>
      <p:bldP spid="38" grpId="0" animBg="1"/>
      <p:bldP spid="39" grpId="0" animBg="1"/>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lkenförmige Legende 7"/>
          <p:cNvSpPr/>
          <p:nvPr/>
        </p:nvSpPr>
        <p:spPr>
          <a:xfrm>
            <a:off x="357158" y="1428736"/>
            <a:ext cx="4929222" cy="2143140"/>
          </a:xfrm>
          <a:prstGeom prst="cloudCallout">
            <a:avLst>
              <a:gd name="adj1" fmla="val -9481"/>
              <a:gd name="adj2" fmla="val 8096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dirty="0" smtClean="0"/>
              <a:t>Unsere Berechnung von </a:t>
            </a:r>
            <a:r>
              <a:rPr lang="de-DE" dirty="0" smtClean="0">
                <a:sym typeface="Symbol"/>
              </a:rPr>
              <a:t></a:t>
            </a:r>
            <a:endParaRPr lang="de-DE" dirty="0"/>
          </a:p>
        </p:txBody>
      </p:sp>
      <p:pic>
        <p:nvPicPr>
          <p:cNvPr id="52230" name="Picture 6" descr="http://www.kreiszahl.de/crumb_pi.gif"/>
          <p:cNvPicPr>
            <a:picLocks noChangeAspect="1" noChangeArrowheads="1"/>
          </p:cNvPicPr>
          <p:nvPr/>
        </p:nvPicPr>
        <p:blipFill>
          <a:blip r:embed="rId2"/>
          <a:srcRect/>
          <a:stretch>
            <a:fillRect/>
          </a:stretch>
        </p:blipFill>
        <p:spPr bwMode="auto">
          <a:xfrm>
            <a:off x="6357950" y="1714488"/>
            <a:ext cx="2505079" cy="3159114"/>
          </a:xfrm>
          <a:prstGeom prst="rect">
            <a:avLst/>
          </a:prstGeom>
          <a:noFill/>
        </p:spPr>
      </p:pic>
      <p:pic>
        <p:nvPicPr>
          <p:cNvPr id="52232" name="Picture 8" descr="http://www.kreiszahl.de/pi_crumb1.gif"/>
          <p:cNvPicPr>
            <a:picLocks noChangeAspect="1" noChangeArrowheads="1"/>
          </p:cNvPicPr>
          <p:nvPr/>
        </p:nvPicPr>
        <p:blipFill>
          <a:blip r:embed="rId3"/>
          <a:srcRect/>
          <a:stretch>
            <a:fillRect/>
          </a:stretch>
        </p:blipFill>
        <p:spPr bwMode="auto">
          <a:xfrm>
            <a:off x="785786" y="4357694"/>
            <a:ext cx="2946469" cy="2138366"/>
          </a:xfrm>
          <a:prstGeom prst="rect">
            <a:avLst/>
          </a:prstGeom>
          <a:noFill/>
        </p:spPr>
      </p:pic>
      <p:sp>
        <p:nvSpPr>
          <p:cNvPr id="6" name="Textfeld 5"/>
          <p:cNvSpPr txBox="1"/>
          <p:nvPr/>
        </p:nvSpPr>
        <p:spPr>
          <a:xfrm>
            <a:off x="1071538" y="1643050"/>
            <a:ext cx="3357586" cy="1754326"/>
          </a:xfrm>
          <a:prstGeom prst="rect">
            <a:avLst/>
          </a:prstGeom>
          <a:noFill/>
        </p:spPr>
        <p:txBody>
          <a:bodyPr wrap="square" rtlCol="0">
            <a:spAutoFit/>
          </a:bodyPr>
          <a:lstStyle/>
          <a:p>
            <a:r>
              <a:rPr lang="de-DE" dirty="0" smtClean="0">
                <a:sym typeface="Symbol"/>
              </a:rPr>
              <a:t>= 3,141592653589793238462643382795028841971693993751058209749445923078164062862089986280348253421170679…</a:t>
            </a:r>
            <a:endParaRPr lang="de-D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Quellen</a:t>
            </a:r>
            <a:endParaRPr lang="de-DE" dirty="0"/>
          </a:p>
        </p:txBody>
      </p:sp>
      <p:sp>
        <p:nvSpPr>
          <p:cNvPr id="3" name="Inhaltsplatzhalter 2"/>
          <p:cNvSpPr>
            <a:spLocks noGrp="1"/>
          </p:cNvSpPr>
          <p:nvPr>
            <p:ph idx="1"/>
          </p:nvPr>
        </p:nvSpPr>
        <p:spPr>
          <a:xfrm>
            <a:off x="304800" y="1554162"/>
            <a:ext cx="8686800" cy="5018110"/>
          </a:xfrm>
        </p:spPr>
        <p:txBody>
          <a:bodyPr>
            <a:normAutofit fontScale="85000" lnSpcReduction="10000"/>
          </a:bodyPr>
          <a:lstStyle/>
          <a:p>
            <a:pPr>
              <a:lnSpc>
                <a:spcPct val="120000"/>
              </a:lnSpc>
              <a:buNone/>
            </a:pPr>
            <a:r>
              <a:rPr lang="de-DE" sz="1800" b="1" dirty="0" smtClean="0"/>
              <a:t>Literatur</a:t>
            </a:r>
          </a:p>
          <a:p>
            <a:pPr>
              <a:lnSpc>
                <a:spcPct val="120000"/>
              </a:lnSpc>
            </a:pPr>
            <a:r>
              <a:rPr lang="de-DE" sz="1500" dirty="0" smtClean="0"/>
              <a:t>Martin Aigner, Günter M. Ziegler: Das Buch der Beweise, 2. Auflage. Springer Berlin Heidelberg 2004, S. 147-150</a:t>
            </a:r>
          </a:p>
          <a:p>
            <a:pPr>
              <a:lnSpc>
                <a:spcPct val="120000"/>
              </a:lnSpc>
            </a:pPr>
            <a:r>
              <a:rPr lang="de-DE" sz="1500" dirty="0" smtClean="0"/>
              <a:t>Karl Bosch: Elementare Einführung in die Wahrscheinlichkeitsrechnung. Vieweg </a:t>
            </a:r>
            <a:r>
              <a:rPr lang="de-DE" sz="1500" dirty="0" err="1" smtClean="0"/>
              <a:t>studium</a:t>
            </a:r>
            <a:r>
              <a:rPr lang="de-DE" sz="1500" dirty="0" smtClean="0"/>
              <a:t> - Basiswissen 1984, 4. Auflage, S. 25-29</a:t>
            </a:r>
          </a:p>
          <a:p>
            <a:pPr>
              <a:lnSpc>
                <a:spcPct val="120000"/>
              </a:lnSpc>
            </a:pPr>
            <a:endParaRPr lang="de-DE" sz="1800" dirty="0" smtClean="0"/>
          </a:p>
          <a:p>
            <a:pPr>
              <a:lnSpc>
                <a:spcPct val="120000"/>
              </a:lnSpc>
              <a:buNone/>
            </a:pPr>
            <a:r>
              <a:rPr lang="de-DE" sz="1800" b="1" dirty="0" smtClean="0"/>
              <a:t>Internet</a:t>
            </a:r>
          </a:p>
          <a:p>
            <a:pPr>
              <a:lnSpc>
                <a:spcPct val="120000"/>
              </a:lnSpc>
              <a:buNone/>
            </a:pPr>
            <a:r>
              <a:rPr lang="de-DE" sz="1500" dirty="0" smtClean="0">
                <a:hlinkClick r:id="rId2"/>
              </a:rPr>
              <a:t>http://www.mohamed-naji.de/Repetitorium/Dateien/PraesentationsPruefungAbitur05.pdf</a:t>
            </a:r>
            <a:endParaRPr lang="de-DE" sz="1500" dirty="0" smtClean="0"/>
          </a:p>
          <a:p>
            <a:pPr>
              <a:lnSpc>
                <a:spcPct val="120000"/>
              </a:lnSpc>
              <a:buNone/>
            </a:pPr>
            <a:r>
              <a:rPr lang="de-DE" sz="1500" dirty="0" smtClean="0">
                <a:hlinkClick r:id="rId3"/>
              </a:rPr>
              <a:t>http://www2.mathematik.uni-mainz.de/monoid/Monoid72.pdf</a:t>
            </a:r>
            <a:endParaRPr lang="de-DE" sz="1500" dirty="0" smtClean="0"/>
          </a:p>
          <a:p>
            <a:pPr>
              <a:lnSpc>
                <a:spcPct val="120000"/>
              </a:lnSpc>
              <a:buNone/>
            </a:pPr>
            <a:r>
              <a:rPr lang="de-DE" sz="1500" dirty="0" smtClean="0">
                <a:hlinkClick r:id="rId4"/>
              </a:rPr>
              <a:t>http://www.wissenschaft-online.de/sixcms/media.php/924/September\_2007\_Buffon.pdf</a:t>
            </a:r>
            <a:endParaRPr lang="de-DE" sz="1500" dirty="0" smtClean="0"/>
          </a:p>
          <a:p>
            <a:pPr>
              <a:lnSpc>
                <a:spcPct val="120000"/>
              </a:lnSpc>
              <a:buNone/>
            </a:pPr>
            <a:r>
              <a:rPr lang="de-DE" sz="1500" dirty="0" smtClean="0">
                <a:hlinkClick r:id="rId5"/>
              </a:rPr>
              <a:t>http://www.madeasy.de/2/p.htm</a:t>
            </a:r>
            <a:endParaRPr lang="de-DE" sz="1500" dirty="0" smtClean="0"/>
          </a:p>
          <a:p>
            <a:pPr>
              <a:lnSpc>
                <a:spcPct val="120000"/>
              </a:lnSpc>
              <a:buNone/>
            </a:pPr>
            <a:r>
              <a:rPr lang="de-DE" sz="1500" dirty="0" smtClean="0">
                <a:hlinkClick r:id="rId6"/>
              </a:rPr>
              <a:t>http://www.mathepedia.de/Zufallsvariablen.aspx</a:t>
            </a:r>
            <a:endParaRPr lang="de-DE" sz="1500" dirty="0" smtClean="0"/>
          </a:p>
          <a:p>
            <a:pPr>
              <a:lnSpc>
                <a:spcPct val="120000"/>
              </a:lnSpc>
              <a:buNone/>
            </a:pPr>
            <a:r>
              <a:rPr lang="de-DE" sz="1500" dirty="0" smtClean="0">
                <a:hlinkClick r:id="rId7"/>
              </a:rPr>
              <a:t>http://www.cwscholz.net/projects/fba/fba.html</a:t>
            </a:r>
            <a:endParaRPr lang="de-DE" sz="1500" dirty="0" smtClean="0"/>
          </a:p>
          <a:p>
            <a:pPr>
              <a:lnSpc>
                <a:spcPct val="120000"/>
              </a:lnSpc>
              <a:buNone/>
            </a:pPr>
            <a:endParaRPr lang="de-DE" sz="1800" dirty="0" smtClean="0"/>
          </a:p>
          <a:p>
            <a:pPr>
              <a:lnSpc>
                <a:spcPct val="120000"/>
              </a:lnSpc>
              <a:buNone/>
            </a:pPr>
            <a:r>
              <a:rPr lang="de-DE" sz="1800" b="1" dirty="0" smtClean="0"/>
              <a:t>Bilder</a:t>
            </a:r>
          </a:p>
          <a:p>
            <a:pPr>
              <a:lnSpc>
                <a:spcPct val="120000"/>
              </a:lnSpc>
              <a:buNone/>
            </a:pPr>
            <a:r>
              <a:rPr lang="de-DE" sz="1500" dirty="0" smtClean="0">
                <a:hlinkClick r:id="rId8"/>
              </a:rPr>
              <a:t>http://upload.wikimedia.org/wikipedia/commons/7/7f/Georges-Louis\_Leclerc,\_Comte\_de\_Buffon.jpg</a:t>
            </a:r>
            <a:endParaRPr lang="de-DE" sz="1500" dirty="0" smtClean="0"/>
          </a:p>
          <a:p>
            <a:pPr>
              <a:lnSpc>
                <a:spcPct val="120000"/>
              </a:lnSpc>
              <a:buNone/>
            </a:pPr>
            <a:r>
              <a:rPr lang="de-DE" sz="1500" dirty="0" smtClean="0">
                <a:hlinkClick r:id="rId9"/>
              </a:rPr>
              <a:t>http://home.balcab.ch/venanz.nobel/qwant/frankreichkarte.png</a:t>
            </a:r>
            <a:endParaRPr lang="de-DE" sz="1500" dirty="0" smtClean="0"/>
          </a:p>
          <a:p>
            <a:pPr>
              <a:lnSpc>
                <a:spcPct val="120000"/>
              </a:lnSpc>
              <a:buNone/>
            </a:pPr>
            <a:r>
              <a:rPr lang="de-DE" sz="1500" u="sng" dirty="0" smtClean="0">
                <a:hlinkClick r:id="rId10"/>
              </a:rPr>
              <a:t>http://de.wikipedia.org/wiki/Kreiszahl</a:t>
            </a:r>
            <a:endParaRPr lang="de-DE" sz="1500" u="sng" dirty="0" smtClean="0"/>
          </a:p>
          <a:p>
            <a:pPr>
              <a:lnSpc>
                <a:spcPct val="120000"/>
              </a:lnSpc>
              <a:buNone/>
            </a:pPr>
            <a:r>
              <a:rPr lang="de-DE" sz="1600" dirty="0" smtClean="0">
                <a:hlinkClick r:id="rId11"/>
              </a:rPr>
              <a:t>http://www.kreiszahl.de/picrumb.htm</a:t>
            </a:r>
            <a:endParaRPr lang="de-DE" sz="1500" dirty="0" smtClean="0"/>
          </a:p>
          <a:p>
            <a:pPr>
              <a:lnSpc>
                <a:spcPct val="120000"/>
              </a:lnSpc>
              <a:buNone/>
            </a:pPr>
            <a:endParaRPr lang="de-DE" sz="1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28596" y="2285992"/>
            <a:ext cx="8258204" cy="2286016"/>
          </a:xfrm>
        </p:spPr>
        <p:txBody>
          <a:bodyPr>
            <a:normAutofit fontScale="90000"/>
          </a:bodyPr>
          <a:lstStyle/>
          <a:p>
            <a:pPr algn="ctr">
              <a:lnSpc>
                <a:spcPct val="120000"/>
              </a:lnSpc>
            </a:pPr>
            <a:r>
              <a:rPr lang="de-DE" dirty="0" smtClean="0"/>
              <a:t/>
            </a:r>
            <a:br>
              <a:rPr lang="de-DE" dirty="0" smtClean="0"/>
            </a:br>
            <a:r>
              <a:rPr lang="de-DE" sz="4000" dirty="0" smtClean="0"/>
              <a:t>Danke für die Aufmerksamkeit</a:t>
            </a:r>
            <a:br>
              <a:rPr lang="de-DE" sz="4000" dirty="0" smtClean="0"/>
            </a:br>
            <a:r>
              <a:rPr lang="de-DE" sz="4800" dirty="0" smtClean="0"/>
              <a:t> </a:t>
            </a:r>
            <a:r>
              <a:rPr lang="de-DE" sz="4800" dirty="0" smtClean="0">
                <a:sym typeface="Wingdings" pitchFamily="2" charset="2"/>
              </a:rPr>
              <a:t></a:t>
            </a:r>
            <a:endParaRPr lang="de-DE"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Einführung</a:t>
            </a:r>
            <a:endParaRPr lang="de-DE" dirty="0"/>
          </a:p>
        </p:txBody>
      </p:sp>
      <p:pic>
        <p:nvPicPr>
          <p:cNvPr id="4" name="Picture 2"/>
          <p:cNvPicPr>
            <a:picLocks noGrp="1" noChangeAspect="1" noChangeArrowheads="1"/>
          </p:cNvPicPr>
          <p:nvPr>
            <p:ph idx="1"/>
          </p:nvPr>
        </p:nvPicPr>
        <p:blipFill>
          <a:blip r:embed="rId2"/>
          <a:srcRect l="51563" t="59570" r="15625" b="4498"/>
          <a:stretch>
            <a:fillRect/>
          </a:stretch>
        </p:blipFill>
        <p:spPr bwMode="auto">
          <a:xfrm>
            <a:off x="5000628" y="1428736"/>
            <a:ext cx="3261817" cy="2143140"/>
          </a:xfrm>
          <a:prstGeom prst="rect">
            <a:avLst/>
          </a:prstGeom>
          <a:noFill/>
          <a:ln w="9525">
            <a:solidFill>
              <a:schemeClr val="accent6">
                <a:lumMod val="75000"/>
              </a:schemeClr>
            </a:solidFill>
            <a:miter lim="800000"/>
            <a:headEnd/>
            <a:tailEnd/>
          </a:ln>
          <a:effectLst/>
        </p:spPr>
      </p:pic>
      <p:sp>
        <p:nvSpPr>
          <p:cNvPr id="6" name="Rechteck 5"/>
          <p:cNvSpPr/>
          <p:nvPr/>
        </p:nvSpPr>
        <p:spPr>
          <a:xfrm>
            <a:off x="8001024" y="3286124"/>
            <a:ext cx="142876"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428596" y="1428736"/>
            <a:ext cx="4071966" cy="369332"/>
          </a:xfrm>
          <a:prstGeom prst="rect">
            <a:avLst/>
          </a:prstGeom>
          <a:noFill/>
        </p:spPr>
        <p:txBody>
          <a:bodyPr wrap="square" rtlCol="0">
            <a:spAutoFit/>
          </a:bodyPr>
          <a:lstStyle/>
          <a:p>
            <a:r>
              <a:rPr lang="de-DE" dirty="0" smtClean="0"/>
              <a:t>250 v. Chr. Archimedes</a:t>
            </a:r>
          </a:p>
        </p:txBody>
      </p:sp>
      <p:sp>
        <p:nvSpPr>
          <p:cNvPr id="1026" name="Oval 2"/>
          <p:cNvSpPr>
            <a:spLocks noChangeArrowheads="1"/>
          </p:cNvSpPr>
          <p:nvPr/>
        </p:nvSpPr>
        <p:spPr bwMode="auto">
          <a:xfrm>
            <a:off x="785786" y="2000240"/>
            <a:ext cx="1081087" cy="1081088"/>
          </a:xfrm>
          <a:prstGeom prst="ellipse">
            <a:avLst/>
          </a:pr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de-DE"/>
          </a:p>
        </p:txBody>
      </p:sp>
      <p:cxnSp>
        <p:nvCxnSpPr>
          <p:cNvPr id="11" name="Gerade Verbindung 10"/>
          <p:cNvCxnSpPr>
            <a:stCxn id="1026" idx="3"/>
            <a:endCxn id="1026" idx="7"/>
          </p:cNvCxnSpPr>
          <p:nvPr/>
        </p:nvCxnSpPr>
        <p:spPr>
          <a:xfrm rot="5400000" flipH="1" flipV="1">
            <a:off x="944107" y="2158562"/>
            <a:ext cx="764444" cy="764443"/>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29" name="Oval 5"/>
          <p:cNvSpPr>
            <a:spLocks noChangeArrowheads="1"/>
          </p:cNvSpPr>
          <p:nvPr/>
        </p:nvSpPr>
        <p:spPr bwMode="auto">
          <a:xfrm>
            <a:off x="2643174" y="2000240"/>
            <a:ext cx="1081087" cy="10800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3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39"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71604" y="3286124"/>
            <a:ext cx="1428760" cy="662108"/>
          </a:xfrm>
          <a:prstGeom prst="rect">
            <a:avLst/>
          </a:prstGeom>
          <a:noFill/>
        </p:spPr>
      </p:pic>
      <p:sp>
        <p:nvSpPr>
          <p:cNvPr id="104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37" name="Grafik 36" descr="Datei:Archimedes pi.svg"/>
          <p:cNvPicPr/>
          <p:nvPr/>
        </p:nvPicPr>
        <p:blipFill>
          <a:blip r:embed="rId4"/>
          <a:srcRect l="1983" t="2479" r="68099" b="12724"/>
          <a:stretch>
            <a:fillRect/>
          </a:stretch>
        </p:blipFill>
        <p:spPr bwMode="auto">
          <a:xfrm>
            <a:off x="571472" y="5572140"/>
            <a:ext cx="1028366" cy="971550"/>
          </a:xfrm>
          <a:prstGeom prst="rect">
            <a:avLst/>
          </a:prstGeom>
          <a:noFill/>
          <a:ln w="9525">
            <a:noFill/>
            <a:miter lim="800000"/>
            <a:headEnd/>
            <a:tailEnd/>
          </a:ln>
        </p:spPr>
      </p:pic>
      <p:pic>
        <p:nvPicPr>
          <p:cNvPr id="38" name="Grafik 37" descr="Datei:Archimedes pi.svg"/>
          <p:cNvPicPr/>
          <p:nvPr/>
        </p:nvPicPr>
        <p:blipFill>
          <a:blip r:embed="rId4"/>
          <a:srcRect l="36033" t="11386" r="35041" b="11881"/>
          <a:stretch>
            <a:fillRect/>
          </a:stretch>
        </p:blipFill>
        <p:spPr bwMode="auto">
          <a:xfrm>
            <a:off x="1571604" y="5715016"/>
            <a:ext cx="1000125" cy="885825"/>
          </a:xfrm>
          <a:prstGeom prst="rect">
            <a:avLst/>
          </a:prstGeom>
          <a:noFill/>
          <a:ln w="9525">
            <a:noFill/>
            <a:miter lim="800000"/>
            <a:headEnd/>
            <a:tailEnd/>
          </a:ln>
        </p:spPr>
      </p:pic>
      <p:pic>
        <p:nvPicPr>
          <p:cNvPr id="39" name="Grafik 38" descr="Datei:Archimedes pi.svg"/>
          <p:cNvPicPr/>
          <p:nvPr/>
        </p:nvPicPr>
        <p:blipFill>
          <a:blip r:embed="rId4"/>
          <a:srcRect l="70909" t="11881" r="3471" b="10891"/>
          <a:stretch>
            <a:fillRect/>
          </a:stretch>
        </p:blipFill>
        <p:spPr bwMode="auto">
          <a:xfrm>
            <a:off x="2643174" y="5715016"/>
            <a:ext cx="895350" cy="904875"/>
          </a:xfrm>
          <a:prstGeom prst="rect">
            <a:avLst/>
          </a:prstGeom>
          <a:noFill/>
          <a:ln w="9525">
            <a:noFill/>
            <a:miter lim="800000"/>
            <a:headEnd/>
            <a:tailEnd/>
          </a:ln>
        </p:spPr>
      </p:pic>
      <p:sp>
        <p:nvSpPr>
          <p:cNvPr id="40" name="Textfeld 39"/>
          <p:cNvSpPr txBox="1"/>
          <p:nvPr/>
        </p:nvSpPr>
        <p:spPr>
          <a:xfrm>
            <a:off x="571472" y="4714884"/>
            <a:ext cx="3786214" cy="369332"/>
          </a:xfrm>
          <a:prstGeom prst="rect">
            <a:avLst/>
          </a:prstGeom>
          <a:noFill/>
        </p:spPr>
        <p:txBody>
          <a:bodyPr wrap="square" rtlCol="0">
            <a:spAutoFit/>
          </a:bodyPr>
          <a:lstStyle/>
          <a:p>
            <a:r>
              <a:rPr lang="de-DE" dirty="0" smtClean="0"/>
              <a:t>Annäherung von </a:t>
            </a:r>
            <a:r>
              <a:rPr lang="de-DE" dirty="0" smtClean="0">
                <a:sym typeface="Symbol"/>
              </a:rPr>
              <a:t> durch </a:t>
            </a:r>
            <a:endParaRPr lang="de-DE" dirty="0"/>
          </a:p>
        </p:txBody>
      </p:sp>
      <p:sp>
        <p:nvSpPr>
          <p:cNvPr id="41" name="Textfeld 40"/>
          <p:cNvSpPr txBox="1"/>
          <p:nvPr/>
        </p:nvSpPr>
        <p:spPr>
          <a:xfrm>
            <a:off x="571472" y="5072074"/>
            <a:ext cx="3143272" cy="369332"/>
          </a:xfrm>
          <a:prstGeom prst="rect">
            <a:avLst/>
          </a:prstGeom>
          <a:noFill/>
        </p:spPr>
        <p:txBody>
          <a:bodyPr wrap="square" rtlCol="0">
            <a:spAutoFit/>
          </a:bodyPr>
          <a:lstStyle/>
          <a:p>
            <a:r>
              <a:rPr lang="de-DE" dirty="0" smtClean="0"/>
              <a:t>Polygone</a:t>
            </a:r>
            <a:endParaRPr lang="de-DE" dirty="0"/>
          </a:p>
        </p:txBody>
      </p:sp>
      <p:sp>
        <p:nvSpPr>
          <p:cNvPr id="1044"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043" name="Picture 1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000628" y="4714884"/>
            <a:ext cx="2928958" cy="1733027"/>
          </a:xfrm>
          <a:prstGeom prst="rect">
            <a:avLst/>
          </a:prstGeom>
          <a:noFill/>
        </p:spPr>
      </p:pic>
      <p:sp>
        <p:nvSpPr>
          <p:cNvPr id="44" name="Textfeld 43"/>
          <p:cNvSpPr txBox="1"/>
          <p:nvPr/>
        </p:nvSpPr>
        <p:spPr>
          <a:xfrm>
            <a:off x="4714876" y="4143380"/>
            <a:ext cx="3857652" cy="369332"/>
          </a:xfrm>
          <a:prstGeom prst="rect">
            <a:avLst/>
          </a:prstGeom>
          <a:noFill/>
        </p:spPr>
        <p:txBody>
          <a:bodyPr wrap="square" rtlCol="0">
            <a:spAutoFit/>
          </a:bodyPr>
          <a:lstStyle/>
          <a:p>
            <a:r>
              <a:rPr lang="de-DE" dirty="0" smtClean="0"/>
              <a:t>Kettenbruchentwicklung</a:t>
            </a:r>
            <a:endParaRPr lang="de-DE" dirty="0"/>
          </a:p>
        </p:txBody>
      </p:sp>
      <p:sp>
        <p:nvSpPr>
          <p:cNvPr id="1028" name="Rectangle 4"/>
          <p:cNvSpPr>
            <a:spLocks noChangeArrowheads="1"/>
          </p:cNvSpPr>
          <p:nvPr/>
        </p:nvSpPr>
        <p:spPr bwMode="auto">
          <a:xfrm>
            <a:off x="2643174" y="2000240"/>
            <a:ext cx="540000" cy="540000"/>
          </a:xfrm>
          <a:prstGeom prst="rect">
            <a:avLst/>
          </a:prstGeom>
          <a:solidFill>
            <a:schemeClr val="accent6">
              <a:lumMod val="75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25" name="Rechteck 24"/>
          <p:cNvSpPr/>
          <p:nvPr/>
        </p:nvSpPr>
        <p:spPr>
          <a:xfrm>
            <a:off x="1500166" y="3214686"/>
            <a:ext cx="5643602" cy="1071570"/>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a:p>
        </p:txBody>
      </p:sp>
      <p:sp>
        <p:nvSpPr>
          <p:cNvPr id="26" name="Textfeld 25"/>
          <p:cNvSpPr txBox="1"/>
          <p:nvPr/>
        </p:nvSpPr>
        <p:spPr>
          <a:xfrm>
            <a:off x="1928794" y="3357562"/>
            <a:ext cx="4786346" cy="769441"/>
          </a:xfrm>
          <a:prstGeom prst="rect">
            <a:avLst/>
          </a:prstGeom>
          <a:noFill/>
        </p:spPr>
        <p:txBody>
          <a:bodyPr wrap="square" rtlCol="0">
            <a:spAutoFit/>
          </a:bodyPr>
          <a:lstStyle/>
          <a:p>
            <a:pPr algn="ctr"/>
            <a:r>
              <a:rPr lang="de-DE" sz="2200" dirty="0" smtClean="0"/>
              <a:t>heute sind über </a:t>
            </a:r>
            <a:r>
              <a:rPr lang="de-DE" sz="2200" b="1" dirty="0" smtClean="0"/>
              <a:t>1.241.100.000.000 </a:t>
            </a:r>
            <a:r>
              <a:rPr lang="de-DE" sz="2200" dirty="0" smtClean="0"/>
              <a:t>Nachkommastellen von </a:t>
            </a:r>
            <a:r>
              <a:rPr lang="de-DE" sz="2200" dirty="0" smtClean="0">
                <a:sym typeface="Symbol"/>
              </a:rPr>
              <a:t> bekannt</a:t>
            </a:r>
            <a:endParaRPr lang="de-DE"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p:cTn id="39" dur="500" fill="hold"/>
                                        <p:tgtEl>
                                          <p:spTgt spid="25"/>
                                        </p:tgtEl>
                                        <p:attrNameLst>
                                          <p:attrName>ppt_w</p:attrName>
                                        </p:attrNameLst>
                                      </p:cBhvr>
                                      <p:tavLst>
                                        <p:tav tm="0">
                                          <p:val>
                                            <p:fltVal val="0"/>
                                          </p:val>
                                        </p:tav>
                                        <p:tav tm="100000">
                                          <p:val>
                                            <p:strVal val="#ppt_w"/>
                                          </p:val>
                                        </p:tav>
                                      </p:tavLst>
                                    </p:anim>
                                    <p:anim calcmode="lin" valueType="num">
                                      <p:cBhvr>
                                        <p:cTn id="40" dur="500" fill="hold"/>
                                        <p:tgtEl>
                                          <p:spTgt spid="25"/>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26" grpId="0" animBg="1"/>
      <p:bldP spid="1029" grpId="0" animBg="1"/>
      <p:bldP spid="40" grpId="0"/>
      <p:bldP spid="41" grpId="0"/>
      <p:bldP spid="44" grpId="0"/>
      <p:bldP spid="1028" grpId="0" animBg="1"/>
      <p:bldP spid="25" grpId="0" animBg="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Georges Louis </a:t>
            </a:r>
            <a:r>
              <a:rPr lang="en-US" dirty="0" err="1" smtClean="0"/>
              <a:t>Leclerc</a:t>
            </a:r>
            <a:r>
              <a:rPr lang="en-US" dirty="0" smtClean="0"/>
              <a:t>, Comte de Buffon</a:t>
            </a:r>
            <a:endParaRPr lang="de-DE" dirty="0"/>
          </a:p>
        </p:txBody>
      </p:sp>
      <p:pic>
        <p:nvPicPr>
          <p:cNvPr id="5" name="Picture 2" descr="http://upload.wikimedia.org/wikipedia/commons/7/7f/Georges-Louis_Leclerc,_Comte_de_Buffon.jpg"/>
          <p:cNvPicPr>
            <a:picLocks noChangeAspect="1" noChangeArrowheads="1"/>
          </p:cNvPicPr>
          <p:nvPr/>
        </p:nvPicPr>
        <p:blipFill>
          <a:blip r:embed="rId2"/>
          <a:srcRect l="6856" t="10666" r="7445" b="2667"/>
          <a:stretch>
            <a:fillRect/>
          </a:stretch>
        </p:blipFill>
        <p:spPr bwMode="auto">
          <a:xfrm>
            <a:off x="4500562" y="1643050"/>
            <a:ext cx="3434519" cy="446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194" name="Picture 2" descr="http://home.balcab.ch/venanz.nobel/qwant/frankreichkarte.png"/>
          <p:cNvPicPr>
            <a:picLocks noChangeAspect="1" noChangeArrowheads="1"/>
          </p:cNvPicPr>
          <p:nvPr/>
        </p:nvPicPr>
        <p:blipFill>
          <a:blip r:embed="rId3"/>
          <a:srcRect/>
          <a:stretch>
            <a:fillRect/>
          </a:stretch>
        </p:blipFill>
        <p:spPr bwMode="auto">
          <a:xfrm>
            <a:off x="642910" y="2786058"/>
            <a:ext cx="3386765" cy="3643338"/>
          </a:xfrm>
          <a:prstGeom prst="rect">
            <a:avLst/>
          </a:prstGeom>
          <a:noFill/>
        </p:spPr>
      </p:pic>
      <p:pic>
        <p:nvPicPr>
          <p:cNvPr id="8196" name="Picture 4" descr="http://www.navigation-professionell.de/wp-content/uploads/2009/05/navigon-stecknadel-poi-ikon0001-220x220.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714612" y="3857628"/>
            <a:ext cx="500066" cy="500066"/>
          </a:xfrm>
          <a:prstGeom prst="rect">
            <a:avLst/>
          </a:prstGeom>
          <a:noFill/>
        </p:spPr>
      </p:pic>
      <p:pic>
        <p:nvPicPr>
          <p:cNvPr id="9" name="Picture 4" descr="http://www.navigation-professionell.de/wp-content/uploads/2009/05/navigon-stecknadel-poi-ikon0001-220x220.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285852" y="3714752"/>
            <a:ext cx="500066" cy="500066"/>
          </a:xfrm>
          <a:prstGeom prst="rect">
            <a:avLst/>
          </a:prstGeom>
          <a:noFill/>
        </p:spPr>
      </p:pic>
      <p:pic>
        <p:nvPicPr>
          <p:cNvPr id="10" name="Picture 4" descr="http://www.navigation-professionell.de/wp-content/uploads/2009/05/navigon-stecknadel-poi-ikon0001-220x220.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500298" y="3714752"/>
            <a:ext cx="500066" cy="500066"/>
          </a:xfrm>
          <a:prstGeom prst="rect">
            <a:avLst/>
          </a:prstGeom>
          <a:noFill/>
        </p:spPr>
      </p:pic>
      <p:sp>
        <p:nvSpPr>
          <p:cNvPr id="12" name="Textfeld 11"/>
          <p:cNvSpPr txBox="1"/>
          <p:nvPr/>
        </p:nvSpPr>
        <p:spPr>
          <a:xfrm>
            <a:off x="428596" y="1500174"/>
            <a:ext cx="4000528" cy="461665"/>
          </a:xfrm>
          <a:prstGeom prst="rect">
            <a:avLst/>
          </a:prstGeom>
          <a:noFill/>
        </p:spPr>
        <p:txBody>
          <a:bodyPr wrap="square" rtlCol="0">
            <a:spAutoFit/>
          </a:bodyPr>
          <a:lstStyle/>
          <a:p>
            <a:pPr>
              <a:buNone/>
            </a:pPr>
            <a:r>
              <a:rPr lang="de-DE" sz="2400" dirty="0" smtClean="0"/>
              <a:t>*</a:t>
            </a:r>
            <a:r>
              <a:rPr lang="en-US" sz="2400" dirty="0" smtClean="0"/>
              <a:t>  7. September 1701</a:t>
            </a:r>
            <a:endParaRPr lang="de-DE" sz="2400" dirty="0" smtClean="0"/>
          </a:p>
        </p:txBody>
      </p:sp>
      <p:sp>
        <p:nvSpPr>
          <p:cNvPr id="13" name="Textfeld 12"/>
          <p:cNvSpPr txBox="1"/>
          <p:nvPr/>
        </p:nvSpPr>
        <p:spPr>
          <a:xfrm>
            <a:off x="428596" y="2000241"/>
            <a:ext cx="3786214" cy="461665"/>
          </a:xfrm>
          <a:prstGeom prst="rect">
            <a:avLst/>
          </a:prstGeom>
          <a:noFill/>
        </p:spPr>
        <p:txBody>
          <a:bodyPr wrap="square" rtlCol="0">
            <a:spAutoFit/>
          </a:bodyPr>
          <a:lstStyle/>
          <a:p>
            <a:r>
              <a:rPr lang="de-DE" sz="2400" dirty="0" smtClean="0"/>
              <a:t>†</a:t>
            </a:r>
            <a:r>
              <a:rPr lang="en-US" sz="2400" dirty="0" smtClean="0"/>
              <a:t>  16. April 1788 </a:t>
            </a:r>
            <a:endParaRPr lang="de-DE" sz="2400" dirty="0" smtClean="0"/>
          </a:p>
        </p:txBody>
      </p:sp>
      <p:sp>
        <p:nvSpPr>
          <p:cNvPr id="15" name="Pfeil nach oben 14"/>
          <p:cNvSpPr/>
          <p:nvPr/>
        </p:nvSpPr>
        <p:spPr>
          <a:xfrm>
            <a:off x="8143900" y="1285860"/>
            <a:ext cx="857256" cy="5072098"/>
          </a:xfrm>
          <a:prstGeom prst="upArrow">
            <a:avLst>
              <a:gd name="adj1" fmla="val 50000"/>
              <a:gd name="adj2" fmla="val 480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4" name="Tabelle 13"/>
          <p:cNvGraphicFramePr>
            <a:graphicFrameLocks noGrp="1"/>
          </p:cNvGraphicFramePr>
          <p:nvPr/>
        </p:nvGraphicFramePr>
        <p:xfrm>
          <a:off x="8429652" y="1714488"/>
          <a:ext cx="333356" cy="4429160"/>
        </p:xfrm>
        <a:graphic>
          <a:graphicData uri="http://schemas.openxmlformats.org/drawingml/2006/table">
            <a:tbl>
              <a:tblPr firstRow="1" bandRow="1">
                <a:tableStyleId>{2D5ABB26-0587-4C30-8999-92F81FD0307C}</a:tableStyleId>
              </a:tblPr>
              <a:tblGrid>
                <a:gridCol w="333356"/>
              </a:tblGrid>
              <a:tr h="553645">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45">
                <a:tc>
                  <a:txBody>
                    <a:bodyPr/>
                    <a:lstStyle/>
                    <a:p>
                      <a:endParaRPr lang="de-D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45">
                <a:tc>
                  <a:txBody>
                    <a:bodyPr/>
                    <a:lstStyle/>
                    <a:p>
                      <a:endParaRPr lang="de-D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45">
                <a:tc>
                  <a:txBody>
                    <a:bodyPr/>
                    <a:lstStyle/>
                    <a:p>
                      <a:endParaRPr lang="de-D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45">
                <a:tc>
                  <a:txBody>
                    <a:bodyPr/>
                    <a:lstStyle/>
                    <a:p>
                      <a:endParaRPr lang="de-D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45">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45">
                <a:tc>
                  <a:txBody>
                    <a:bodyPr/>
                    <a:lstStyle/>
                    <a:p>
                      <a:endParaRPr lang="de-D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3645">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6" name="Textfeld 15"/>
          <p:cNvSpPr txBox="1"/>
          <p:nvPr/>
        </p:nvSpPr>
        <p:spPr>
          <a:xfrm>
            <a:off x="8774668" y="5857892"/>
            <a:ext cx="369332" cy="500066"/>
          </a:xfrm>
          <a:prstGeom prst="rect">
            <a:avLst/>
          </a:prstGeom>
          <a:noFill/>
        </p:spPr>
        <p:txBody>
          <a:bodyPr vert="vert" wrap="square" rtlCol="0">
            <a:spAutoFit/>
          </a:bodyPr>
          <a:lstStyle/>
          <a:p>
            <a:r>
              <a:rPr lang="de-DE" sz="1200" dirty="0" smtClean="0"/>
              <a:t>1700</a:t>
            </a:r>
            <a:endParaRPr lang="de-DE" sz="1200" dirty="0"/>
          </a:p>
        </p:txBody>
      </p:sp>
      <p:sp>
        <p:nvSpPr>
          <p:cNvPr id="17" name="Textfeld 16"/>
          <p:cNvSpPr txBox="1"/>
          <p:nvPr/>
        </p:nvSpPr>
        <p:spPr>
          <a:xfrm>
            <a:off x="8774672" y="5357826"/>
            <a:ext cx="369332" cy="500066"/>
          </a:xfrm>
          <a:prstGeom prst="rect">
            <a:avLst/>
          </a:prstGeom>
          <a:noFill/>
        </p:spPr>
        <p:txBody>
          <a:bodyPr vert="vert" wrap="square" rtlCol="0">
            <a:spAutoFit/>
          </a:bodyPr>
          <a:lstStyle/>
          <a:p>
            <a:r>
              <a:rPr lang="de-DE" sz="1200" dirty="0" smtClean="0"/>
              <a:t>1710</a:t>
            </a:r>
            <a:endParaRPr lang="de-DE" sz="1200" dirty="0"/>
          </a:p>
        </p:txBody>
      </p:sp>
      <p:sp>
        <p:nvSpPr>
          <p:cNvPr id="18" name="Textfeld 17"/>
          <p:cNvSpPr txBox="1"/>
          <p:nvPr/>
        </p:nvSpPr>
        <p:spPr>
          <a:xfrm>
            <a:off x="8774670" y="4857760"/>
            <a:ext cx="369332" cy="500066"/>
          </a:xfrm>
          <a:prstGeom prst="rect">
            <a:avLst/>
          </a:prstGeom>
          <a:noFill/>
        </p:spPr>
        <p:txBody>
          <a:bodyPr vert="vert" wrap="square" rtlCol="0">
            <a:spAutoFit/>
          </a:bodyPr>
          <a:lstStyle/>
          <a:p>
            <a:r>
              <a:rPr lang="de-DE" sz="1200" dirty="0" smtClean="0"/>
              <a:t>1720</a:t>
            </a:r>
            <a:endParaRPr lang="de-DE" sz="1200" dirty="0"/>
          </a:p>
        </p:txBody>
      </p:sp>
      <p:sp>
        <p:nvSpPr>
          <p:cNvPr id="19" name="Textfeld 18"/>
          <p:cNvSpPr txBox="1"/>
          <p:nvPr/>
        </p:nvSpPr>
        <p:spPr>
          <a:xfrm>
            <a:off x="8774670" y="4286256"/>
            <a:ext cx="369332" cy="500066"/>
          </a:xfrm>
          <a:prstGeom prst="rect">
            <a:avLst/>
          </a:prstGeom>
          <a:noFill/>
        </p:spPr>
        <p:txBody>
          <a:bodyPr vert="vert" wrap="square" rtlCol="0">
            <a:spAutoFit/>
          </a:bodyPr>
          <a:lstStyle/>
          <a:p>
            <a:r>
              <a:rPr lang="de-DE" sz="1200" dirty="0" smtClean="0"/>
              <a:t>1730</a:t>
            </a:r>
            <a:endParaRPr lang="de-DE" sz="1200" dirty="0"/>
          </a:p>
        </p:txBody>
      </p:sp>
      <p:sp>
        <p:nvSpPr>
          <p:cNvPr id="20" name="Textfeld 19"/>
          <p:cNvSpPr txBox="1"/>
          <p:nvPr/>
        </p:nvSpPr>
        <p:spPr>
          <a:xfrm>
            <a:off x="8774672" y="3786190"/>
            <a:ext cx="369332" cy="500066"/>
          </a:xfrm>
          <a:prstGeom prst="rect">
            <a:avLst/>
          </a:prstGeom>
          <a:noFill/>
        </p:spPr>
        <p:txBody>
          <a:bodyPr vert="vert" wrap="square" rtlCol="0">
            <a:spAutoFit/>
          </a:bodyPr>
          <a:lstStyle/>
          <a:p>
            <a:r>
              <a:rPr lang="de-DE" sz="1200" dirty="0" smtClean="0"/>
              <a:t>1740</a:t>
            </a:r>
            <a:endParaRPr lang="de-DE" sz="1200" dirty="0"/>
          </a:p>
        </p:txBody>
      </p:sp>
      <p:sp>
        <p:nvSpPr>
          <p:cNvPr id="21" name="Textfeld 20"/>
          <p:cNvSpPr txBox="1"/>
          <p:nvPr/>
        </p:nvSpPr>
        <p:spPr>
          <a:xfrm>
            <a:off x="8774668" y="3214686"/>
            <a:ext cx="369332" cy="500066"/>
          </a:xfrm>
          <a:prstGeom prst="rect">
            <a:avLst/>
          </a:prstGeom>
          <a:noFill/>
        </p:spPr>
        <p:txBody>
          <a:bodyPr vert="vert" wrap="square" rtlCol="0">
            <a:spAutoFit/>
          </a:bodyPr>
          <a:lstStyle/>
          <a:p>
            <a:r>
              <a:rPr lang="de-DE" sz="1200" dirty="0" smtClean="0"/>
              <a:t>1750</a:t>
            </a:r>
            <a:endParaRPr lang="de-DE" sz="1200" dirty="0"/>
          </a:p>
        </p:txBody>
      </p:sp>
      <p:sp>
        <p:nvSpPr>
          <p:cNvPr id="22" name="Textfeld 21"/>
          <p:cNvSpPr txBox="1"/>
          <p:nvPr/>
        </p:nvSpPr>
        <p:spPr>
          <a:xfrm>
            <a:off x="8774670" y="2643182"/>
            <a:ext cx="369332" cy="500066"/>
          </a:xfrm>
          <a:prstGeom prst="rect">
            <a:avLst/>
          </a:prstGeom>
          <a:noFill/>
        </p:spPr>
        <p:txBody>
          <a:bodyPr vert="vert" wrap="square" rtlCol="0">
            <a:spAutoFit/>
          </a:bodyPr>
          <a:lstStyle/>
          <a:p>
            <a:r>
              <a:rPr lang="de-DE" sz="1200" dirty="0" smtClean="0"/>
              <a:t>1760</a:t>
            </a:r>
            <a:endParaRPr lang="de-DE" sz="1200" dirty="0"/>
          </a:p>
        </p:txBody>
      </p:sp>
      <p:sp>
        <p:nvSpPr>
          <p:cNvPr id="23" name="Textfeld 22"/>
          <p:cNvSpPr txBox="1"/>
          <p:nvPr/>
        </p:nvSpPr>
        <p:spPr>
          <a:xfrm>
            <a:off x="8774674" y="2071678"/>
            <a:ext cx="369332" cy="500066"/>
          </a:xfrm>
          <a:prstGeom prst="rect">
            <a:avLst/>
          </a:prstGeom>
          <a:noFill/>
        </p:spPr>
        <p:txBody>
          <a:bodyPr vert="vert" wrap="square" rtlCol="0">
            <a:spAutoFit/>
          </a:bodyPr>
          <a:lstStyle/>
          <a:p>
            <a:r>
              <a:rPr lang="de-DE" sz="1200" dirty="0" smtClean="0"/>
              <a:t>1770</a:t>
            </a:r>
            <a:endParaRPr lang="de-DE" sz="1200" dirty="0"/>
          </a:p>
        </p:txBody>
      </p:sp>
      <p:sp>
        <p:nvSpPr>
          <p:cNvPr id="32" name="Pfeil nach rechts 31"/>
          <p:cNvSpPr/>
          <p:nvPr/>
        </p:nvSpPr>
        <p:spPr>
          <a:xfrm>
            <a:off x="8001024" y="6000768"/>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Pfeil nach rechts 32"/>
          <p:cNvSpPr/>
          <p:nvPr/>
        </p:nvSpPr>
        <p:spPr>
          <a:xfrm>
            <a:off x="8001024" y="4857760"/>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 name="Picture 4" descr="http://www.navigation-professionell.de/wp-content/uploads/2009/05/navigon-stecknadel-poi-ikon0001-220x220.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928794" y="2071678"/>
            <a:ext cx="500066" cy="500066"/>
          </a:xfrm>
          <a:prstGeom prst="rect">
            <a:avLst/>
          </a:prstGeom>
          <a:noFill/>
        </p:spPr>
      </p:pic>
      <p:pic>
        <p:nvPicPr>
          <p:cNvPr id="42" name="Picture 4" descr="http://www.navigation-professionell.de/wp-content/uploads/2009/05/navigon-stecknadel-poi-ikon0001-220x220.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071670" y="3429000"/>
            <a:ext cx="500066" cy="500066"/>
          </a:xfrm>
          <a:prstGeom prst="rect">
            <a:avLst/>
          </a:prstGeom>
          <a:noFill/>
        </p:spPr>
      </p:pic>
      <p:sp>
        <p:nvSpPr>
          <p:cNvPr id="43" name="Pfeil nach rechts 42"/>
          <p:cNvSpPr/>
          <p:nvPr/>
        </p:nvSpPr>
        <p:spPr>
          <a:xfrm>
            <a:off x="8001024" y="1285860"/>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Pfeil nach rechts 44"/>
          <p:cNvSpPr/>
          <p:nvPr/>
        </p:nvSpPr>
        <p:spPr>
          <a:xfrm>
            <a:off x="8001024" y="4714884"/>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Pfeil nach rechts 45"/>
          <p:cNvSpPr/>
          <p:nvPr/>
        </p:nvSpPr>
        <p:spPr>
          <a:xfrm>
            <a:off x="8001024" y="4643446"/>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Pfeil nach rechts 46"/>
          <p:cNvSpPr/>
          <p:nvPr/>
        </p:nvSpPr>
        <p:spPr>
          <a:xfrm>
            <a:off x="8001024" y="4500570"/>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Pfeil nach rechts 47"/>
          <p:cNvSpPr/>
          <p:nvPr/>
        </p:nvSpPr>
        <p:spPr>
          <a:xfrm>
            <a:off x="8001024" y="4357694"/>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Freihandform 49"/>
          <p:cNvSpPr/>
          <p:nvPr/>
        </p:nvSpPr>
        <p:spPr>
          <a:xfrm>
            <a:off x="1938867" y="4419600"/>
            <a:ext cx="1947333" cy="1295400"/>
          </a:xfrm>
          <a:custGeom>
            <a:avLst/>
            <a:gdLst>
              <a:gd name="connsiteX0" fmla="*/ 829733 w 1947333"/>
              <a:gd name="connsiteY0" fmla="*/ 0 h 1295400"/>
              <a:gd name="connsiteX1" fmla="*/ 143933 w 1947333"/>
              <a:gd name="connsiteY1" fmla="*/ 1193800 h 1295400"/>
              <a:gd name="connsiteX2" fmla="*/ 1693333 w 1947333"/>
              <a:gd name="connsiteY2" fmla="*/ 609600 h 1295400"/>
              <a:gd name="connsiteX3" fmla="*/ 1667933 w 1947333"/>
              <a:gd name="connsiteY3" fmla="*/ 419100 h 1295400"/>
            </a:gdLst>
            <a:ahLst/>
            <a:cxnLst>
              <a:cxn ang="0">
                <a:pos x="connsiteX0" y="connsiteY0"/>
              </a:cxn>
              <a:cxn ang="0">
                <a:pos x="connsiteX1" y="connsiteY1"/>
              </a:cxn>
              <a:cxn ang="0">
                <a:pos x="connsiteX2" y="connsiteY2"/>
              </a:cxn>
              <a:cxn ang="0">
                <a:pos x="connsiteX3" y="connsiteY3"/>
              </a:cxn>
            </a:cxnLst>
            <a:rect l="l" t="t" r="r" b="b"/>
            <a:pathLst>
              <a:path w="1947333" h="1295400">
                <a:moveTo>
                  <a:pt x="829733" y="0"/>
                </a:moveTo>
                <a:cubicBezTo>
                  <a:pt x="414866" y="546100"/>
                  <a:pt x="0" y="1092200"/>
                  <a:pt x="143933" y="1193800"/>
                </a:cubicBezTo>
                <a:cubicBezTo>
                  <a:pt x="287866" y="1295400"/>
                  <a:pt x="1439333" y="738717"/>
                  <a:pt x="1693333" y="609600"/>
                </a:cubicBezTo>
                <a:cubicBezTo>
                  <a:pt x="1947333" y="480483"/>
                  <a:pt x="1807633" y="449791"/>
                  <a:pt x="1667933" y="419100"/>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de-DE"/>
          </a:p>
        </p:txBody>
      </p:sp>
      <p:sp>
        <p:nvSpPr>
          <p:cNvPr id="51" name="Pfeil nach rechts 50"/>
          <p:cNvSpPr/>
          <p:nvPr/>
        </p:nvSpPr>
        <p:spPr>
          <a:xfrm>
            <a:off x="8001024" y="4286256"/>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Pfeil nach rechts 51"/>
          <p:cNvSpPr/>
          <p:nvPr/>
        </p:nvSpPr>
        <p:spPr>
          <a:xfrm>
            <a:off x="8001024" y="4143380"/>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Pfeil nach rechts 52"/>
          <p:cNvSpPr/>
          <p:nvPr/>
        </p:nvSpPr>
        <p:spPr>
          <a:xfrm>
            <a:off x="8001024" y="3857628"/>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Pfeil nach rechts 53"/>
          <p:cNvSpPr/>
          <p:nvPr/>
        </p:nvSpPr>
        <p:spPr>
          <a:xfrm>
            <a:off x="8001024" y="3286124"/>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 calcmode="lin" valueType="num">
                                      <p:cBhvr additive="base">
                                        <p:cTn id="9" dur="500" fill="hold"/>
                                        <p:tgtEl>
                                          <p:spTgt spid="32"/>
                                        </p:tgtEl>
                                        <p:attrNameLst>
                                          <p:attrName>ppt_x</p:attrName>
                                        </p:attrNameLst>
                                      </p:cBhvr>
                                      <p:tavLst>
                                        <p:tav tm="0">
                                          <p:val>
                                            <p:strVal val="#ppt_x"/>
                                          </p:val>
                                        </p:tav>
                                        <p:tav tm="100000">
                                          <p:val>
                                            <p:strVal val="#ppt_x"/>
                                          </p:val>
                                        </p:tav>
                                      </p:tavLst>
                                    </p:anim>
                                    <p:anim calcmode="lin" valueType="num">
                                      <p:cBhvr additive="base">
                                        <p:cTn id="10" dur="500" fill="hold"/>
                                        <p:tgtEl>
                                          <p:spTgt spid="32"/>
                                        </p:tgtEl>
                                        <p:attrNameLst>
                                          <p:attrName>ppt_y</p:attrName>
                                        </p:attrNameLst>
                                      </p:cBhvr>
                                      <p:tavLst>
                                        <p:tav tm="0">
                                          <p:val>
                                            <p:strVal val="1+#ppt_h/2"/>
                                          </p:val>
                                        </p:tav>
                                        <p:tav tm="100000">
                                          <p:val>
                                            <p:strVal val="#ppt_y"/>
                                          </p:val>
                                        </p:tav>
                                      </p:tavLst>
                                    </p:anim>
                                  </p:childTnLst>
                                </p:cTn>
                              </p:par>
                              <p:par>
                                <p:cTn id="11" presetID="9"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32"/>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3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dissolve">
                                      <p:cBhvr>
                                        <p:cTn id="29" dur="500"/>
                                        <p:tgtEl>
                                          <p:spTgt spid="45"/>
                                        </p:tgtEl>
                                      </p:cBhvr>
                                    </p:animEffect>
                                  </p:childTnLst>
                                </p:cTn>
                              </p:par>
                              <p:par>
                                <p:cTn id="30" presetID="9" presetClass="entr" presetSubtype="0" fill="hold" nodeType="withEffect">
                                  <p:stCondLst>
                                    <p:cond delay="0"/>
                                  </p:stCondLst>
                                  <p:childTnLst>
                                    <p:set>
                                      <p:cBhvr>
                                        <p:cTn id="31" dur="1" fill="hold">
                                          <p:stCondLst>
                                            <p:cond delay="0"/>
                                          </p:stCondLst>
                                        </p:cTn>
                                        <p:tgtEl>
                                          <p:spTgt spid="8196"/>
                                        </p:tgtEl>
                                        <p:attrNameLst>
                                          <p:attrName>style.visibility</p:attrName>
                                        </p:attrNameLst>
                                      </p:cBhvr>
                                      <p:to>
                                        <p:strVal val="visible"/>
                                      </p:to>
                                    </p:set>
                                    <p:animEffect transition="in" filter="dissolve">
                                      <p:cBhvr>
                                        <p:cTn id="32" dur="500"/>
                                        <p:tgtEl>
                                          <p:spTgt spid="819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5"/>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dissolve">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46"/>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8196"/>
                                        </p:tgtEl>
                                        <p:attrNameLst>
                                          <p:attrName>style.visibility</p:attrName>
                                        </p:attrNameLst>
                                      </p:cBhvr>
                                      <p:to>
                                        <p:strVal val="hidden"/>
                                      </p:to>
                                    </p:set>
                                  </p:childTnLst>
                                </p:cTn>
                              </p:par>
                              <p:par>
                                <p:cTn id="46" presetID="9" presetClass="entr" presetSubtype="0" fill="hold" grpId="0"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dissolve">
                                      <p:cBhvr>
                                        <p:cTn id="48" dur="500"/>
                                        <p:tgtEl>
                                          <p:spTgt spid="47"/>
                                        </p:tgtEl>
                                      </p:cBhvr>
                                    </p:animEffect>
                                  </p:childTnLst>
                                </p:cTn>
                              </p:par>
                              <p:par>
                                <p:cTn id="49" presetID="9"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dissolv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9"/>
                                        </p:tgtEl>
                                        <p:attrNameLst>
                                          <p:attrName>style.visibility</p:attrName>
                                        </p:attrNameLst>
                                      </p:cBhvr>
                                      <p:to>
                                        <p:strVal val="hidden"/>
                                      </p:to>
                                    </p:set>
                                  </p:childTnLst>
                                </p:cTn>
                              </p:par>
                              <p:par>
                                <p:cTn id="56" presetID="9" presetClass="entr" presetSubtype="0" fill="hold" nodeType="withEffect">
                                  <p:stCondLst>
                                    <p:cond delay="0"/>
                                  </p:stCondLst>
                                  <p:childTnLst>
                                    <p:set>
                                      <p:cBhvr>
                                        <p:cTn id="57" dur="1" fill="hold">
                                          <p:stCondLst>
                                            <p:cond delay="0"/>
                                          </p:stCondLst>
                                        </p:cTn>
                                        <p:tgtEl>
                                          <p:spTgt spid="8196"/>
                                        </p:tgtEl>
                                        <p:attrNameLst>
                                          <p:attrName>style.visibility</p:attrName>
                                        </p:attrNameLst>
                                      </p:cBhvr>
                                      <p:to>
                                        <p:strVal val="visible"/>
                                      </p:to>
                                    </p:set>
                                    <p:animEffect transition="in" filter="dissolve">
                                      <p:cBhvr>
                                        <p:cTn id="58" dur="500"/>
                                        <p:tgtEl>
                                          <p:spTgt spid="8196"/>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1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819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par>
                                <p:cTn id="67" presetID="9"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dissolve">
                                      <p:cBhvr>
                                        <p:cTn id="69" dur="500"/>
                                        <p:tgtEl>
                                          <p:spTgt spid="48"/>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dissolve">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50"/>
                                        </p:tgtEl>
                                        <p:attrNameLst>
                                          <p:attrName>style.visibility</p:attrName>
                                        </p:attrNameLst>
                                      </p:cBhvr>
                                      <p:to>
                                        <p:strVal val="hidden"/>
                                      </p:to>
                                    </p:set>
                                  </p:childTnLst>
                                </p:cTn>
                              </p:par>
                              <p:par>
                                <p:cTn id="77" presetID="9"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dissolve">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41"/>
                                        </p:tgtEl>
                                        <p:attrNameLst>
                                          <p:attrName>style.visibility</p:attrName>
                                        </p:attrNameLst>
                                      </p:cBhvr>
                                      <p:to>
                                        <p:strVal val="hidden"/>
                                      </p:to>
                                    </p:set>
                                  </p:childTnLst>
                                </p:cTn>
                              </p:par>
                              <p:par>
                                <p:cTn id="84" presetID="9" presetClass="entr" presetSubtype="0"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dissolve">
                                      <p:cBhvr>
                                        <p:cTn id="86" dur="500"/>
                                        <p:tgtEl>
                                          <p:spTgt spid="51"/>
                                        </p:tgtEl>
                                      </p:cBhvr>
                                    </p:animEffect>
                                  </p:childTnLst>
                                </p:cTn>
                              </p:par>
                              <p:par>
                                <p:cTn id="87" presetID="9"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dissolve">
                                      <p:cBhvr>
                                        <p:cTn id="89" dur="500"/>
                                        <p:tgtEl>
                                          <p:spTgt spid="42"/>
                                        </p:tgtEl>
                                      </p:cBhvr>
                                    </p:animEffect>
                                  </p:childTnLst>
                                </p:cTn>
                              </p:par>
                              <p:par>
                                <p:cTn id="90" presetID="1" presetClass="exit" presetSubtype="0" fill="hold" grpId="1" nodeType="withEffect">
                                  <p:stCondLst>
                                    <p:cond delay="0"/>
                                  </p:stCondLst>
                                  <p:childTnLst>
                                    <p:set>
                                      <p:cBhvr>
                                        <p:cTn id="91" dur="1" fill="hold">
                                          <p:stCondLst>
                                            <p:cond delay="0"/>
                                          </p:stCondLst>
                                        </p:cTn>
                                        <p:tgtEl>
                                          <p:spTgt spid="48"/>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52"/>
                                        </p:tgtEl>
                                        <p:attrNameLst>
                                          <p:attrName>style.visibility</p:attrName>
                                        </p:attrNameLst>
                                      </p:cBhvr>
                                      <p:to>
                                        <p:strVal val="visible"/>
                                      </p:to>
                                    </p:set>
                                    <p:animEffect transition="in" filter="dissolve">
                                      <p:cBhvr>
                                        <p:cTn id="96" dur="500"/>
                                        <p:tgtEl>
                                          <p:spTgt spid="52"/>
                                        </p:tgtEl>
                                      </p:cBhvr>
                                    </p:animEffect>
                                  </p:childTnLst>
                                </p:cTn>
                              </p:par>
                              <p:par>
                                <p:cTn id="97" presetID="1" presetClass="exit" presetSubtype="0" fill="hold" grpId="1" nodeType="withEffect">
                                  <p:stCondLst>
                                    <p:cond delay="0"/>
                                  </p:stCondLst>
                                  <p:childTnLst>
                                    <p:set>
                                      <p:cBhvr>
                                        <p:cTn id="98" dur="1" fill="hold">
                                          <p:stCondLst>
                                            <p:cond delay="0"/>
                                          </p:stCondLst>
                                        </p:cTn>
                                        <p:tgtEl>
                                          <p:spTgt spid="5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52"/>
                                        </p:tgtEl>
                                        <p:attrNameLst>
                                          <p:attrName>style.visibility</p:attrName>
                                        </p:attrNameLst>
                                      </p:cBhvr>
                                      <p:to>
                                        <p:strVal val="hidden"/>
                                      </p:to>
                                    </p:set>
                                  </p:childTnLst>
                                </p:cTn>
                              </p:par>
                              <p:par>
                                <p:cTn id="103" presetID="9" presetClass="entr" presetSubtype="0"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Effect transition="in" filter="dissolve">
                                      <p:cBhvr>
                                        <p:cTn id="105" dur="500"/>
                                        <p:tgtEl>
                                          <p:spTgt spid="53"/>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53"/>
                                        </p:tgtEl>
                                        <p:attrNameLst>
                                          <p:attrName>style.visibility</p:attrName>
                                        </p:attrNameLst>
                                      </p:cBhvr>
                                      <p:to>
                                        <p:strVal val="hidden"/>
                                      </p:to>
                                    </p:set>
                                  </p:childTnLst>
                                </p:cTn>
                              </p:par>
                              <p:par>
                                <p:cTn id="110" presetID="9" presetClass="entr" presetSubtype="0"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dissolve">
                                      <p:cBhvr>
                                        <p:cTn id="112" dur="500"/>
                                        <p:tgtEl>
                                          <p:spTgt spid="54"/>
                                        </p:tgtEl>
                                      </p:cBhvr>
                                    </p:animEffec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54"/>
                                        </p:tgtEl>
                                        <p:attrNameLst>
                                          <p:attrName>style.visibility</p:attrName>
                                        </p:attrNameLst>
                                      </p:cBhvr>
                                      <p:to>
                                        <p:strVal val="hidden"/>
                                      </p:to>
                                    </p:set>
                                  </p:childTnLst>
                                </p:cTn>
                              </p:par>
                              <p:par>
                                <p:cTn id="117" presetID="9" presetClass="entr" presetSubtype="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Effect transition="in" filter="dissolve">
                                      <p:cBhvr>
                                        <p:cTn id="119" dur="500"/>
                                        <p:tgtEl>
                                          <p:spTgt spid="43"/>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dissolve">
                                      <p:cBhvr>
                                        <p:cTn id="1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2" grpId="0" animBg="1"/>
      <p:bldP spid="32" grpId="1" animBg="1"/>
      <p:bldP spid="33" grpId="0" animBg="1"/>
      <p:bldP spid="33" grpId="1" animBg="1"/>
      <p:bldP spid="43" grpId="0" animBg="1"/>
      <p:bldP spid="45" grpId="0" animBg="1"/>
      <p:bldP spid="45" grpId="1" animBg="1"/>
      <p:bldP spid="46" grpId="0" animBg="1"/>
      <p:bldP spid="46" grpId="1" animBg="1"/>
      <p:bldP spid="47" grpId="0" animBg="1"/>
      <p:bldP spid="47" grpId="1" animBg="1"/>
      <p:bldP spid="48" grpId="0" animBg="1"/>
      <p:bldP spid="48"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Das Nadelproblem</a:t>
            </a:r>
            <a:endParaRPr lang="de-DE" dirty="0"/>
          </a:p>
        </p:txBody>
      </p:sp>
      <p:sp>
        <p:nvSpPr>
          <p:cNvPr id="4" name="Textfeld 3"/>
          <p:cNvSpPr txBox="1"/>
          <p:nvPr/>
        </p:nvSpPr>
        <p:spPr>
          <a:xfrm>
            <a:off x="357158" y="1571612"/>
            <a:ext cx="8501122" cy="1483483"/>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lvl="1">
              <a:lnSpc>
                <a:spcPct val="130000"/>
              </a:lnSpc>
            </a:pPr>
            <a:r>
              <a:rPr lang="de-DE" sz="2400" i="1" dirty="0" smtClean="0"/>
              <a:t>Wenn man eine kurze Nadel auf liniertes Papier fallen lässt – wie groß ist dann die Wahrscheinlichkeit, dass die Nadel so liegen bleibt, dass sie eine der Linien kreuzt?</a:t>
            </a:r>
          </a:p>
        </p:txBody>
      </p:sp>
      <p:pic>
        <p:nvPicPr>
          <p:cNvPr id="5" name="Grafik 4" descr="seite 4.JPG"/>
          <p:cNvPicPr>
            <a:picLocks noChangeAspect="1"/>
          </p:cNvPicPr>
          <p:nvPr/>
        </p:nvPicPr>
        <p:blipFill>
          <a:blip r:embed="rId2"/>
          <a:srcRect l="18483" t="60417" r="27078" b="13541"/>
          <a:stretch>
            <a:fillRect/>
          </a:stretch>
        </p:blipFill>
        <p:spPr>
          <a:xfrm>
            <a:off x="2000232" y="3286124"/>
            <a:ext cx="5020699" cy="330309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Das Nadelproblem</a:t>
            </a:r>
            <a:endParaRPr lang="de-DE" dirty="0"/>
          </a:p>
        </p:txBody>
      </p:sp>
      <p:pic>
        <p:nvPicPr>
          <p:cNvPr id="29700" name="Picture 4"/>
          <p:cNvPicPr>
            <a:picLocks noChangeAspect="1" noChangeArrowheads="1"/>
          </p:cNvPicPr>
          <p:nvPr/>
        </p:nvPicPr>
        <p:blipFill>
          <a:blip r:embed="rId2">
            <a:clrChange>
              <a:clrFrom>
                <a:srgbClr val="FFFFFF"/>
              </a:clrFrom>
              <a:clrTo>
                <a:srgbClr val="FFFFFF">
                  <a:alpha val="0"/>
                </a:srgbClr>
              </a:clrTo>
            </a:clrChange>
          </a:blip>
          <a:srcRect l="4883" t="47070" r="69336" b="19726"/>
          <a:stretch>
            <a:fillRect/>
          </a:stretch>
        </p:blipFill>
        <p:spPr bwMode="auto">
          <a:xfrm>
            <a:off x="714348" y="1500174"/>
            <a:ext cx="1714512" cy="1324850"/>
          </a:xfrm>
          <a:prstGeom prst="rect">
            <a:avLst/>
          </a:prstGeom>
          <a:noFill/>
          <a:ln w="9525">
            <a:noFill/>
            <a:miter lim="800000"/>
            <a:headEnd/>
            <a:tailEnd/>
          </a:ln>
          <a:effectLst/>
        </p:spPr>
      </p:pic>
      <p:pic>
        <p:nvPicPr>
          <p:cNvPr id="29702" name="Picture 6"/>
          <p:cNvPicPr>
            <a:picLocks noChangeAspect="1" noChangeArrowheads="1"/>
          </p:cNvPicPr>
          <p:nvPr/>
        </p:nvPicPr>
        <p:blipFill>
          <a:blip r:embed="rId3">
            <a:clrChange>
              <a:clrFrom>
                <a:srgbClr val="FFFFFF"/>
              </a:clrFrom>
              <a:clrTo>
                <a:srgbClr val="FFFFFF">
                  <a:alpha val="0"/>
                </a:srgbClr>
              </a:clrTo>
            </a:clrChange>
          </a:blip>
          <a:srcRect l="19531" t="45117" r="68164" b="32422"/>
          <a:stretch>
            <a:fillRect/>
          </a:stretch>
        </p:blipFill>
        <p:spPr bwMode="auto">
          <a:xfrm>
            <a:off x="3286116" y="1571612"/>
            <a:ext cx="928694" cy="1017141"/>
          </a:xfrm>
          <a:prstGeom prst="rect">
            <a:avLst/>
          </a:prstGeom>
          <a:noFill/>
          <a:ln w="9525">
            <a:noFill/>
            <a:miter lim="800000"/>
            <a:headEnd/>
            <a:tailEnd/>
          </a:ln>
          <a:effectLst/>
        </p:spPr>
      </p:pic>
      <p:sp>
        <p:nvSpPr>
          <p:cNvPr id="10" name="Textfeld 9"/>
          <p:cNvSpPr txBox="1"/>
          <p:nvPr/>
        </p:nvSpPr>
        <p:spPr>
          <a:xfrm>
            <a:off x="5357818" y="1428736"/>
            <a:ext cx="3571900" cy="646331"/>
          </a:xfrm>
          <a:prstGeom prst="rect">
            <a:avLst/>
          </a:prstGeom>
          <a:noFill/>
        </p:spPr>
        <p:txBody>
          <a:bodyPr wrap="square" rtlCol="0">
            <a:spAutoFit/>
          </a:bodyPr>
          <a:lstStyle/>
          <a:p>
            <a:r>
              <a:rPr lang="de-DE" dirty="0" smtClean="0"/>
              <a:t>kurze Nadel:   </a:t>
            </a:r>
            <a:r>
              <a:rPr lang="de-DE" i="1" dirty="0" smtClean="0"/>
              <a:t>l </a:t>
            </a:r>
            <a:r>
              <a:rPr lang="de-DE" dirty="0" smtClean="0">
                <a:sym typeface="Symbol"/>
              </a:rPr>
              <a:t> </a:t>
            </a:r>
            <a:r>
              <a:rPr lang="de-DE" i="1" dirty="0" smtClean="0">
                <a:sym typeface="Symbol"/>
              </a:rPr>
              <a:t>d</a:t>
            </a:r>
          </a:p>
          <a:p>
            <a:r>
              <a:rPr lang="de-DE" dirty="0" smtClean="0">
                <a:sym typeface="Symbol"/>
              </a:rPr>
              <a:t>lange Nadel:  </a:t>
            </a:r>
            <a:r>
              <a:rPr lang="de-DE" i="1" dirty="0" smtClean="0">
                <a:sym typeface="Symbol"/>
              </a:rPr>
              <a:t> l </a:t>
            </a:r>
            <a:r>
              <a:rPr lang="de-DE" i="1" dirty="0" smtClean="0">
                <a:sym typeface="Symbol"/>
              </a:rPr>
              <a:t> d</a:t>
            </a:r>
            <a:endParaRPr lang="de-DE" i="1" dirty="0"/>
          </a:p>
        </p:txBody>
      </p:sp>
      <p:sp>
        <p:nvSpPr>
          <p:cNvPr id="11" name="Textfeld 10"/>
          <p:cNvSpPr txBox="1"/>
          <p:nvPr/>
        </p:nvSpPr>
        <p:spPr>
          <a:xfrm>
            <a:off x="357158" y="3143248"/>
            <a:ext cx="8501122" cy="3453253"/>
          </a:xfrm>
          <a:prstGeom prst="rect">
            <a:avLst/>
          </a:prstGeom>
          <a:solidFill>
            <a:schemeClr val="accent1">
              <a:lumMod val="40000"/>
              <a:lumOff val="60000"/>
            </a:schemeClr>
          </a:solidFill>
          <a:ln>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30000"/>
              </a:lnSpc>
            </a:pPr>
            <a:r>
              <a:rPr lang="de-DE" sz="2400" b="1" i="1" dirty="0" smtClean="0"/>
              <a:t>Satz:</a:t>
            </a:r>
          </a:p>
          <a:p>
            <a:pPr lvl="1">
              <a:lnSpc>
                <a:spcPct val="130000"/>
              </a:lnSpc>
            </a:pPr>
            <a:r>
              <a:rPr lang="de-DE" sz="2400" i="1" dirty="0" smtClean="0"/>
              <a:t>Eine kurze Nadel der Länge l werde auf liniertes Papier fallen gelassen, dessen Linien einen Abstand d </a:t>
            </a:r>
            <a:r>
              <a:rPr lang="de-DE" sz="2400" dirty="0" smtClean="0">
                <a:sym typeface="Symbol"/>
              </a:rPr>
              <a:t> </a:t>
            </a:r>
            <a:r>
              <a:rPr lang="de-DE" sz="2400" i="1" dirty="0" smtClean="0">
                <a:sym typeface="Symbol"/>
              </a:rPr>
              <a:t>l haben. Dann ist die Wahrscheinlichkeit, dass die Nadel in einer Position zu liegen kommt, in der sie eine der Linien des Papiers kreuzt, genau</a:t>
            </a:r>
          </a:p>
          <a:p>
            <a:pPr lvl="1">
              <a:lnSpc>
                <a:spcPct val="130000"/>
              </a:lnSpc>
            </a:pPr>
            <a:r>
              <a:rPr lang="de-DE" sz="2400" i="1" dirty="0" smtClean="0">
                <a:sym typeface="Symbol"/>
              </a:rPr>
              <a:t>					      .</a:t>
            </a: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9703"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86248" y="5857892"/>
            <a:ext cx="933450" cy="581025"/>
          </a:xfrm>
          <a:prstGeom prst="rect">
            <a:avLst/>
          </a:prstGeom>
          <a:noFill/>
        </p:spPr>
      </p:pic>
      <p:sp>
        <p:nvSpPr>
          <p:cNvPr id="29705" name="Rectangle 9"/>
          <p:cNvSpPr>
            <a:spLocks noChangeArrowheads="1"/>
          </p:cNvSpPr>
          <p:nvPr/>
        </p:nvSpPr>
        <p:spPr bwMode="auto">
          <a:xfrm>
            <a:off x="0" y="5810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1"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de-DE" sz="900" b="0" i="0" u="none" strike="noStrike" cap="none" normalizeH="0" baseline="0" smtClean="0">
                <a:ln>
                  <a:noFill/>
                </a:ln>
                <a:solidFill>
                  <a:schemeClr val="tx1"/>
                </a:solidFill>
                <a:effectLst/>
                <a:latin typeface="Arial" pitchFamily="34" charset="0"/>
                <a:cs typeface="Arial" pitchFamily="34" charset="0"/>
              </a:rPr>
              <a:t> </a:t>
            </a: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Annäherung der Kreiszahl </a:t>
            </a:r>
            <a:r>
              <a:rPr lang="de-DE" dirty="0" smtClean="0">
                <a:sym typeface="Symbol"/>
              </a:rPr>
              <a:t></a:t>
            </a:r>
            <a:endParaRPr lang="de-DE" dirty="0"/>
          </a:p>
        </p:txBody>
      </p:sp>
      <p:sp>
        <p:nvSpPr>
          <p:cNvPr id="4" name="Textfeld 3"/>
          <p:cNvSpPr txBox="1"/>
          <p:nvPr/>
        </p:nvSpPr>
        <p:spPr>
          <a:xfrm>
            <a:off x="428596" y="1857364"/>
            <a:ext cx="7143800" cy="461665"/>
          </a:xfrm>
          <a:prstGeom prst="rect">
            <a:avLst/>
          </a:prstGeom>
          <a:noFill/>
        </p:spPr>
        <p:txBody>
          <a:bodyPr wrap="square" rtlCol="0">
            <a:spAutoFit/>
          </a:bodyPr>
          <a:lstStyle/>
          <a:p>
            <a:pPr lvl="1"/>
            <a:r>
              <a:rPr lang="de-DE" sz="2400" dirty="0" smtClean="0">
                <a:sym typeface="Symbol"/>
              </a:rPr>
              <a:t> = 3,1596  (Wolf, 1850, 5.000 Würfe)</a:t>
            </a:r>
          </a:p>
        </p:txBody>
      </p:sp>
      <p:sp>
        <p:nvSpPr>
          <p:cNvPr id="5" name="Textfeld 4"/>
          <p:cNvSpPr txBox="1"/>
          <p:nvPr/>
        </p:nvSpPr>
        <p:spPr>
          <a:xfrm>
            <a:off x="428596" y="2500306"/>
            <a:ext cx="7143800" cy="461665"/>
          </a:xfrm>
          <a:prstGeom prst="rect">
            <a:avLst/>
          </a:prstGeom>
          <a:noFill/>
        </p:spPr>
        <p:txBody>
          <a:bodyPr wrap="square" rtlCol="0">
            <a:spAutoFit/>
          </a:bodyPr>
          <a:lstStyle/>
          <a:p>
            <a:pPr lvl="1"/>
            <a:r>
              <a:rPr lang="de-DE" sz="2400" dirty="0" smtClean="0">
                <a:sym typeface="Symbol"/>
              </a:rPr>
              <a:t> = 3,1553  (Smith, 1855, 3.204 Würfe)</a:t>
            </a:r>
          </a:p>
        </p:txBody>
      </p:sp>
      <p:sp>
        <p:nvSpPr>
          <p:cNvPr id="7" name="Textfeld 6"/>
          <p:cNvSpPr txBox="1"/>
          <p:nvPr/>
        </p:nvSpPr>
        <p:spPr>
          <a:xfrm>
            <a:off x="428596" y="3143248"/>
            <a:ext cx="7143800" cy="461665"/>
          </a:xfrm>
          <a:prstGeom prst="rect">
            <a:avLst/>
          </a:prstGeom>
          <a:noFill/>
        </p:spPr>
        <p:txBody>
          <a:bodyPr wrap="square" rtlCol="0">
            <a:spAutoFit/>
          </a:bodyPr>
          <a:lstStyle/>
          <a:p>
            <a:pPr lvl="1"/>
            <a:r>
              <a:rPr lang="de-DE" sz="2400" dirty="0" smtClean="0">
                <a:sym typeface="Symbol"/>
              </a:rPr>
              <a:t> = 3,1419  (Fox, 1894, 1.120 Würfe)</a:t>
            </a:r>
          </a:p>
        </p:txBody>
      </p:sp>
      <p:sp>
        <p:nvSpPr>
          <p:cNvPr id="8" name="Textfeld 7"/>
          <p:cNvSpPr txBox="1"/>
          <p:nvPr/>
        </p:nvSpPr>
        <p:spPr>
          <a:xfrm>
            <a:off x="428596" y="3786190"/>
            <a:ext cx="7143800" cy="461665"/>
          </a:xfrm>
          <a:prstGeom prst="rect">
            <a:avLst/>
          </a:prstGeom>
          <a:noFill/>
        </p:spPr>
        <p:txBody>
          <a:bodyPr wrap="square" rtlCol="0">
            <a:spAutoFit/>
          </a:bodyPr>
          <a:lstStyle/>
          <a:p>
            <a:pPr lvl="1"/>
            <a:r>
              <a:rPr lang="de-DE" sz="2400" dirty="0" smtClean="0">
                <a:sym typeface="Symbol"/>
              </a:rPr>
              <a:t> = 3,1415929  (</a:t>
            </a:r>
            <a:r>
              <a:rPr lang="de-DE" sz="2400" dirty="0" err="1" smtClean="0">
                <a:sym typeface="Symbol"/>
              </a:rPr>
              <a:t>Lazzarini</a:t>
            </a:r>
            <a:r>
              <a:rPr lang="de-DE" sz="2400" dirty="0" smtClean="0">
                <a:sym typeface="Symbol"/>
              </a:rPr>
              <a:t>, 1901, 3.408 Würfe)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a:t>
            </a:r>
            <a:endParaRPr lang="de-DE" dirty="0"/>
          </a:p>
        </p:txBody>
      </p:sp>
      <p:sp>
        <p:nvSpPr>
          <p:cNvPr id="4" name="Textfeld 3"/>
          <p:cNvSpPr txBox="1"/>
          <p:nvPr/>
        </p:nvSpPr>
        <p:spPr>
          <a:xfrm>
            <a:off x="428596" y="1500174"/>
            <a:ext cx="8215370" cy="2092881"/>
          </a:xfrm>
          <a:prstGeom prst="rect">
            <a:avLst/>
          </a:prstGeom>
          <a:noFill/>
        </p:spPr>
        <p:txBody>
          <a:bodyPr wrap="square" rtlCol="0">
            <a:spAutoFit/>
          </a:bodyPr>
          <a:lstStyle/>
          <a:p>
            <a:pPr>
              <a:lnSpc>
                <a:spcPct val="130000"/>
              </a:lnSpc>
            </a:pPr>
            <a:r>
              <a:rPr lang="de-DE" sz="2000" dirty="0" smtClean="0"/>
              <a:t>Der </a:t>
            </a:r>
            <a:r>
              <a:rPr lang="de-DE" sz="2000" b="1" dirty="0" smtClean="0"/>
              <a:t>Wahrscheinlichkeitsbegriff</a:t>
            </a:r>
            <a:r>
              <a:rPr lang="de-DE" sz="2000" dirty="0" smtClean="0"/>
              <a:t> ist ein Maß zur Quantifizierung  der Sicherheit bzw. Unsicherheit des Eintretens eines bestimmten Ereignisses im Rahmen eines Zufallsexperiments.</a:t>
            </a:r>
          </a:p>
          <a:p>
            <a:pPr>
              <a:lnSpc>
                <a:spcPct val="130000"/>
              </a:lnSpc>
            </a:pPr>
            <a:r>
              <a:rPr lang="de-DE" sz="2000" dirty="0" smtClean="0"/>
              <a:t>Die  </a:t>
            </a:r>
            <a:r>
              <a:rPr lang="de-DE" sz="2000" b="1" dirty="0" smtClean="0"/>
              <a:t>Wahrscheinlichkeit </a:t>
            </a:r>
            <a:r>
              <a:rPr lang="de-DE" sz="2000" dirty="0" smtClean="0"/>
              <a:t>ist somit ein Grad der Gewissheit, wobei die Gewissheit unterschiedliche Gründe haben kann. </a:t>
            </a:r>
          </a:p>
        </p:txBody>
      </p:sp>
      <p:sp>
        <p:nvSpPr>
          <p:cNvPr id="133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6" name="Textfeld 5"/>
          <p:cNvSpPr txBox="1"/>
          <p:nvPr/>
        </p:nvSpPr>
        <p:spPr>
          <a:xfrm>
            <a:off x="571472" y="4786322"/>
            <a:ext cx="1928826" cy="369332"/>
          </a:xfrm>
          <a:prstGeom prst="rect">
            <a:avLst/>
          </a:prstGeom>
          <a:noFill/>
        </p:spPr>
        <p:txBody>
          <a:bodyPr wrap="square" rtlCol="0">
            <a:spAutoFit/>
          </a:bodyPr>
          <a:lstStyle/>
          <a:p>
            <a:r>
              <a:rPr lang="de-DE" b="1" dirty="0" smtClean="0"/>
              <a:t>Laplace:</a:t>
            </a:r>
            <a:endParaRPr lang="de-DE" b="1" dirty="0"/>
          </a:p>
        </p:txBody>
      </p:sp>
      <p:sp>
        <p:nvSpPr>
          <p:cNvPr id="133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331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
        <p:nvSpPr>
          <p:cNvPr id="1332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13319"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43307" y="4500570"/>
            <a:ext cx="1571636" cy="413200"/>
          </a:xfrm>
          <a:prstGeom prst="rect">
            <a:avLst/>
          </a:prstGeom>
          <a:noFill/>
        </p:spPr>
      </p:pic>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pic>
        <p:nvPicPr>
          <p:cNvPr id="296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14612" y="3714752"/>
            <a:ext cx="3357586" cy="575818"/>
          </a:xfrm>
          <a:prstGeom prst="rect">
            <a:avLst/>
          </a:prstGeom>
          <a:noFill/>
        </p:spPr>
      </p:pic>
      <p:sp>
        <p:nvSpPr>
          <p:cNvPr id="13" name="Textfeld 12"/>
          <p:cNvSpPr txBox="1"/>
          <p:nvPr/>
        </p:nvSpPr>
        <p:spPr>
          <a:xfrm>
            <a:off x="500034" y="5214950"/>
            <a:ext cx="7929618" cy="1323439"/>
          </a:xfrm>
          <a:prstGeom prst="rect">
            <a:avLst/>
          </a:prstGeom>
          <a:noFill/>
        </p:spPr>
        <p:txBody>
          <a:bodyPr wrap="square" rtlCol="0">
            <a:spAutoFit/>
          </a:bodyPr>
          <a:lstStyle/>
          <a:p>
            <a:r>
              <a:rPr lang="de-DE" sz="2000" dirty="0" smtClean="0"/>
              <a:t>„Die Wahrscheinlichkeit  eines Ereignisses  ist der Quotienten aus der Anzahl des Eintretens von günstigen Fällen  und der Anzahl  aller möglichen Fälle, wobei vorausgesetzt wird, dass die verschiedenen Fälle alle gleichmöglich sind.“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Grundbegriffe</a:t>
            </a:r>
            <a:endParaRPr lang="de-DE" dirty="0"/>
          </a:p>
        </p:txBody>
      </p:sp>
      <p:sp>
        <p:nvSpPr>
          <p:cNvPr id="4" name="Textfeld 3"/>
          <p:cNvSpPr txBox="1"/>
          <p:nvPr/>
        </p:nvSpPr>
        <p:spPr>
          <a:xfrm>
            <a:off x="428596" y="1500174"/>
            <a:ext cx="8072494" cy="892552"/>
          </a:xfrm>
          <a:prstGeom prst="rect">
            <a:avLst/>
          </a:prstGeom>
          <a:noFill/>
        </p:spPr>
        <p:txBody>
          <a:bodyPr wrap="square" rtlCol="0">
            <a:spAutoFit/>
          </a:bodyPr>
          <a:lstStyle/>
          <a:p>
            <a:pPr>
              <a:lnSpc>
                <a:spcPct val="130000"/>
              </a:lnSpc>
            </a:pPr>
            <a:r>
              <a:rPr lang="de-DE" sz="2000" dirty="0" smtClean="0"/>
              <a:t>Ein </a:t>
            </a:r>
            <a:r>
              <a:rPr lang="de-DE" sz="2000" b="1" dirty="0" smtClean="0"/>
              <a:t>Ereignis</a:t>
            </a:r>
            <a:r>
              <a:rPr lang="de-DE" sz="2000" dirty="0" smtClean="0"/>
              <a:t> ist der Ausgang eines Experiments.</a:t>
            </a:r>
          </a:p>
          <a:p>
            <a:pPr>
              <a:lnSpc>
                <a:spcPct val="130000"/>
              </a:lnSpc>
            </a:pPr>
            <a:r>
              <a:rPr lang="de-DE" sz="2000" dirty="0" smtClean="0"/>
              <a:t>Bsp. </a:t>
            </a:r>
            <a:r>
              <a:rPr lang="de-DE" sz="2000" dirty="0" smtClean="0">
                <a:sym typeface="Symbol"/>
              </a:rPr>
              <a:t> </a:t>
            </a:r>
            <a:r>
              <a:rPr lang="de-DE" sz="2000" dirty="0" smtClean="0"/>
              <a:t>3 beim Würfeln</a:t>
            </a:r>
          </a:p>
        </p:txBody>
      </p:sp>
      <p:sp>
        <p:nvSpPr>
          <p:cNvPr id="5" name="Textfeld 4"/>
          <p:cNvSpPr txBox="1"/>
          <p:nvPr/>
        </p:nvSpPr>
        <p:spPr>
          <a:xfrm>
            <a:off x="500034" y="2571744"/>
            <a:ext cx="7929618" cy="892552"/>
          </a:xfrm>
          <a:prstGeom prst="rect">
            <a:avLst/>
          </a:prstGeom>
          <a:noFill/>
        </p:spPr>
        <p:txBody>
          <a:bodyPr wrap="square" rtlCol="0">
            <a:spAutoFit/>
          </a:bodyPr>
          <a:lstStyle/>
          <a:p>
            <a:pPr>
              <a:lnSpc>
                <a:spcPct val="130000"/>
              </a:lnSpc>
            </a:pPr>
            <a:r>
              <a:rPr lang="de-DE" sz="2000" dirty="0" smtClean="0"/>
              <a:t>Viele</a:t>
            </a:r>
            <a:r>
              <a:rPr lang="de-DE" sz="2000" b="1" dirty="0" smtClean="0"/>
              <a:t> </a:t>
            </a:r>
            <a:r>
              <a:rPr lang="de-DE" sz="2000" dirty="0" smtClean="0"/>
              <a:t> </a:t>
            </a:r>
            <a:r>
              <a:rPr lang="de-DE" sz="2000" b="1" dirty="0" smtClean="0"/>
              <a:t>Elementarereignisse </a:t>
            </a:r>
            <a:r>
              <a:rPr lang="de-DE" sz="2000" b="1" dirty="0" smtClean="0">
                <a:sym typeface="Symbol"/>
              </a:rPr>
              <a:t></a:t>
            </a:r>
            <a:r>
              <a:rPr lang="de-DE" sz="2000" dirty="0" smtClean="0">
                <a:sym typeface="Symbol"/>
              </a:rPr>
              <a:t> </a:t>
            </a:r>
            <a:r>
              <a:rPr lang="de-DE" sz="2000" dirty="0" smtClean="0"/>
              <a:t>bilden zusammengesetzt ein Ereignis.</a:t>
            </a:r>
          </a:p>
          <a:p>
            <a:pPr>
              <a:lnSpc>
                <a:spcPct val="130000"/>
              </a:lnSpc>
            </a:pPr>
            <a:r>
              <a:rPr lang="de-DE" sz="2000" dirty="0" smtClean="0"/>
              <a:t>Bsp. </a:t>
            </a:r>
            <a:r>
              <a:rPr lang="de-DE" sz="2000" dirty="0" smtClean="0"/>
              <a:t>{3}, {4}, {5}, {6}</a:t>
            </a:r>
            <a:endParaRPr lang="de-DE" sz="2000" dirty="0" smtClean="0"/>
          </a:p>
        </p:txBody>
      </p:sp>
      <p:sp>
        <p:nvSpPr>
          <p:cNvPr id="6" name="Textfeld 5"/>
          <p:cNvSpPr txBox="1"/>
          <p:nvPr/>
        </p:nvSpPr>
        <p:spPr>
          <a:xfrm>
            <a:off x="500034" y="3714752"/>
            <a:ext cx="8143932" cy="1291636"/>
          </a:xfrm>
          <a:prstGeom prst="rect">
            <a:avLst/>
          </a:prstGeom>
          <a:noFill/>
        </p:spPr>
        <p:txBody>
          <a:bodyPr wrap="square" rtlCol="0">
            <a:spAutoFit/>
          </a:bodyPr>
          <a:lstStyle/>
          <a:p>
            <a:pPr lvl="0">
              <a:lnSpc>
                <a:spcPct val="130000"/>
              </a:lnSpc>
            </a:pPr>
            <a:r>
              <a:rPr lang="de-DE" sz="2000" dirty="0" smtClean="0"/>
              <a:t>Eine nichtleere Menge  </a:t>
            </a:r>
            <a:r>
              <a:rPr lang="de-DE" sz="2000" b="1" dirty="0" smtClean="0">
                <a:sym typeface="Symbol"/>
              </a:rPr>
              <a:t></a:t>
            </a:r>
            <a:r>
              <a:rPr lang="de-DE" sz="2000" dirty="0" smtClean="0">
                <a:sym typeface="Symbol"/>
              </a:rPr>
              <a:t>  </a:t>
            </a:r>
            <a:r>
              <a:rPr lang="de-DE" sz="2000" dirty="0" smtClean="0"/>
              <a:t>heißt </a:t>
            </a:r>
            <a:r>
              <a:rPr lang="de-DE" sz="2000" b="1" dirty="0" smtClean="0"/>
              <a:t>Grundraum</a:t>
            </a:r>
            <a:r>
              <a:rPr lang="de-DE" sz="2000" dirty="0" smtClean="0"/>
              <a:t> oder </a:t>
            </a:r>
            <a:r>
              <a:rPr lang="de-DE" sz="2000" b="1" dirty="0" smtClean="0"/>
              <a:t>Ereignisraum</a:t>
            </a:r>
            <a:r>
              <a:rPr lang="de-DE" sz="2000" dirty="0" smtClean="0"/>
              <a:t>. </a:t>
            </a:r>
          </a:p>
          <a:p>
            <a:pPr lvl="0">
              <a:lnSpc>
                <a:spcPct val="130000"/>
              </a:lnSpc>
            </a:pPr>
            <a:r>
              <a:rPr lang="de-DE" sz="2000" dirty="0" smtClean="0"/>
              <a:t>Die Elemente des Ereignisraums heißen Elementarereignisse.</a:t>
            </a:r>
          </a:p>
          <a:p>
            <a:pPr>
              <a:lnSpc>
                <a:spcPct val="130000"/>
              </a:lnSpc>
            </a:pPr>
            <a:r>
              <a:rPr lang="de-DE" sz="2000" dirty="0" smtClean="0"/>
              <a:t>Bsp. {„Kopf“, „Zahl“}</a:t>
            </a:r>
          </a:p>
        </p:txBody>
      </p:sp>
      <p:sp>
        <p:nvSpPr>
          <p:cNvPr id="34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tis">
  <a:themeElements>
    <a:clrScheme name="Meti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Meti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i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0</TotalTime>
  <Words>839</Words>
  <Application>Microsoft Office PowerPoint</Application>
  <PresentationFormat>Bildschirmpräsentation (4:3)</PresentationFormat>
  <Paragraphs>163</Paragraphs>
  <Slides>27</Slides>
  <Notes>0</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Metis</vt:lpstr>
      <vt:lpstr>Das Nadelproblem von Buffon </vt:lpstr>
      <vt:lpstr>Gliederung</vt:lpstr>
      <vt:lpstr>Einführung</vt:lpstr>
      <vt:lpstr>Georges Louis Leclerc, Comte de Buffon</vt:lpstr>
      <vt:lpstr>Das Nadelproblem</vt:lpstr>
      <vt:lpstr>Das Nadelproblem</vt:lpstr>
      <vt:lpstr>Annäherung der Kreiszahl </vt:lpstr>
      <vt:lpstr>Grundbegriffe</vt:lpstr>
      <vt:lpstr>Grundbegriffe</vt:lpstr>
      <vt:lpstr>Geometrischer Beweis</vt:lpstr>
      <vt:lpstr>Geometrischer Beweis</vt:lpstr>
      <vt:lpstr>Geometrischer Beweis</vt:lpstr>
      <vt:lpstr>Geometrischer Beweis</vt:lpstr>
      <vt:lpstr>Stochastischer Beweis</vt:lpstr>
      <vt:lpstr>Stochastischer Beweis</vt:lpstr>
      <vt:lpstr>Stochastischer Beweis</vt:lpstr>
      <vt:lpstr>Stochastischer Beweis</vt:lpstr>
      <vt:lpstr>Stochastischer Beweis</vt:lpstr>
      <vt:lpstr>Stochastischer Beweis</vt:lpstr>
      <vt:lpstr>Stochastischer Beweis</vt:lpstr>
      <vt:lpstr>Stochastischer Beweis</vt:lpstr>
      <vt:lpstr>Stochastischer Beweis</vt:lpstr>
      <vt:lpstr>Stochastischer Beweis</vt:lpstr>
      <vt:lpstr>Stochastischer Beweis</vt:lpstr>
      <vt:lpstr>Unsere Berechnung von </vt:lpstr>
      <vt:lpstr>Quellen</vt:lpstr>
      <vt:lpstr> Danke für die Aufmerksamkeit  </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Nadelproblem von Buffon </dc:title>
  <dc:creator>Nelli</dc:creator>
  <cp:lastModifiedBy>Nelli</cp:lastModifiedBy>
  <cp:revision>28</cp:revision>
  <dcterms:created xsi:type="dcterms:W3CDTF">2009-11-12T12:32:17Z</dcterms:created>
  <dcterms:modified xsi:type="dcterms:W3CDTF">2009-11-25T08:55:07Z</dcterms:modified>
</cp:coreProperties>
</file>