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473" r:id="rId2"/>
    <p:sldId id="583" r:id="rId3"/>
    <p:sldId id="474" r:id="rId4"/>
    <p:sldId id="585" r:id="rId5"/>
    <p:sldId id="528" r:id="rId6"/>
    <p:sldId id="476" r:id="rId7"/>
    <p:sldId id="477" r:id="rId8"/>
    <p:sldId id="529" r:id="rId9"/>
    <p:sldId id="478" r:id="rId10"/>
    <p:sldId id="487" r:id="rId11"/>
    <p:sldId id="527" r:id="rId12"/>
    <p:sldId id="504" r:id="rId13"/>
    <p:sldId id="524" r:id="rId14"/>
    <p:sldId id="525" r:id="rId15"/>
    <p:sldId id="526" r:id="rId16"/>
    <p:sldId id="530" r:id="rId17"/>
    <p:sldId id="483" r:id="rId18"/>
    <p:sldId id="484" r:id="rId19"/>
    <p:sldId id="485" r:id="rId20"/>
    <p:sldId id="531" r:id="rId21"/>
    <p:sldId id="486" r:id="rId22"/>
    <p:sldId id="490" r:id="rId23"/>
    <p:sldId id="520" r:id="rId24"/>
    <p:sldId id="521" r:id="rId25"/>
    <p:sldId id="522" r:id="rId26"/>
    <p:sldId id="532" r:id="rId27"/>
    <p:sldId id="488" r:id="rId28"/>
    <p:sldId id="493" r:id="rId29"/>
    <p:sldId id="492" r:id="rId30"/>
    <p:sldId id="480" r:id="rId31"/>
    <p:sldId id="489" r:id="rId32"/>
    <p:sldId id="494" r:id="rId33"/>
    <p:sldId id="533" r:id="rId34"/>
    <p:sldId id="514" r:id="rId35"/>
    <p:sldId id="516" r:id="rId36"/>
    <p:sldId id="517" r:id="rId37"/>
    <p:sldId id="518" r:id="rId38"/>
    <p:sldId id="519" r:id="rId39"/>
    <p:sldId id="534" r:id="rId40"/>
    <p:sldId id="499" r:id="rId41"/>
    <p:sldId id="491" r:id="rId42"/>
    <p:sldId id="479" r:id="rId43"/>
    <p:sldId id="500" r:id="rId44"/>
    <p:sldId id="501" r:id="rId45"/>
    <p:sldId id="368" r:id="rId46"/>
    <p:sldId id="515" r:id="rId47"/>
    <p:sldId id="509" r:id="rId48"/>
    <p:sldId id="510" r:id="rId49"/>
    <p:sldId id="355" r:id="rId50"/>
    <p:sldId id="511" r:id="rId51"/>
    <p:sldId id="272" r:id="rId52"/>
    <p:sldId id="586" r:id="rId53"/>
    <p:sldId id="262" r:id="rId54"/>
    <p:sldId id="513" r:id="rId55"/>
    <p:sldId id="381" r:id="rId56"/>
    <p:sldId id="558" r:id="rId57"/>
    <p:sldId id="535" r:id="rId58"/>
    <p:sldId id="536" r:id="rId59"/>
    <p:sldId id="537" r:id="rId60"/>
    <p:sldId id="538" r:id="rId61"/>
    <p:sldId id="559" r:id="rId62"/>
    <p:sldId id="539" r:id="rId63"/>
    <p:sldId id="540" r:id="rId64"/>
    <p:sldId id="541" r:id="rId65"/>
    <p:sldId id="542" r:id="rId66"/>
    <p:sldId id="543" r:id="rId67"/>
    <p:sldId id="544" r:id="rId68"/>
    <p:sldId id="560" r:id="rId69"/>
    <p:sldId id="545" r:id="rId70"/>
    <p:sldId id="546" r:id="rId71"/>
    <p:sldId id="584" r:id="rId72"/>
    <p:sldId id="547" r:id="rId73"/>
    <p:sldId id="548" r:id="rId74"/>
    <p:sldId id="549" r:id="rId75"/>
    <p:sldId id="550" r:id="rId76"/>
    <p:sldId id="551" r:id="rId77"/>
    <p:sldId id="552" r:id="rId78"/>
    <p:sldId id="553" r:id="rId79"/>
    <p:sldId id="554" r:id="rId80"/>
    <p:sldId id="555" r:id="rId81"/>
    <p:sldId id="556" r:id="rId82"/>
    <p:sldId id="557" r:id="rId83"/>
    <p:sldId id="563" r:id="rId84"/>
    <p:sldId id="564" r:id="rId85"/>
    <p:sldId id="562" r:id="rId86"/>
    <p:sldId id="587" r:id="rId87"/>
    <p:sldId id="581" r:id="rId88"/>
    <p:sldId id="565" r:id="rId89"/>
    <p:sldId id="566" r:id="rId90"/>
    <p:sldId id="588" r:id="rId91"/>
    <p:sldId id="589" r:id="rId92"/>
    <p:sldId id="567" r:id="rId93"/>
    <p:sldId id="568" r:id="rId94"/>
    <p:sldId id="569" r:id="rId95"/>
    <p:sldId id="570" r:id="rId96"/>
    <p:sldId id="571" r:id="rId97"/>
    <p:sldId id="572" r:id="rId98"/>
    <p:sldId id="573" r:id="rId99"/>
    <p:sldId id="574" r:id="rId100"/>
    <p:sldId id="575" r:id="rId101"/>
    <p:sldId id="576" r:id="rId102"/>
    <p:sldId id="577" r:id="rId103"/>
    <p:sldId id="590" r:id="rId104"/>
    <p:sldId id="580" r:id="rId105"/>
    <p:sldId id="582" r:id="rId106"/>
    <p:sldId id="591" r:id="rId10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CC"/>
    <a:srgbClr val="229E5A"/>
    <a:srgbClr val="085813"/>
    <a:srgbClr val="E6FFBC"/>
    <a:srgbClr val="2AC470"/>
    <a:srgbClr val="E2FABC"/>
    <a:srgbClr val="C8F67E"/>
    <a:srgbClr val="8CE200"/>
    <a:srgbClr val="4C7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918" autoAdjust="0"/>
  </p:normalViewPr>
  <p:slideViewPr>
    <p:cSldViewPr>
      <p:cViewPr>
        <p:scale>
          <a:sx n="71" d="100"/>
          <a:sy n="71" d="100"/>
        </p:scale>
        <p:origin x="-1200" y="102"/>
      </p:cViewPr>
      <p:guideLst>
        <p:guide orient="horz" pos="238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55" d="100"/>
          <a:sy n="55" d="100"/>
        </p:scale>
        <p:origin x="-1656" y="-84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13" cy="5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19412" cy="5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3151"/>
            <a:ext cx="2919413" cy="5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393151"/>
            <a:ext cx="2919412" cy="5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fld id="{288B4DA9-0F66-41A8-8FAC-7474F9EE92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5629"/>
            <a:ext cx="498792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defTabSz="91757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fld id="{7634B1BC-709A-4E5B-AB1F-08616CCA2B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100</a:t>
            </a:fld>
            <a:endParaRPr lang="de-DE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103</a:t>
            </a:fld>
            <a:endParaRPr lang="de-DE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105</a:t>
            </a:fld>
            <a:endParaRPr lang="de-DE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8049-80F0-4E01-80D7-0F64E03CB47B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B6AD-A6DA-49DC-AE22-A42DEB23A6E2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B6AD-A6DA-49DC-AE22-A42DEB23A6E2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B6AD-A6DA-49DC-AE22-A42DEB23A6E2}" type="slidenum">
              <a:rPr lang="de-DE" smtClean="0"/>
              <a:pPr/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C3EC1-8F5C-403F-9A3B-14D34C4A08F0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B6AD-A6DA-49DC-AE22-A42DEB23A6E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5E4F-E044-492D-B562-C09C4E4043AD}" type="slidenum">
              <a:rPr lang="de-DE" smtClean="0"/>
              <a:pPr/>
              <a:t>69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B6AD-A6DA-49DC-AE22-A42DEB23A6E2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70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71</a:t>
            </a:fld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72</a:t>
            </a:fld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73</a:t>
            </a:fld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74</a:t>
            </a:fld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75</a:t>
            </a:fld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76</a:t>
            </a:fld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77</a:t>
            </a:fld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78</a:t>
            </a:fld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FDA63-11CC-4923-9F8D-A0E00245B3D8}" type="slidenum">
              <a:rPr lang="de-DE" smtClean="0"/>
              <a:pPr/>
              <a:t>80</a:t>
            </a:fld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5E4F-E044-492D-B562-C09C4E4043AD}" type="slidenum">
              <a:rPr lang="de-DE" smtClean="0"/>
              <a:pPr/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5E4F-E044-492D-B562-C09C4E4043AD}" type="slidenum">
              <a:rPr lang="de-DE" smtClean="0"/>
              <a:pPr/>
              <a:t>84</a:t>
            </a:fld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B6AD-A6DA-49DC-AE22-A42DEB23A6E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87A9-65A7-4606-9611-5232F1EA589A}" type="slidenum">
              <a:rPr lang="de-DE" smtClean="0"/>
              <a:pPr/>
              <a:t>91</a:t>
            </a:fld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4B1BC-709A-4E5B-AB1F-08616CCA2B00}" type="slidenum">
              <a:rPr lang="de-DE" smtClean="0"/>
              <a:pPr>
                <a:defRPr/>
              </a:pPr>
              <a:t>99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38F3-C8C9-4E76-B111-8640DA1BEC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E6438-C586-4330-BE2D-E052160D0E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56" y="1524000"/>
            <a:ext cx="85344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A147-7F67-4086-B39E-9348BA0257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76200"/>
            <a:ext cx="176687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178" y="76200"/>
            <a:ext cx="62484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991EF-5EF8-4189-88B1-4764446D0D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56" y="76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56" y="1524000"/>
            <a:ext cx="8534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56" y="3886200"/>
            <a:ext cx="8534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CD0C8-1EB8-47B3-8FF1-63819E9078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"/>
            <a:ext cx="8458200" cy="1143000"/>
          </a:xfrm>
        </p:spPr>
        <p:txBody>
          <a:bodyPr/>
          <a:lstStyle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6" y="1524000"/>
            <a:ext cx="85344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31013" y="6643710"/>
            <a:ext cx="2133600" cy="1968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B05B-EF71-4A8E-9CA8-152DDD3A0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"/>
            <a:ext cx="8458200" cy="1143000"/>
          </a:xfrm>
        </p:spPr>
        <p:txBody>
          <a:bodyPr/>
          <a:lstStyle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56" y="1524000"/>
            <a:ext cx="85344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31013" y="6643710"/>
            <a:ext cx="2133600" cy="1968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B05B-EF71-4A8E-9CA8-152DDD3A0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331C1-4BA8-4DFE-8BCE-94F061D230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18" y="76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56" y="15240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56" y="15240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26AC8-FA65-46AD-86DA-6EB90E1CC3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4B2E-A867-4F49-A493-11F8CFD883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4CB2-75AE-4FFF-B27E-E9D2EAE41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33A11-1FAD-41BA-9E81-EF5870B7D4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9E8E2-C80A-4561-A0B0-04E4B0583E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97674"/>
            <a:ext cx="5327650" cy="260350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, um Master-</a:t>
            </a:r>
            <a:r>
              <a:rPr lang="en-US" dirty="0" err="1" smtClean="0"/>
              <a:t>Titelformat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>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, um Master-</a:t>
            </a:r>
            <a:r>
              <a:rPr lang="en-US" dirty="0" err="1" smtClean="0"/>
              <a:t>Textformat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94" y="6589736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8813DE97-1B61-415D-85AA-0B75387642B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-32" y="6572272"/>
            <a:ext cx="5327650" cy="285752"/>
          </a:xfrm>
          <a:prstGeom prst="rect">
            <a:avLst/>
          </a:prstGeom>
          <a:ln/>
        </p:spPr>
        <p:txBody>
          <a:bodyPr/>
          <a:lstStyle>
            <a:lvl1pPr>
              <a:defRPr sz="14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  <p:pic>
        <p:nvPicPr>
          <p:cNvPr id="12" name="Grafik 11" descr="Randlogo3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2" y="1000132"/>
            <a:ext cx="472943" cy="51435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0066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latin typeface="Bookman Old Styl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latin typeface="Bookman Old Styl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latin typeface="Bookman Old Styl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latin typeface="Bookman Old Styl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215370" cy="124302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Eden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Parallel </a:t>
            </a:r>
            <a:r>
              <a:rPr lang="de-DE" dirty="0" err="1" smtClean="0">
                <a:solidFill>
                  <a:schemeClr val="tx1"/>
                </a:solidFill>
              </a:rPr>
              <a:t>Functional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Programming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Haskell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31" descr="logo_gr_ps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258763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928934"/>
            <a:ext cx="8572528" cy="3500462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de-DE" sz="2400" dirty="0" smtClean="0">
                <a:solidFill>
                  <a:srgbClr val="229E5A"/>
                </a:solidFill>
              </a:rPr>
              <a:t>Rita </a:t>
            </a:r>
            <a:r>
              <a:rPr lang="de-DE" sz="2400" dirty="0" err="1" smtClean="0">
                <a:solidFill>
                  <a:srgbClr val="229E5A"/>
                </a:solidFill>
              </a:rPr>
              <a:t>Loogen</a:t>
            </a:r>
            <a:endParaRPr lang="de-DE" sz="2400" dirty="0" smtClean="0">
              <a:solidFill>
                <a:srgbClr val="229E5A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de-DE" dirty="0" smtClean="0">
                <a:solidFill>
                  <a:srgbClr val="229E5A"/>
                </a:solidFill>
              </a:rPr>
              <a:t>Philipps-Universität Marburg, Germany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de-DE" sz="1200" dirty="0" smtClean="0">
              <a:solidFill>
                <a:srgbClr val="229E5A"/>
              </a:solidFill>
            </a:endParaRPr>
          </a:p>
          <a:p>
            <a:pPr algn="l"/>
            <a:r>
              <a:rPr lang="de-DE" sz="1800" dirty="0" smtClean="0"/>
              <a:t>Joint </a:t>
            </a:r>
            <a:r>
              <a:rPr lang="de-DE" sz="1800" dirty="0" err="1" smtClean="0"/>
              <a:t>work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solidFill>
                  <a:srgbClr val="006600"/>
                </a:solidFill>
              </a:rPr>
              <a:t>Yolanda Ortega </a:t>
            </a:r>
            <a:r>
              <a:rPr lang="de-DE" sz="1800" dirty="0" err="1" smtClean="0">
                <a:solidFill>
                  <a:srgbClr val="006600"/>
                </a:solidFill>
              </a:rPr>
              <a:t>Mallén</a:t>
            </a:r>
            <a:r>
              <a:rPr lang="de-DE" sz="1800" dirty="0" smtClean="0"/>
              <a:t>, Ricardo Peña </a:t>
            </a:r>
            <a:br>
              <a:rPr lang="de-DE" sz="1800" dirty="0" smtClean="0"/>
            </a:br>
            <a:r>
              <a:rPr lang="de-DE" sz="1800" dirty="0" smtClean="0">
                <a:solidFill>
                  <a:srgbClr val="006600"/>
                </a:solidFill>
              </a:rPr>
              <a:t>Alberto de la </a:t>
            </a:r>
            <a:r>
              <a:rPr lang="de-DE" sz="1800" dirty="0" err="1" smtClean="0">
                <a:solidFill>
                  <a:srgbClr val="006600"/>
                </a:solidFill>
              </a:rPr>
              <a:t>Encina</a:t>
            </a:r>
            <a:r>
              <a:rPr lang="de-DE" sz="1800" dirty="0" smtClean="0">
                <a:solidFill>
                  <a:srgbClr val="006600"/>
                </a:solidFill>
              </a:rPr>
              <a:t>, Mercedes </a:t>
            </a:r>
            <a:r>
              <a:rPr lang="de-DE" sz="1800" dirty="0" err="1" smtClean="0">
                <a:solidFill>
                  <a:srgbClr val="006600"/>
                </a:solidFill>
              </a:rPr>
              <a:t>Hildalgo</a:t>
            </a:r>
            <a:r>
              <a:rPr lang="de-DE" sz="1800" dirty="0" smtClean="0">
                <a:solidFill>
                  <a:srgbClr val="006600"/>
                </a:solidFill>
              </a:rPr>
              <a:t> Herrero</a:t>
            </a:r>
            <a:r>
              <a:rPr lang="de-DE" sz="1800" dirty="0" smtClean="0"/>
              <a:t>, </a:t>
            </a:r>
            <a:r>
              <a:rPr lang="de-DE" sz="1800" dirty="0" err="1" smtClean="0"/>
              <a:t>Christóbal</a:t>
            </a:r>
            <a:r>
              <a:rPr lang="de-DE" sz="1800" dirty="0" smtClean="0"/>
              <a:t> </a:t>
            </a:r>
            <a:r>
              <a:rPr lang="de-DE" sz="1800" dirty="0" err="1" smtClean="0"/>
              <a:t>Pareja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smtClean="0">
                <a:solidFill>
                  <a:srgbClr val="006600"/>
                </a:solidFill>
              </a:rPr>
              <a:t>Fernando Rubio, </a:t>
            </a:r>
            <a:r>
              <a:rPr lang="de-DE" sz="1800" dirty="0" smtClean="0">
                <a:solidFill>
                  <a:srgbClr val="FF0000"/>
                </a:solidFill>
              </a:rPr>
              <a:t>Lidia Sánchez-Gil</a:t>
            </a:r>
            <a:r>
              <a:rPr lang="de-DE" sz="1800" dirty="0" smtClean="0"/>
              <a:t>, Clara </a:t>
            </a:r>
            <a:r>
              <a:rPr lang="de-DE" sz="1800" dirty="0" err="1" smtClean="0"/>
              <a:t>Segura</a:t>
            </a:r>
            <a:r>
              <a:rPr lang="de-DE" sz="1800" dirty="0" smtClean="0"/>
              <a:t>, Pablo Roldan Gomez </a:t>
            </a:r>
            <a:br>
              <a:rPr lang="de-DE" sz="1800" dirty="0" smtClean="0"/>
            </a:br>
            <a:r>
              <a:rPr lang="de-DE" sz="1800" dirty="0" smtClean="0">
                <a:solidFill>
                  <a:schemeClr val="tx2"/>
                </a:solidFill>
              </a:rPr>
              <a:t>(</a:t>
            </a:r>
            <a:r>
              <a:rPr lang="de-DE" sz="1800" dirty="0" err="1" smtClean="0">
                <a:solidFill>
                  <a:schemeClr val="tx2"/>
                </a:solidFill>
              </a:rPr>
              <a:t>Universidad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Complutense</a:t>
            </a:r>
            <a:r>
              <a:rPr lang="de-DE" sz="1800" dirty="0" smtClean="0">
                <a:solidFill>
                  <a:schemeClr val="tx2"/>
                </a:solidFill>
              </a:rPr>
              <a:t> de Madrid)</a:t>
            </a:r>
          </a:p>
          <a:p>
            <a:pPr algn="l"/>
            <a:r>
              <a:rPr lang="de-DE" sz="1800" dirty="0" smtClean="0">
                <a:solidFill>
                  <a:srgbClr val="006600"/>
                </a:solidFill>
              </a:rPr>
              <a:t>Jost Berthold</a:t>
            </a:r>
            <a:r>
              <a:rPr lang="de-DE" sz="1800" dirty="0" smtClean="0"/>
              <a:t>, Silvia Breitinger, </a:t>
            </a:r>
            <a:r>
              <a:rPr lang="de-DE" sz="1800" dirty="0" smtClean="0">
                <a:solidFill>
                  <a:srgbClr val="006600"/>
                </a:solidFill>
              </a:rPr>
              <a:t>Mischa Dieterle</a:t>
            </a:r>
            <a:r>
              <a:rPr lang="de-DE" sz="1800" dirty="0" smtClean="0"/>
              <a:t>, </a:t>
            </a:r>
            <a:r>
              <a:rPr lang="de-DE" sz="1800" dirty="0" smtClean="0">
                <a:solidFill>
                  <a:srgbClr val="FF0000"/>
                </a:solidFill>
              </a:rPr>
              <a:t>Thomas </a:t>
            </a:r>
            <a:r>
              <a:rPr lang="de-DE" sz="1800" dirty="0" err="1" smtClean="0">
                <a:solidFill>
                  <a:srgbClr val="FF0000"/>
                </a:solidFill>
              </a:rPr>
              <a:t>Horstmeyer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smtClean="0"/>
              <a:t>Ulrike </a:t>
            </a:r>
            <a:r>
              <a:rPr lang="de-DE" sz="1800" dirty="0" err="1" smtClean="0"/>
              <a:t>Klusik</a:t>
            </a:r>
            <a:r>
              <a:rPr lang="de-DE" sz="1800" dirty="0" smtClean="0"/>
              <a:t>, </a:t>
            </a:r>
            <a:r>
              <a:rPr lang="de-DE" sz="1800" dirty="0" smtClean="0">
                <a:solidFill>
                  <a:srgbClr val="006600"/>
                </a:solidFill>
              </a:rPr>
              <a:t>Oleg </a:t>
            </a:r>
            <a:r>
              <a:rPr lang="de-DE" sz="1800" dirty="0" err="1" smtClean="0">
                <a:solidFill>
                  <a:srgbClr val="006600"/>
                </a:solidFill>
              </a:rPr>
              <a:t>Lobachev</a:t>
            </a:r>
            <a:r>
              <a:rPr lang="de-DE" sz="1800" dirty="0" smtClean="0"/>
              <a:t>, </a:t>
            </a:r>
            <a:r>
              <a:rPr lang="de-DE" sz="1800" dirty="0" smtClean="0">
                <a:solidFill>
                  <a:srgbClr val="FF0000"/>
                </a:solidFill>
              </a:rPr>
              <a:t>Bernhard </a:t>
            </a:r>
            <a:r>
              <a:rPr lang="de-DE" sz="1800" dirty="0" err="1" smtClean="0">
                <a:solidFill>
                  <a:srgbClr val="FF0000"/>
                </a:solidFill>
              </a:rPr>
              <a:t>Pickenbrock</a:t>
            </a:r>
            <a:r>
              <a:rPr lang="de-DE" sz="1800" dirty="0" smtClean="0">
                <a:solidFill>
                  <a:srgbClr val="006600"/>
                </a:solidFill>
              </a:rPr>
              <a:t>,</a:t>
            </a:r>
            <a:r>
              <a:rPr lang="de-DE" sz="1800" dirty="0" smtClean="0"/>
              <a:t> Steffen Priebe, Björn </a:t>
            </a:r>
            <a:r>
              <a:rPr lang="de-DE" sz="1800" dirty="0" err="1" smtClean="0"/>
              <a:t>Struckmeier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(Philipps-Universität Marburg)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6929454" y="2500306"/>
            <a:ext cx="2214547" cy="3003254"/>
            <a:chOff x="6929454" y="2500306"/>
            <a:chExt cx="2214547" cy="3003254"/>
          </a:xfrm>
        </p:grpSpPr>
        <p:pic>
          <p:nvPicPr>
            <p:cNvPr id="13" name="Grafik 12" descr="EdenLogo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4592" y="3420047"/>
              <a:ext cx="1339408" cy="1223399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 bwMode="auto">
            <a:xfrm>
              <a:off x="8143901" y="2500306"/>
              <a:ext cx="1000100" cy="931552"/>
            </a:xfrm>
            <a:prstGeom prst="rect">
              <a:avLst/>
            </a:prstGeom>
            <a:gradFill flip="none" rotWithShape="1">
              <a:gsLst>
                <a:gs pos="0">
                  <a:srgbClr val="2AC470">
                    <a:tint val="66000"/>
                    <a:satMod val="160000"/>
                  </a:srgbClr>
                </a:gs>
                <a:gs pos="50000">
                  <a:srgbClr val="2AC470">
                    <a:tint val="44500"/>
                    <a:satMod val="160000"/>
                  </a:srgbClr>
                </a:gs>
                <a:gs pos="100000">
                  <a:srgbClr val="2AC47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7767400" y="4500570"/>
              <a:ext cx="1376600" cy="1002990"/>
            </a:xfrm>
            <a:prstGeom prst="rect">
              <a:avLst/>
            </a:prstGeom>
            <a:gradFill flip="none" rotWithShape="1">
              <a:gsLst>
                <a:gs pos="0">
                  <a:srgbClr val="2AC470">
                    <a:tint val="66000"/>
                    <a:satMod val="160000"/>
                  </a:srgbClr>
                </a:gs>
                <a:gs pos="50000">
                  <a:srgbClr val="2AC470">
                    <a:tint val="44500"/>
                    <a:satMod val="160000"/>
                  </a:srgbClr>
                </a:gs>
                <a:gs pos="100000">
                  <a:srgbClr val="2AC47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6929454" y="3431858"/>
              <a:ext cx="1017506" cy="1091461"/>
            </a:xfrm>
            <a:prstGeom prst="rect">
              <a:avLst/>
            </a:prstGeom>
            <a:gradFill flip="none" rotWithShape="1">
              <a:gsLst>
                <a:gs pos="100000">
                  <a:srgbClr val="2AC470">
                    <a:tint val="66000"/>
                    <a:satMod val="160000"/>
                    <a:alpha val="0"/>
                  </a:srgbClr>
                </a:gs>
                <a:gs pos="50000">
                  <a:srgbClr val="2AC470">
                    <a:tint val="44500"/>
                    <a:satMod val="160000"/>
                  </a:srgbClr>
                </a:gs>
                <a:gs pos="100000">
                  <a:srgbClr val="2AC47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4972" y="3419485"/>
            <a:ext cx="1439060" cy="108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3214678" y="6457914"/>
            <a:ext cx="239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</a:rPr>
              <a:t>CEFP  Budapest 2011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928662" y="4429132"/>
            <a:ext cx="8001056" cy="107157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229E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operators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56" y="1285892"/>
            <a:ext cx="8534400" cy="4572000"/>
          </a:xfrm>
        </p:spPr>
        <p:txBody>
          <a:bodyPr/>
          <a:lstStyle/>
          <a:p>
            <a:r>
              <a:rPr lang="de-DE" dirty="0" smtClean="0"/>
              <a:t>Parallel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Often</a:t>
            </a:r>
            <a:r>
              <a:rPr lang="de-DE" dirty="0" smtClean="0"/>
              <a:t>,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abstraction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instantiation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combination</a:t>
            </a:r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r>
              <a:rPr lang="de-DE" dirty="0" err="1" smtClean="0"/>
              <a:t>Eager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Eager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8662" y="4429132"/>
            <a:ext cx="8001056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68300"/>
            <a:r>
              <a:rPr lang="de-DE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spawn</a:t>
            </a:r>
            <a:r>
              <a:rPr lang="de-DE" sz="1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:: 	</a:t>
            </a:r>
            <a:r>
              <a:rPr lang="de-DE" sz="1800" b="1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800" b="1" dirty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Trans a, Trans b) </a:t>
            </a:r>
            <a:r>
              <a:rPr lang="de-DE" sz="1800" b="1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=&gt; </a:t>
            </a:r>
          </a:p>
          <a:p>
            <a:pPr defTabSz="368300"/>
            <a:r>
              <a:rPr lang="de-DE" sz="18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				</a:t>
            </a:r>
            <a:r>
              <a:rPr lang="de-DE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de-DE" sz="18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 b</a:t>
            </a:r>
            <a:r>
              <a:rPr lang="de-DE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de-DE" sz="1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-&gt; [a] -&gt; [b]</a:t>
            </a:r>
            <a:endParaRPr lang="de-DE" sz="18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defTabSz="368300"/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spawn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=  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zipWith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(#)  -- 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ignoring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demand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  <a:cs typeface="Courier New" pitchFamily="49" charset="0"/>
              </a:rPr>
              <a:t>control</a:t>
            </a:r>
            <a:endParaRPr lang="de-DE" sz="1800" b="1" dirty="0" smtClean="0">
              <a:latin typeface="Courier New" pitchFamily="49" charset="0"/>
              <a:cs typeface="Courier New" pitchFamily="49" charset="0"/>
            </a:endParaRPr>
          </a:p>
          <a:p>
            <a:pPr defTabSz="368300"/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pPr defTabSz="368300"/>
            <a:r>
              <a:rPr lang="de-DE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spawnF</a:t>
            </a:r>
            <a:r>
              <a:rPr lang="de-DE" sz="1800" b="1" dirty="0" smtClean="0">
                <a:latin typeface="Courier New" pitchFamily="49" charset="0"/>
                <a:cs typeface="Courier New" pitchFamily="49" charset="0"/>
              </a:rPr>
              <a:t> ::	</a:t>
            </a:r>
            <a:r>
              <a:rPr lang="de-DE" sz="18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(Trans a, Trans b) =&gt; </a:t>
            </a:r>
          </a:p>
          <a:p>
            <a:pPr defTabSz="368300"/>
            <a:r>
              <a:rPr lang="de-DE" sz="18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				</a:t>
            </a:r>
            <a:r>
              <a:rPr lang="de-DE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[a -&gt; b] -&gt; [a] -&gt; [b]</a:t>
            </a:r>
          </a:p>
          <a:p>
            <a:pPr defTabSz="368300"/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spawnF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 =	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spawn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. (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de-DE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28662" y="2428868"/>
            <a:ext cx="7715304" cy="757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68300"/>
            <a:r>
              <a:rPr lang="de-DE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($#) 	</a:t>
            </a:r>
            <a:r>
              <a:rPr lang="de-DE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:: </a:t>
            </a:r>
            <a:r>
              <a:rPr lang="de-DE" sz="18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800" dirty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Trans a, Trans b) =&gt;  </a:t>
            </a:r>
            <a:r>
              <a:rPr lang="de-DE" sz="1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(a -&gt; b) -&gt; </a:t>
            </a:r>
            <a:r>
              <a:rPr lang="de-DE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a  -&gt; b</a:t>
            </a:r>
            <a:endParaRPr lang="de-DE" sz="18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defTabSz="368300">
              <a:lnSpc>
                <a:spcPct val="40000"/>
              </a:lnSpc>
            </a:pPr>
            <a:endParaRPr lang="de-DE" sz="18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defTabSz="368300"/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f $# x = </a:t>
            </a:r>
            <a:r>
              <a:rPr lang="de-DE" sz="18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f # x   -- ($#) = (#) .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process</a:t>
            </a:r>
            <a:endParaRPr lang="de-DE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76200"/>
            <a:ext cx="7458068" cy="1143000"/>
          </a:xfrm>
        </p:spPr>
        <p:txBody>
          <a:bodyPr/>
          <a:lstStyle/>
          <a:p>
            <a:r>
              <a:rPr lang="de-DE" dirty="0" smtClean="0"/>
              <a:t>The PA </a:t>
            </a:r>
            <a:r>
              <a:rPr lang="de-DE" dirty="0" err="1" smtClean="0"/>
              <a:t>Monad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err="1" smtClean="0"/>
              <a:t>Improving</a:t>
            </a:r>
            <a:r>
              <a:rPr lang="de-DE" b="1" dirty="0" smtClean="0"/>
              <a:t> </a:t>
            </a:r>
            <a:r>
              <a:rPr lang="de-DE" b="1" dirty="0" err="1" smtClean="0"/>
              <a:t>control</a:t>
            </a:r>
            <a:r>
              <a:rPr lang="de-DE" b="1" dirty="0" smtClean="0"/>
              <a:t> </a:t>
            </a:r>
            <a:r>
              <a:rPr lang="de-DE" b="1" dirty="0" err="1" smtClean="0"/>
              <a:t>over</a:t>
            </a:r>
            <a:r>
              <a:rPr lang="de-DE" b="1" dirty="0" smtClean="0"/>
              <a:t> parallel </a:t>
            </a:r>
            <a:r>
              <a:rPr lang="de-DE" b="1" dirty="0" err="1" smtClean="0"/>
              <a:t>activities</a:t>
            </a:r>
            <a:r>
              <a:rPr lang="de-DE" b="1" dirty="0" smtClean="0"/>
              <a:t>:</a:t>
            </a:r>
          </a:p>
          <a:p>
            <a:endParaRPr lang="de-DE" b="1" dirty="0" smtClean="0"/>
          </a:p>
          <a:p>
            <a:pPr>
              <a:buNone/>
            </a:pP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newtype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PA a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= PA {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fromPA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:: IO a }</a:t>
            </a:r>
          </a:p>
          <a:p>
            <a:pPr>
              <a:buNone/>
            </a:pP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instance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Monad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PA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where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b 	  = PA $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b</a:t>
            </a:r>
          </a:p>
          <a:p>
            <a:pPr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	(PA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ioX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) &gt;&gt;= f = PA $ do x &lt;-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ioX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					 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fromPA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$ f x</a:t>
            </a:r>
          </a:p>
          <a:p>
            <a:pPr>
              <a:buNone/>
            </a:pP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b="1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runPA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:: PA a -&gt; a</a:t>
            </a:r>
          </a:p>
          <a:p>
            <a:pPr>
              <a:buNone/>
            </a:pP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runPA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unsafeperformIO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. </a:t>
            </a:r>
            <a:r>
              <a:rPr lang="de-DE" b="1" dirty="0" err="1" smtClean="0">
                <a:latin typeface="Courier New" pitchFamily="49" charset="0"/>
                <a:cs typeface="Courier New" pitchFamily="49" charset="0"/>
              </a:rPr>
              <a:t>fromPA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14CB2-75AE-4FFF-B27E-E9D2EAE41D33}" type="slidenum">
              <a:rPr lang="de-DE" smtClean="0"/>
              <a:pPr>
                <a:defRPr/>
              </a:pPr>
              <a:t>100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00014" y="142852"/>
            <a:ext cx="914400" cy="990600"/>
            <a:chOff x="3504" y="1728"/>
            <a:chExt cx="1584" cy="1296"/>
          </a:xfrm>
        </p:grpSpPr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3504" y="2112"/>
              <a:ext cx="1584" cy="528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 sz="2800">
                <a:solidFill>
                  <a:schemeClr val="bg1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flipV="1">
              <a:off x="3984" y="2640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3986" y="1728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1870" y="6572272"/>
            <a:ext cx="2133600" cy="196850"/>
          </a:xfrm>
          <a:noFill/>
        </p:spPr>
        <p:txBody>
          <a:bodyPr/>
          <a:lstStyle/>
          <a:p>
            <a:fld id="{7B386A99-2049-4AA9-8323-B25E5D7984D6}" type="slidenum">
              <a:rPr lang="de-DE" smtClean="0"/>
              <a:pPr/>
              <a:t>101</a:t>
            </a:fld>
            <a:endParaRPr lang="de-DE" dirty="0" smtClean="0"/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571472" y="1628775"/>
            <a:ext cx="89154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10000"/>
              </a:spcBef>
              <a:tabLst>
                <a:tab pos="762000" algn="l"/>
                <a:tab pos="1150938" algn="l"/>
                <a:tab pos="1524000" algn="l"/>
              </a:tabLst>
            </a:pPr>
            <a:r>
              <a:rPr lang="de-DE" dirty="0" err="1">
                <a:latin typeface="Courier New" pitchFamily="49" charset="0"/>
                <a:cs typeface="Courier New" pitchFamily="49" charset="0"/>
              </a:rPr>
              <a:t>data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 (Trans a, Trans b) =&gt; </a:t>
            </a:r>
            <a:br>
              <a:rPr lang="de-DE" dirty="0">
                <a:latin typeface="Courier New" pitchFamily="49" charset="0"/>
                <a:cs typeface="Courier New" pitchFamily="49" charset="0"/>
              </a:rPr>
            </a:br>
            <a:r>
              <a:rPr lang="de-DE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a b </a:t>
            </a:r>
            <a:endParaRPr lang="de-DE" dirty="0" smtClean="0">
              <a:latin typeface="Courier New" pitchFamily="49" charset="0"/>
              <a:cs typeface="Courier New" pitchFamily="49" charset="0"/>
            </a:endParaRPr>
          </a:p>
          <a:p>
            <a:pPr marL="287338" indent="-287338">
              <a:lnSpc>
                <a:spcPct val="120000"/>
              </a:lnSpc>
              <a:spcBef>
                <a:spcPct val="10000"/>
              </a:spcBef>
              <a:tabLst>
                <a:tab pos="762000" algn="l"/>
                <a:tab pos="1150938" algn="l"/>
                <a:tab pos="1524000" algn="l"/>
              </a:tabLst>
            </a:pPr>
            <a:r>
              <a:rPr lang="de-DE" dirty="0" smtClean="0">
                <a:latin typeface="Courier New" pitchFamily="49" charset="0"/>
                <a:cs typeface="Courier New" pitchFamily="49" charset="0"/>
              </a:rPr>
              <a:t>	= </a:t>
            </a:r>
            <a:r>
              <a:rPr lang="de-D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dirty="0" err="1">
                <a:latin typeface="Courier New" pitchFamily="49" charset="0"/>
                <a:cs typeface="Courier New" pitchFamily="49" charset="0"/>
              </a:rPr>
              <a:t>ChanName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 b -&gt;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ChanName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‘(</a:t>
            </a:r>
            <a:r>
              <a:rPr lang="de-DE" dirty="0" err="1">
                <a:latin typeface="Courier New" pitchFamily="49" charset="0"/>
                <a:cs typeface="Courier New" pitchFamily="49" charset="0"/>
              </a:rPr>
              <a:t>ChanName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 a)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-&gt; IO 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( ) )</a:t>
            </a:r>
          </a:p>
          <a:p>
            <a:pPr marL="287338" indent="-287338">
              <a:lnSpc>
                <a:spcPct val="120000"/>
              </a:lnSpc>
              <a:spcBef>
                <a:spcPct val="10000"/>
              </a:spcBef>
              <a:tabLst>
                <a:tab pos="762000" algn="l"/>
                <a:tab pos="1150938" algn="l"/>
                <a:tab pos="1524000" algn="l"/>
              </a:tabLst>
            </a:pPr>
            <a:endParaRPr lang="de-DE" dirty="0">
              <a:latin typeface="Courier New" pitchFamily="49" charset="0"/>
              <a:cs typeface="Courier New" pitchFamily="49" charset="0"/>
            </a:endParaRPr>
          </a:p>
          <a:p>
            <a:pPr marL="287338" indent="-287338">
              <a:lnSpc>
                <a:spcPct val="120000"/>
              </a:lnSpc>
              <a:spcBef>
                <a:spcPct val="10000"/>
              </a:spcBef>
              <a:tabLst>
                <a:tab pos="762000" algn="l"/>
                <a:tab pos="1150938" algn="l"/>
                <a:tab pos="1524000" algn="l"/>
              </a:tabLst>
            </a:pPr>
            <a:endParaRPr lang="de-DE" dirty="0">
              <a:latin typeface="Courier New" pitchFamily="49" charset="0"/>
              <a:cs typeface="Courier New" pitchFamily="49" charset="0"/>
            </a:endParaRPr>
          </a:p>
          <a:p>
            <a:pPr marL="287338" indent="-287338">
              <a:lnSpc>
                <a:spcPct val="120000"/>
              </a:lnSpc>
              <a:spcBef>
                <a:spcPct val="10000"/>
              </a:spcBef>
              <a:tabLst>
                <a:tab pos="762000" algn="l"/>
                <a:tab pos="1150938" algn="l"/>
                <a:tab pos="1524000" algn="l"/>
              </a:tabLst>
            </a:pPr>
            <a:endParaRPr lang="de-DE" dirty="0">
              <a:latin typeface="Courier New" pitchFamily="49" charset="0"/>
              <a:cs typeface="Courier New" pitchFamily="49" charset="0"/>
            </a:endParaRPr>
          </a:p>
          <a:p>
            <a:pPr marL="287338" indent="-287338">
              <a:lnSpc>
                <a:spcPct val="120000"/>
              </a:lnSpc>
              <a:spcBef>
                <a:spcPct val="10000"/>
              </a:spcBef>
              <a:tabLst>
                <a:tab pos="762000" algn="l"/>
                <a:tab pos="1150938" algn="l"/>
                <a:tab pos="1524000" algn="l"/>
              </a:tabLst>
            </a:pPr>
            <a:r>
              <a:rPr lang="de-D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:: (a -&gt; b) -&gt; </a:t>
            </a:r>
            <a:r>
              <a:rPr lang="de-D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 b</a:t>
            </a:r>
          </a:p>
          <a:p>
            <a:pPr marL="287338" indent="-287338">
              <a:lnSpc>
                <a:spcPct val="120000"/>
              </a:lnSpc>
              <a:spcBef>
                <a:spcPct val="10000"/>
              </a:spcBef>
              <a:tabLst>
                <a:tab pos="762000" algn="l"/>
                <a:tab pos="1150938" algn="l"/>
                <a:tab pos="1524000" algn="l"/>
              </a:tabLst>
            </a:pPr>
            <a:r>
              <a:rPr lang="de-D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 f	= </a:t>
            </a:r>
            <a:r>
              <a:rPr lang="de-D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de-D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f_remote</a:t>
            </a:r>
            <a:r>
              <a:rPr lang="de-DE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de-DE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de-DE" dirty="0" err="1">
                <a:latin typeface="Courier New" pitchFamily="49" charset="0"/>
                <a:cs typeface="Courier New" pitchFamily="49" charset="0"/>
              </a:rPr>
              <a:t>where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de-D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f_remote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Comm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sendResult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inCC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DE" dirty="0">
                <a:latin typeface="Courier New" pitchFamily="49" charset="0"/>
                <a:cs typeface="Courier New" pitchFamily="49" charset="0"/>
              </a:rPr>
            </a:br>
            <a:r>
              <a:rPr lang="de-DE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=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do  </a:t>
            </a:r>
            <a:r>
              <a:rPr lang="de-DE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sendInput</a:t>
            </a:r>
            <a:r>
              <a:rPr lang="de-DE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de-DE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invals</a:t>
            </a:r>
            <a:r>
              <a:rPr lang="de-DE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 = </a:t>
            </a:r>
            <a:r>
              <a:rPr lang="de-D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createComm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87338" indent="-287338">
              <a:lnSpc>
                <a:spcPct val="120000"/>
              </a:lnSpc>
              <a:spcBef>
                <a:spcPct val="10000"/>
              </a:spcBef>
              <a:tabLst>
                <a:tab pos="762000" algn="l"/>
                <a:tab pos="1150938" algn="l"/>
                <a:tab pos="1524000" algn="l"/>
              </a:tabLst>
            </a:pPr>
            <a:r>
              <a:rPr lang="de-DE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				  </a:t>
            </a:r>
            <a:r>
              <a:rPr lang="de-D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connectToPort</a:t>
            </a:r>
            <a:r>
              <a:rPr lang="de-DE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inCC</a:t>
            </a:r>
            <a:r>
              <a:rPr lang="de-DE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de-DE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de-DE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				  </a:t>
            </a:r>
            <a:r>
              <a:rPr lang="de-D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sendData</a:t>
            </a:r>
            <a:r>
              <a:rPr lang="de-DE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de-DE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sendInput</a:t>
            </a:r>
            <a:r>
              <a:rPr lang="de-DE" dirty="0">
                <a:latin typeface="Courier New" pitchFamily="49" charset="0"/>
                <a:cs typeface="Courier New" pitchFamily="49" charset="0"/>
              </a:rPr>
              <a:t/>
            </a:r>
            <a:br>
              <a:rPr lang="de-DE" dirty="0">
                <a:latin typeface="Courier New" pitchFamily="49" charset="0"/>
                <a:cs typeface="Courier New" pitchFamily="49" charset="0"/>
              </a:rPr>
            </a:br>
            <a:r>
              <a:rPr lang="de-DE" dirty="0">
                <a:latin typeface="Courier New" pitchFamily="49" charset="0"/>
                <a:cs typeface="Courier New" pitchFamily="49" charset="0"/>
              </a:rPr>
              <a:t>				  </a:t>
            </a:r>
            <a:r>
              <a:rPr lang="de-DE" dirty="0" err="1" smtClean="0">
                <a:latin typeface="Courier New" pitchFamily="49" charset="0"/>
                <a:cs typeface="Courier New" pitchFamily="49" charset="0"/>
              </a:rPr>
              <a:t>sendResult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 (f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invals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1500166" y="76200"/>
            <a:ext cx="7458068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00"/>
                </a:solidFill>
              </a:rPr>
              <a:t>Remote Process Creation	</a:t>
            </a:r>
            <a:endParaRPr lang="de-DE" dirty="0" smtClean="0">
              <a:solidFill>
                <a:srgbClr val="006600"/>
              </a:solidFill>
            </a:endParaRPr>
          </a:p>
        </p:txBody>
      </p:sp>
      <p:sp>
        <p:nvSpPr>
          <p:cNvPr id="45062" name="AutoShape 4"/>
          <p:cNvSpPr>
            <a:spLocks/>
          </p:cNvSpPr>
          <p:nvPr/>
        </p:nvSpPr>
        <p:spPr bwMode="auto">
          <a:xfrm>
            <a:off x="6596066" y="3143248"/>
            <a:ext cx="2298700" cy="1035050"/>
          </a:xfrm>
          <a:prstGeom prst="borderCallout1">
            <a:avLst>
              <a:gd name="adj1" fmla="val 11042"/>
              <a:gd name="adj2" fmla="val -3315"/>
              <a:gd name="adj3" fmla="val -12884"/>
              <a:gd name="adj4" fmla="val -60222"/>
            </a:avLst>
          </a:prstGeom>
          <a:solidFill>
            <a:srgbClr val="0066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channel for </a:t>
            </a:r>
          </a:p>
          <a:p>
            <a:pPr algn="ctr" eaLnBrk="1" hangingPunct="1"/>
            <a:r>
              <a:rPr lang="en-GB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returning input channel handle(s)</a:t>
            </a:r>
          </a:p>
        </p:txBody>
      </p:sp>
      <p:sp>
        <p:nvSpPr>
          <p:cNvPr id="45063" name="AutoShape 5"/>
          <p:cNvSpPr>
            <a:spLocks/>
          </p:cNvSpPr>
          <p:nvPr/>
        </p:nvSpPr>
        <p:spPr bwMode="auto">
          <a:xfrm>
            <a:off x="941378" y="3289302"/>
            <a:ext cx="2273300" cy="425450"/>
          </a:xfrm>
          <a:prstGeom prst="borderCallout1">
            <a:avLst>
              <a:gd name="adj1" fmla="val 16069"/>
              <a:gd name="adj2" fmla="val 103352"/>
              <a:gd name="adj3" fmla="val -121802"/>
              <a:gd name="adj4" fmla="val 100098"/>
            </a:avLst>
          </a:prstGeom>
          <a:solidFill>
            <a:srgbClr val="0066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output channel(s)</a:t>
            </a: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 flipV="1">
            <a:off x="6643702" y="4214818"/>
            <a:ext cx="142876" cy="642942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065" name="Freeform 7"/>
          <p:cNvSpPr>
            <a:spLocks/>
          </p:cNvSpPr>
          <p:nvPr/>
        </p:nvSpPr>
        <p:spPr bwMode="auto">
          <a:xfrm>
            <a:off x="3214678" y="3571876"/>
            <a:ext cx="3357586" cy="1285884"/>
          </a:xfrm>
          <a:custGeom>
            <a:avLst/>
            <a:gdLst>
              <a:gd name="T0" fmla="*/ 0 w 1288"/>
              <a:gd name="T1" fmla="*/ 0 h 1104"/>
              <a:gd name="T2" fmla="*/ 1295400 w 1288"/>
              <a:gd name="T3" fmla="*/ 304800 h 1104"/>
              <a:gd name="T4" fmla="*/ 1905000 w 1288"/>
              <a:gd name="T5" fmla="*/ 914400 h 1104"/>
              <a:gd name="T6" fmla="*/ 457200 w 1288"/>
              <a:gd name="T7" fmla="*/ 175260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288"/>
              <a:gd name="T13" fmla="*/ 0 h 1104"/>
              <a:gd name="T14" fmla="*/ 1288 w 1288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" h="1104">
                <a:moveTo>
                  <a:pt x="0" y="0"/>
                </a:moveTo>
                <a:cubicBezTo>
                  <a:pt x="308" y="48"/>
                  <a:pt x="616" y="96"/>
                  <a:pt x="816" y="192"/>
                </a:cubicBezTo>
                <a:cubicBezTo>
                  <a:pt x="1016" y="288"/>
                  <a:pt x="1288" y="424"/>
                  <a:pt x="1200" y="576"/>
                </a:cubicBezTo>
                <a:cubicBezTo>
                  <a:pt x="1112" y="728"/>
                  <a:pt x="700" y="916"/>
                  <a:pt x="288" y="1104"/>
                </a:cubicBezTo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067" name="AutoShape 9"/>
          <p:cNvSpPr>
            <a:spLocks noChangeArrowheads="1"/>
          </p:cNvSpPr>
          <p:nvPr/>
        </p:nvSpPr>
        <p:spPr bwMode="auto">
          <a:xfrm flipH="1">
            <a:off x="6096000" y="6286520"/>
            <a:ext cx="2819400" cy="457200"/>
          </a:xfrm>
          <a:prstGeom prst="homePlate">
            <a:avLst>
              <a:gd name="adj" fmla="val 154167"/>
            </a:avLst>
          </a:prstGeom>
          <a:solidFill>
            <a:srgbClr val="006600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Process Output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014" y="142852"/>
            <a:ext cx="914400" cy="990600"/>
            <a:chOff x="3504" y="1728"/>
            <a:chExt cx="1584" cy="1296"/>
          </a:xfrm>
        </p:grpSpPr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3504" y="2112"/>
              <a:ext cx="1584" cy="528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 sz="2800">
                <a:solidFill>
                  <a:schemeClr val="bg1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 flipV="1">
              <a:off x="3984" y="2640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3986" y="1728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40B515-E20E-429D-8494-6EA7F090338E}" type="slidenum">
              <a:rPr lang="de-DE" smtClean="0"/>
              <a:pPr/>
              <a:t>102</a:t>
            </a:fld>
            <a:endParaRPr lang="de-DE" dirty="0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-24"/>
            <a:ext cx="7339034" cy="1143000"/>
          </a:xfrm>
        </p:spPr>
        <p:txBody>
          <a:bodyPr/>
          <a:lstStyle/>
          <a:p>
            <a:r>
              <a:rPr lang="de-DE" dirty="0" err="1" smtClean="0">
                <a:solidFill>
                  <a:srgbClr val="006600"/>
                </a:solidFill>
              </a:rPr>
              <a:t>Process</a:t>
            </a:r>
            <a:r>
              <a:rPr lang="de-DE" dirty="0" smtClean="0">
                <a:solidFill>
                  <a:srgbClr val="006600"/>
                </a:solidFill>
              </a:rPr>
              <a:t> </a:t>
            </a:r>
            <a:r>
              <a:rPr lang="de-DE" dirty="0" err="1" smtClean="0">
                <a:solidFill>
                  <a:srgbClr val="006600"/>
                </a:solidFill>
              </a:rPr>
              <a:t>Instantiation</a:t>
            </a:r>
            <a:endParaRPr lang="de-DE" dirty="0" smtClean="0">
              <a:solidFill>
                <a:srgbClr val="006600"/>
              </a:solidFill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7330"/>
            <a:ext cx="8534400" cy="5286380"/>
          </a:xfrm>
        </p:spPr>
        <p:txBody>
          <a:bodyPr/>
          <a:lstStyle/>
          <a:p>
            <a:pPr defTabSz="381000"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( # )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:: (Trans a, Trans b) =&gt;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a b -&gt; a -&gt; b</a:t>
            </a:r>
          </a:p>
          <a:p>
            <a:pPr defTabSz="381000"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pabs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inps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defTabSz="38100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		=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unsafePerformIO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$ </a:t>
            </a:r>
            <a:r>
              <a:rPr lang="de-DE" sz="2000" b="1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instantiateAt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2000" b="1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pabs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inps</a:t>
            </a:r>
            <a:endParaRPr lang="de-DE" sz="2000" b="1" dirty="0" smtClean="0">
              <a:latin typeface="Courier New" pitchFamily="49" charset="0"/>
              <a:cs typeface="Courier New" pitchFamily="49" charset="0"/>
            </a:endParaRPr>
          </a:p>
          <a:p>
            <a:pPr defTabSz="381000">
              <a:spcBef>
                <a:spcPts val="0"/>
              </a:spcBef>
              <a:buFontTx/>
              <a:buNone/>
            </a:pPr>
            <a:endParaRPr lang="de-DE" sz="2000" b="1" dirty="0" smtClean="0">
              <a:latin typeface="Courier New" pitchFamily="49" charset="0"/>
              <a:cs typeface="Courier New" pitchFamily="49" charset="0"/>
            </a:endParaRPr>
          </a:p>
          <a:p>
            <a:pPr defTabSz="381000">
              <a:spcBef>
                <a:spcPts val="0"/>
              </a:spcBef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instantiateAt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:: (Trans a, Trans b) =&gt;  </a:t>
            </a:r>
          </a:p>
          <a:p>
            <a:pPr defTabSz="38100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								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a b -&gt; a -&gt; </a:t>
            </a:r>
            <a:r>
              <a:rPr lang="de-DE" sz="20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IO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defTabSz="381000"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instantiateAt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pe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b="1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de-DE" sz="2000" b="1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f_remote</a:t>
            </a:r>
            <a:r>
              <a:rPr lang="de-DE" sz="2000" b="1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de-DE" sz="2000" b="1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inps</a:t>
            </a:r>
            <a:endParaRPr lang="de-DE" sz="2000" b="1" dirty="0" smtClean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  <a:p>
            <a:pPr defTabSz="381000"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 = do	(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sendresult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result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)   &lt;-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createComm</a:t>
            </a:r>
            <a:endParaRPr lang="de-DE" sz="2000" b="1" dirty="0" smtClean="0">
              <a:latin typeface="Courier New" pitchFamily="49" charset="0"/>
              <a:cs typeface="Courier New" pitchFamily="49" charset="0"/>
            </a:endParaRPr>
          </a:p>
          <a:p>
            <a:pPr defTabSz="381000"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    	(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inCC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Comm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sendInput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) &lt;-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createC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defTabSz="381000"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      	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sendData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(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Instantiate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pe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defTabSz="381000">
              <a:buFontTx/>
              <a:buNone/>
            </a:pP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						  	(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f_remote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sendresult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inCC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defTabSz="381000"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      	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fork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sendInput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inps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defTabSz="381000">
              <a:buFontTx/>
              <a:buNone/>
            </a:pP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     	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result</a:t>
            </a:r>
            <a:endParaRPr lang="de-DE" sz="2000" b="1" dirty="0" smtClean="0">
              <a:latin typeface="Courier New" pitchFamily="49" charset="0"/>
              <a:cs typeface="Courier New" pitchFamily="49" charset="0"/>
            </a:endParaRPr>
          </a:p>
          <a:p>
            <a:pPr defTabSz="381000">
              <a:buFontTx/>
              <a:buNone/>
            </a:pPr>
            <a:endParaRPr lang="de-DE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087" name="AutoShape 8"/>
          <p:cNvSpPr>
            <a:spLocks/>
          </p:cNvSpPr>
          <p:nvPr/>
        </p:nvSpPr>
        <p:spPr bwMode="auto">
          <a:xfrm>
            <a:off x="6799294" y="3468698"/>
            <a:ext cx="2273300" cy="425450"/>
          </a:xfrm>
          <a:prstGeom prst="borderCallout1">
            <a:avLst>
              <a:gd name="adj1" fmla="val 26866"/>
              <a:gd name="adj2" fmla="val -3352"/>
              <a:gd name="adj3" fmla="val 119667"/>
              <a:gd name="adj4" fmla="val -19605"/>
            </a:avLst>
          </a:prstGeom>
          <a:solidFill>
            <a:srgbClr val="0066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output channel(s)</a:t>
            </a:r>
          </a:p>
        </p:txBody>
      </p:sp>
      <p:sp>
        <p:nvSpPr>
          <p:cNvPr id="46088" name="AutoShape 9"/>
          <p:cNvSpPr>
            <a:spLocks/>
          </p:cNvSpPr>
          <p:nvPr/>
        </p:nvSpPr>
        <p:spPr bwMode="auto">
          <a:xfrm>
            <a:off x="6845332" y="5394346"/>
            <a:ext cx="2298700" cy="1035050"/>
          </a:xfrm>
          <a:prstGeom prst="borderCallout1">
            <a:avLst>
              <a:gd name="adj1" fmla="val 49079"/>
              <a:gd name="adj2" fmla="val -2210"/>
              <a:gd name="adj3" fmla="val -2183"/>
              <a:gd name="adj4" fmla="val -16443"/>
            </a:avLst>
          </a:prstGeom>
          <a:solidFill>
            <a:srgbClr val="00660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channel for </a:t>
            </a:r>
          </a:p>
          <a:p>
            <a:pPr algn="ctr" eaLnBrk="1" hangingPunct="1"/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returning input channel handle(s)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014" y="142852"/>
            <a:ext cx="914400" cy="990600"/>
            <a:chOff x="3504" y="1728"/>
            <a:chExt cx="1584" cy="1296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3504" y="2112"/>
              <a:ext cx="1584" cy="528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 sz="2800">
                <a:solidFill>
                  <a:schemeClr val="bg1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 flipV="1">
              <a:off x="3984" y="2640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3986" y="1728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erade Verbindung mit Pfeil 95"/>
          <p:cNvCxnSpPr/>
          <p:nvPr/>
        </p:nvCxnSpPr>
        <p:spPr bwMode="auto">
          <a:xfrm rot="5400000">
            <a:off x="6965150" y="5250646"/>
            <a:ext cx="357188" cy="1429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Gerade Verbindung mit Pfeil 97"/>
          <p:cNvCxnSpPr/>
          <p:nvPr/>
        </p:nvCxnSpPr>
        <p:spPr bwMode="auto">
          <a:xfrm rot="10800000" flipV="1">
            <a:off x="7286646" y="5000637"/>
            <a:ext cx="714379" cy="500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14CB2-75AE-4FFF-B27E-E9D2EAE41D33}" type="slidenum">
              <a:rPr lang="de-DE" smtClean="0"/>
              <a:pPr>
                <a:defRPr/>
              </a:pPr>
              <a:t>103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402464" y="-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 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286776" y="-2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 2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 bwMode="auto">
          <a:xfrm rot="5400000">
            <a:off x="1000918" y="3429000"/>
            <a:ext cx="6857206" cy="7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781920" y="28572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6600"/>
                </a:solidFill>
              </a:rPr>
              <a:t>Parent </a:t>
            </a:r>
            <a:r>
              <a:rPr lang="de-DE" sz="1800" dirty="0" err="1" smtClean="0">
                <a:solidFill>
                  <a:srgbClr val="006600"/>
                </a:solidFill>
              </a:rPr>
              <a:t>Process</a:t>
            </a:r>
            <a:endParaRPr lang="de-DE" sz="1800" dirty="0">
              <a:solidFill>
                <a:srgbClr val="0066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6269" y="642918"/>
            <a:ext cx="350570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</a:rPr>
              <a:t>create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input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channels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smtClean="0">
                <a:latin typeface="Calibri" pitchFamily="34" charset="0"/>
              </a:rPr>
              <a:t> (</a:t>
            </a:r>
            <a:r>
              <a:rPr lang="de-DE" dirty="0" err="1" smtClean="0">
                <a:latin typeface="Calibri" pitchFamily="34" charset="0"/>
              </a:rPr>
              <a:t>inports</a:t>
            </a:r>
            <a:r>
              <a:rPr lang="de-DE" dirty="0" smtClean="0">
                <a:latin typeface="Calibri" pitchFamily="34" charset="0"/>
              </a:rPr>
              <a:t>)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err="1" smtClean="0">
                <a:latin typeface="Calibri" pitchFamily="34" charset="0"/>
              </a:rPr>
              <a:t>for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child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r>
              <a:rPr lang="de-DE" dirty="0" smtClean="0">
                <a:latin typeface="Calibri" pitchFamily="34" charset="0"/>
              </a:rPr>
              <a:t>‘ </a:t>
            </a:r>
            <a:r>
              <a:rPr lang="de-DE" dirty="0" err="1" smtClean="0">
                <a:latin typeface="Calibri" pitchFamily="34" charset="0"/>
              </a:rPr>
              <a:t>results</a:t>
            </a:r>
            <a:endParaRPr lang="de-DE" dirty="0">
              <a:latin typeface="Calibri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rot="5400000">
            <a:off x="1862435" y="1501844"/>
            <a:ext cx="282362" cy="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646269" y="1643050"/>
            <a:ext cx="306244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</a:rPr>
              <a:t>create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input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channels</a:t>
            </a:r>
            <a:r>
              <a:rPr lang="de-DE" dirty="0" smtClean="0">
                <a:latin typeface="Calibri" pitchFamily="34" charset="0"/>
              </a:rPr>
              <a:t> </a:t>
            </a:r>
          </a:p>
          <a:p>
            <a:r>
              <a:rPr lang="de-DE" dirty="0" err="1" smtClean="0">
                <a:latin typeface="Calibri" pitchFamily="34" charset="0"/>
              </a:rPr>
              <a:t>for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receiving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child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r>
              <a:rPr lang="de-DE" dirty="0" smtClean="0">
                <a:latin typeface="Calibri" pitchFamily="34" charset="0"/>
              </a:rPr>
              <a:t>‘ </a:t>
            </a:r>
          </a:p>
          <a:p>
            <a:r>
              <a:rPr lang="de-DE" dirty="0" err="1" smtClean="0">
                <a:latin typeface="Calibri" pitchFamily="34" charset="0"/>
              </a:rPr>
              <a:t>input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channels</a:t>
            </a:r>
            <a:endParaRPr lang="de-DE" dirty="0">
              <a:latin typeface="Calibri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rot="5400000">
            <a:off x="1862435" y="2784339"/>
            <a:ext cx="282362" cy="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568113" y="2928934"/>
            <a:ext cx="314663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send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instantiate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message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</a:p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with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created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input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channels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0" name="Gerade Verbindung mit Pfeil 19"/>
          <p:cNvCxnSpPr>
            <a:stCxn id="18" idx="3"/>
          </p:cNvCxnSpPr>
          <p:nvPr/>
        </p:nvCxnSpPr>
        <p:spPr bwMode="auto">
          <a:xfrm flipV="1">
            <a:off x="3714744" y="785794"/>
            <a:ext cx="1214446" cy="2497083"/>
          </a:xfrm>
          <a:prstGeom prst="straightConnector1">
            <a:avLst/>
          </a:prstGeom>
          <a:solidFill>
            <a:schemeClr val="accent1"/>
          </a:solidFill>
          <a:ln w="57150" cap="flat" cmpd="dbl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Wolkenförmige Legende 21"/>
          <p:cNvSpPr/>
          <p:nvPr/>
        </p:nvSpPr>
        <p:spPr bwMode="auto">
          <a:xfrm>
            <a:off x="4714876" y="142852"/>
            <a:ext cx="1714512" cy="785818"/>
          </a:xfrm>
          <a:prstGeom prst="cloudCallout">
            <a:avLst>
              <a:gd name="adj1" fmla="val 26540"/>
              <a:gd name="adj2" fmla="val -670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System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925588" y="2857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6600"/>
                </a:solidFill>
              </a:rPr>
              <a:t>Child </a:t>
            </a:r>
            <a:r>
              <a:rPr lang="de-DE" sz="1800" dirty="0" err="1" smtClean="0">
                <a:solidFill>
                  <a:srgbClr val="006600"/>
                </a:solidFill>
              </a:rPr>
              <a:t>Process</a:t>
            </a:r>
            <a:endParaRPr lang="de-DE" sz="1800" dirty="0">
              <a:solidFill>
                <a:srgbClr val="0066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429389" y="642918"/>
            <a:ext cx="27037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Calibri" pitchFamily="34" charset="0"/>
              </a:rPr>
              <a:t>create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input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channels</a:t>
            </a:r>
            <a:r>
              <a:rPr lang="de-DE" dirty="0" smtClean="0">
                <a:latin typeface="Calibri" pitchFamily="34" charset="0"/>
              </a:rPr>
              <a:t> </a:t>
            </a:r>
          </a:p>
        </p:txBody>
      </p:sp>
      <p:cxnSp>
        <p:nvCxnSpPr>
          <p:cNvPr id="25" name="Gerade Verbindung mit Pfeil 24"/>
          <p:cNvCxnSpPr/>
          <p:nvPr/>
        </p:nvCxnSpPr>
        <p:spPr bwMode="auto">
          <a:xfrm rot="5400000">
            <a:off x="6716860" y="5356107"/>
            <a:ext cx="282362" cy="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6143636" y="1285860"/>
            <a:ext cx="2836697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send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input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channels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parent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process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7" name="Gerade Verbindung mit Pfeil 26"/>
          <p:cNvCxnSpPr/>
          <p:nvPr/>
        </p:nvCxnSpPr>
        <p:spPr bwMode="auto">
          <a:xfrm rot="5400000">
            <a:off x="7748557" y="2784339"/>
            <a:ext cx="282362" cy="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mit Pfeil 29"/>
          <p:cNvCxnSpPr>
            <a:endCxn id="23" idx="1"/>
          </p:cNvCxnSpPr>
          <p:nvPr/>
        </p:nvCxnSpPr>
        <p:spPr bwMode="auto">
          <a:xfrm>
            <a:off x="6286512" y="428604"/>
            <a:ext cx="639076" cy="4179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Gerade Verbindung mit Pfeil 32"/>
          <p:cNvCxnSpPr/>
          <p:nvPr/>
        </p:nvCxnSpPr>
        <p:spPr bwMode="auto">
          <a:xfrm rot="5400000">
            <a:off x="1859076" y="3787860"/>
            <a:ext cx="282362" cy="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-32" y="3929066"/>
            <a:ext cx="387324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</a:rPr>
              <a:t>create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outports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fork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threads</a:t>
            </a:r>
            <a:r>
              <a:rPr lang="de-DE" dirty="0" smtClean="0">
                <a:latin typeface="Calibri" pitchFamily="34" charset="0"/>
              </a:rPr>
              <a:t> 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err="1" smtClean="0">
                <a:latin typeface="Calibri" pitchFamily="34" charset="0"/>
              </a:rPr>
              <a:t>for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sending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inputs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to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child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endParaRPr lang="de-DE" dirty="0">
              <a:latin typeface="Calibri" pitchFamily="34" charset="0"/>
            </a:endParaRPr>
          </a:p>
        </p:txBody>
      </p:sp>
      <p:cxnSp>
        <p:nvCxnSpPr>
          <p:cNvPr id="39" name="Gerade Verbindung mit Pfeil 38"/>
          <p:cNvCxnSpPr/>
          <p:nvPr/>
        </p:nvCxnSpPr>
        <p:spPr bwMode="auto">
          <a:xfrm rot="10800000" flipV="1">
            <a:off x="1000100" y="4643446"/>
            <a:ext cx="500066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feld 40"/>
          <p:cNvSpPr txBox="1"/>
          <p:nvPr/>
        </p:nvSpPr>
        <p:spPr>
          <a:xfrm>
            <a:off x="71407" y="4935692"/>
            <a:ext cx="1428759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continue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evaluation</a:t>
            </a:r>
            <a:endParaRPr lang="de-DE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4000496" y="2928934"/>
            <a:ext cx="357190" cy="17859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P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 bwMode="auto">
          <a:xfrm rot="10800000" flipV="1">
            <a:off x="4286249" y="1714486"/>
            <a:ext cx="1857391" cy="1214448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feld 44"/>
          <p:cNvSpPr txBox="1"/>
          <p:nvPr/>
        </p:nvSpPr>
        <p:spPr>
          <a:xfrm>
            <a:off x="1643042" y="4929198"/>
            <a:ext cx="2357454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evaluate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input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components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NF</a:t>
            </a:r>
            <a:endParaRPr lang="de-DE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46" name="Gerade Verbindung mit Pfeil 45"/>
          <p:cNvCxnSpPr/>
          <p:nvPr/>
        </p:nvCxnSpPr>
        <p:spPr bwMode="auto">
          <a:xfrm rot="5400000">
            <a:off x="2716332" y="4784603"/>
            <a:ext cx="282362" cy="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Gerade Verbindung mit Pfeil 48"/>
          <p:cNvCxnSpPr/>
          <p:nvPr/>
        </p:nvCxnSpPr>
        <p:spPr bwMode="auto">
          <a:xfrm flipV="1">
            <a:off x="3286116" y="3500438"/>
            <a:ext cx="714380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feld 50"/>
          <p:cNvSpPr txBox="1"/>
          <p:nvPr/>
        </p:nvSpPr>
        <p:spPr>
          <a:xfrm>
            <a:off x="5263418" y="2285992"/>
            <a:ext cx="388061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</a:rPr>
              <a:t>create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outports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fork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threads</a:t>
            </a:r>
            <a:r>
              <a:rPr lang="de-DE" dirty="0" smtClean="0">
                <a:latin typeface="Calibri" pitchFamily="34" charset="0"/>
              </a:rPr>
              <a:t> 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err="1" smtClean="0">
                <a:latin typeface="Calibri" pitchFamily="34" charset="0"/>
              </a:rPr>
              <a:t>for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evaluating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output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components</a:t>
            </a:r>
            <a:r>
              <a:rPr lang="de-DE" dirty="0" smtClean="0">
                <a:latin typeface="Calibri" pitchFamily="34" charset="0"/>
              </a:rPr>
              <a:t> </a:t>
            </a:r>
            <a:endParaRPr lang="de-DE" dirty="0">
              <a:latin typeface="Calibri" pitchFamily="34" charset="0"/>
            </a:endParaRPr>
          </a:p>
        </p:txBody>
      </p:sp>
      <p:cxnSp>
        <p:nvCxnSpPr>
          <p:cNvPr id="53" name="Gerade Verbindung mit Pfeil 52"/>
          <p:cNvCxnSpPr/>
          <p:nvPr/>
        </p:nvCxnSpPr>
        <p:spPr bwMode="auto">
          <a:xfrm rot="5400000">
            <a:off x="7502678" y="1141265"/>
            <a:ext cx="282362" cy="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5538424" y="3286124"/>
            <a:ext cx="335559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evaluate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output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component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n</a:t>
            </a:r>
            <a:endParaRPr lang="de-DE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67237" y="3457518"/>
            <a:ext cx="334758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evaluate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output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component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2</a:t>
            </a:r>
            <a:endParaRPr lang="de-DE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785918" y="5000636"/>
            <a:ext cx="235745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evaluate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input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components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NF</a:t>
            </a:r>
            <a:endParaRPr lang="de-DE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928794" y="5143512"/>
            <a:ext cx="235745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evaluate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input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component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n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NF</a:t>
            </a:r>
            <a:endParaRPr lang="de-DE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6357950" y="4243336"/>
            <a:ext cx="257176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send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results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parent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terminate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thread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6072198" y="4386212"/>
            <a:ext cx="257176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send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results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parent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terminate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thread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5715008" y="4529088"/>
            <a:ext cx="264320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send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results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parent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terminate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thread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68" name="Gerade Verbindung mit Pfeil 67"/>
          <p:cNvCxnSpPr>
            <a:stCxn id="60" idx="2"/>
          </p:cNvCxnSpPr>
          <p:nvPr/>
        </p:nvCxnSpPr>
        <p:spPr bwMode="auto">
          <a:xfrm rot="5400000">
            <a:off x="6256727" y="4316042"/>
            <a:ext cx="500066" cy="118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Gerade Verbindung mit Pfeil 68"/>
          <p:cNvCxnSpPr/>
          <p:nvPr/>
        </p:nvCxnSpPr>
        <p:spPr bwMode="auto">
          <a:xfrm rot="5400000">
            <a:off x="6744925" y="4101728"/>
            <a:ext cx="500066" cy="118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Gerade Verbindung mit Pfeil 69"/>
          <p:cNvCxnSpPr/>
          <p:nvPr/>
        </p:nvCxnSpPr>
        <p:spPr bwMode="auto">
          <a:xfrm rot="5400000">
            <a:off x="7256859" y="3958852"/>
            <a:ext cx="500066" cy="118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feld 59"/>
          <p:cNvSpPr txBox="1"/>
          <p:nvPr/>
        </p:nvSpPr>
        <p:spPr>
          <a:xfrm>
            <a:off x="4810047" y="3671832"/>
            <a:ext cx="3405291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evaluate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output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Calibri" pitchFamily="34" charset="0"/>
              </a:rPr>
              <a:t>component</a:t>
            </a:r>
            <a:r>
              <a:rPr lang="de-DE" dirty="0" smtClean="0">
                <a:solidFill>
                  <a:srgbClr val="0070C0"/>
                </a:solidFill>
                <a:latin typeface="Calibri" pitchFamily="34" charset="0"/>
              </a:rPr>
              <a:t> 1</a:t>
            </a:r>
            <a:endParaRPr lang="de-DE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71" name="Gerade Verbindung mit Pfeil 70"/>
          <p:cNvCxnSpPr>
            <a:stCxn id="66" idx="1"/>
          </p:cNvCxnSpPr>
          <p:nvPr/>
        </p:nvCxnSpPr>
        <p:spPr bwMode="auto">
          <a:xfrm rot="10800000">
            <a:off x="4357686" y="4357697"/>
            <a:ext cx="1357322" cy="525335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Gerade Verbindung mit Pfeil 73"/>
          <p:cNvCxnSpPr/>
          <p:nvPr/>
        </p:nvCxnSpPr>
        <p:spPr bwMode="auto">
          <a:xfrm rot="10800000">
            <a:off x="4357686" y="4143380"/>
            <a:ext cx="1643074" cy="300012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Gerade Verbindung mit Pfeil 75"/>
          <p:cNvCxnSpPr/>
          <p:nvPr/>
        </p:nvCxnSpPr>
        <p:spPr bwMode="auto">
          <a:xfrm rot="10800000">
            <a:off x="4357688" y="3929066"/>
            <a:ext cx="1928825" cy="35719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hteck 57"/>
          <p:cNvSpPr/>
          <p:nvPr/>
        </p:nvSpPr>
        <p:spPr bwMode="auto">
          <a:xfrm>
            <a:off x="4643438" y="4786322"/>
            <a:ext cx="357190" cy="17859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P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909614" y="5929330"/>
            <a:ext cx="257176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send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results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child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terminate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thread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75" name="Gerade Verbindung mit Pfeil 74"/>
          <p:cNvCxnSpPr/>
          <p:nvPr/>
        </p:nvCxnSpPr>
        <p:spPr bwMode="auto">
          <a:xfrm rot="5400000">
            <a:off x="1571629" y="5786429"/>
            <a:ext cx="285752" cy="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Gerade Verbindung mit Pfeil 79"/>
          <p:cNvCxnSpPr/>
          <p:nvPr/>
        </p:nvCxnSpPr>
        <p:spPr bwMode="auto">
          <a:xfrm rot="5400000">
            <a:off x="1683548" y="5888824"/>
            <a:ext cx="357190" cy="95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Gerade Verbindung mit Pfeil 81"/>
          <p:cNvCxnSpPr/>
          <p:nvPr/>
        </p:nvCxnSpPr>
        <p:spPr bwMode="auto">
          <a:xfrm rot="10800000" flipV="1">
            <a:off x="3786182" y="6143643"/>
            <a:ext cx="857256" cy="342931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4" name="Gerade Verbindung mit Pfeil 83"/>
          <p:cNvCxnSpPr/>
          <p:nvPr/>
        </p:nvCxnSpPr>
        <p:spPr bwMode="auto">
          <a:xfrm rot="10800000" flipV="1">
            <a:off x="3643306" y="5929329"/>
            <a:ext cx="1000132" cy="271493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6" name="Gerade Verbindung mit Pfeil 85"/>
          <p:cNvCxnSpPr/>
          <p:nvPr/>
        </p:nvCxnSpPr>
        <p:spPr bwMode="auto">
          <a:xfrm rot="10800000" flipV="1">
            <a:off x="3428992" y="5786453"/>
            <a:ext cx="1214446" cy="271493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8" name="Gerade Verbindung mit Pfeil 87"/>
          <p:cNvCxnSpPr/>
          <p:nvPr/>
        </p:nvCxnSpPr>
        <p:spPr bwMode="auto">
          <a:xfrm rot="5400000">
            <a:off x="7502628" y="3144918"/>
            <a:ext cx="282362" cy="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feld 88"/>
          <p:cNvSpPr txBox="1"/>
          <p:nvPr/>
        </p:nvSpPr>
        <p:spPr>
          <a:xfrm>
            <a:off x="1062014" y="6081730"/>
            <a:ext cx="257176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send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results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child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terminate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thread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1214414" y="6234130"/>
            <a:ext cx="2571768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send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results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child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and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terminate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thread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81" name="Gerade Verbindung mit Pfeil 80"/>
          <p:cNvCxnSpPr/>
          <p:nvPr/>
        </p:nvCxnSpPr>
        <p:spPr bwMode="auto">
          <a:xfrm rot="5400000">
            <a:off x="1893075" y="6036487"/>
            <a:ext cx="3571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Textfeld 93"/>
          <p:cNvSpPr txBox="1"/>
          <p:nvPr/>
        </p:nvSpPr>
        <p:spPr>
          <a:xfrm>
            <a:off x="5737560" y="5500702"/>
            <a:ext cx="262065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</a:rPr>
              <a:t>terminate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</a:t>
            </a:r>
          </a:p>
          <a:p>
            <a:r>
              <a:rPr lang="de-DE" dirty="0" err="1" smtClean="0">
                <a:latin typeface="Calibri" pitchFamily="34" charset="0"/>
              </a:rPr>
              <a:t>close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inports</a:t>
            </a:r>
            <a:endParaRPr lang="de-DE" dirty="0">
              <a:latin typeface="Calibri" pitchFamily="34" charset="0"/>
            </a:endParaRPr>
          </a:p>
        </p:txBody>
      </p:sp>
      <p:cxnSp>
        <p:nvCxnSpPr>
          <p:cNvPr id="95" name="Gerade Verbindung mit Pfeil 94"/>
          <p:cNvCxnSpPr/>
          <p:nvPr/>
        </p:nvCxnSpPr>
        <p:spPr bwMode="auto">
          <a:xfrm rot="5400000">
            <a:off x="7502678" y="2144786"/>
            <a:ext cx="282362" cy="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6D1D1A-5472-4027-A624-D1A41216235A}" type="slidenum">
              <a:rPr lang="de-DE" smtClean="0"/>
              <a:pPr/>
              <a:t>104</a:t>
            </a:fld>
            <a:endParaRPr lang="de-DE" smtClean="0"/>
          </a:p>
        </p:txBody>
      </p:sp>
      <p:sp>
        <p:nvSpPr>
          <p:cNvPr id="4813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dirty="0" smtClean="0"/>
              <a:t> 3 </a:t>
            </a:r>
          </a:p>
        </p:txBody>
      </p:sp>
      <p:sp>
        <p:nvSpPr>
          <p:cNvPr id="481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5140" y="1119192"/>
            <a:ext cx="7250132" cy="29527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b="1" dirty="0" err="1" smtClean="0"/>
              <a:t>Layered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implementation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Eden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r>
              <a:rPr lang="de-DE" sz="2400" b="1" dirty="0" smtClean="0"/>
              <a:t>More </a:t>
            </a:r>
            <a:r>
              <a:rPr lang="de-DE" sz="2400" b="1" dirty="0" err="1" smtClean="0"/>
              <a:t>flexibility</a:t>
            </a:r>
            <a:r>
              <a:rPr lang="de-DE" sz="2400" b="1" dirty="0" smtClean="0"/>
              <a:t>  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r>
              <a:rPr lang="de-DE" sz="2400" b="1" dirty="0" err="1" smtClean="0"/>
              <a:t>Complexity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hidden</a:t>
            </a:r>
            <a:endParaRPr lang="de-DE" sz="2400" b="1" dirty="0" smtClean="0"/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r>
              <a:rPr lang="de-DE" sz="2400" b="1" dirty="0" err="1" smtClean="0"/>
              <a:t>Better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Maintainability</a:t>
            </a:r>
            <a:endParaRPr lang="de-DE" sz="2400" b="1" dirty="0" smtClean="0"/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r>
              <a:rPr lang="de-DE" sz="2400" b="1" dirty="0" smtClean="0"/>
              <a:t>Lean </a:t>
            </a:r>
            <a:r>
              <a:rPr lang="de-DE" sz="2400" b="1" dirty="0" err="1" smtClean="0"/>
              <a:t>interface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GHC RTS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endParaRPr lang="de-DE" sz="2400" b="1" dirty="0" smtClean="0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285984" y="3857628"/>
            <a:ext cx="4786346" cy="2786082"/>
            <a:chOff x="1111" y="1253"/>
            <a:chExt cx="3538" cy="250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111" y="2701"/>
              <a:ext cx="3538" cy="1052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de-DE" dirty="0">
                <a:latin typeface="Calibri" pitchFamily="34" charset="0"/>
                <a:cs typeface="Arial" charset="0"/>
              </a:endParaRPr>
            </a:p>
            <a:p>
              <a:pPr algn="ctr"/>
              <a:r>
                <a:rPr lang="de-DE" dirty="0" smtClean="0">
                  <a:latin typeface="Calibri" pitchFamily="34" charset="0"/>
                  <a:cs typeface="Arial" charset="0"/>
                </a:rPr>
                <a:t>Parallel </a:t>
              </a:r>
              <a:r>
                <a:rPr lang="de-DE" dirty="0">
                  <a:latin typeface="Calibri" pitchFamily="34" charset="0"/>
                  <a:cs typeface="Arial" charset="0"/>
                </a:rPr>
                <a:t>GHC </a:t>
              </a:r>
              <a:r>
                <a:rPr lang="de-DE" dirty="0" err="1" smtClean="0">
                  <a:latin typeface="Calibri" pitchFamily="34" charset="0"/>
                  <a:cs typeface="Arial" charset="0"/>
                </a:rPr>
                <a:t>Runtime</a:t>
              </a:r>
              <a:r>
                <a:rPr lang="de-DE" dirty="0" smtClean="0">
                  <a:latin typeface="Calibri" pitchFamily="34" charset="0"/>
                  <a:cs typeface="Arial" charset="0"/>
                </a:rPr>
                <a:t> System</a:t>
              </a:r>
              <a:endParaRPr lang="de-DE" dirty="0">
                <a:latin typeface="Calibri" pitchFamily="34" charset="0"/>
                <a:cs typeface="Arial" charset="0"/>
              </a:endParaRPr>
            </a:p>
            <a:p>
              <a:pPr algn="ctr"/>
              <a:endParaRPr lang="de-DE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111" y="1253"/>
              <a:ext cx="3538" cy="980"/>
            </a:xfrm>
            <a:prstGeom prst="rect">
              <a:avLst/>
            </a:prstGeom>
            <a:solidFill>
              <a:srgbClr val="F8FD3B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r>
                <a:rPr lang="de-DE" dirty="0" smtClean="0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Eden </a:t>
              </a:r>
              <a:r>
                <a:rPr lang="de-DE" dirty="0" err="1" smtClean="0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programs</a:t>
              </a:r>
              <a:r>
                <a:rPr lang="de-DE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	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111" y="1744"/>
              <a:ext cx="2886" cy="81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/>
            <a:lstStyle/>
            <a:p>
              <a:pPr algn="ctr"/>
              <a:r>
                <a:rPr lang="de-DE" dirty="0" smtClean="0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Skeleton Library </a:t>
              </a:r>
              <a:endParaRPr lang="de-DE" dirty="0">
                <a:solidFill>
                  <a:srgbClr val="0066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1391" y="2190"/>
              <a:ext cx="3258" cy="41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Eden </a:t>
              </a:r>
              <a:r>
                <a:rPr lang="de-DE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Module</a:t>
              </a:r>
              <a:endParaRPr lang="de-DE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111" y="2473"/>
              <a:ext cx="3538" cy="416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dirty="0">
                  <a:latin typeface="Calibri" pitchFamily="34" charset="0"/>
                  <a:cs typeface="Arial" charset="0"/>
                </a:rPr>
                <a:t>Primitive </a:t>
              </a:r>
              <a:r>
                <a:rPr lang="de-DE" dirty="0" err="1" smtClean="0">
                  <a:latin typeface="Calibri" pitchFamily="34" charset="0"/>
                  <a:cs typeface="Arial" charset="0"/>
                </a:rPr>
                <a:t>Operations</a:t>
              </a:r>
              <a:endParaRPr lang="de-DE" dirty="0"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56" y="1214422"/>
            <a:ext cx="8534400" cy="5214974"/>
          </a:xfrm>
        </p:spPr>
        <p:txBody>
          <a:bodyPr/>
          <a:lstStyle/>
          <a:p>
            <a:r>
              <a:rPr lang="de-DE" dirty="0" smtClean="0"/>
              <a:t>Eden = </a:t>
            </a:r>
            <a:r>
              <a:rPr lang="de-DE" dirty="0" err="1" smtClean="0"/>
              <a:t>Haskell</a:t>
            </a:r>
            <a:r>
              <a:rPr lang="de-DE" dirty="0" smtClean="0"/>
              <a:t> + </a:t>
            </a:r>
            <a:r>
              <a:rPr lang="de-DE" dirty="0" err="1" smtClean="0"/>
              <a:t>Coordination</a:t>
            </a:r>
            <a:endParaRPr lang="de-DE" dirty="0" smtClean="0"/>
          </a:p>
          <a:p>
            <a:r>
              <a:rPr lang="de-DE" dirty="0" smtClean="0"/>
              <a:t>Explicit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Definitions</a:t>
            </a:r>
            <a:endParaRPr lang="de-DE" dirty="0" smtClean="0"/>
          </a:p>
          <a:p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smtClean="0"/>
              <a:t>Communication (Message Transfer)</a:t>
            </a:r>
            <a:endParaRPr lang="de-DE" dirty="0" smtClean="0"/>
          </a:p>
          <a:p>
            <a:r>
              <a:rPr lang="de-DE" dirty="0" smtClean="0"/>
              <a:t>Explicit Channel Management  </a:t>
            </a:r>
            <a:br>
              <a:rPr lang="de-DE" dirty="0" smtClean="0"/>
            </a:br>
            <a:r>
              <a:rPr lang="de-DE" dirty="0" smtClean="0"/>
              <a:t>	-&gt; </a:t>
            </a:r>
            <a:r>
              <a:rPr lang="de-DE" dirty="0" err="1" smtClean="0"/>
              <a:t>a</a:t>
            </a:r>
            <a:r>
              <a:rPr lang="de-DE" dirty="0" err="1" smtClean="0"/>
              <a:t>rbitrary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dirty="0" err="1" smtClean="0"/>
              <a:t>rocess</a:t>
            </a:r>
            <a:r>
              <a:rPr lang="de-DE" dirty="0" smtClean="0"/>
              <a:t> </a:t>
            </a:r>
            <a:r>
              <a:rPr lang="de-DE" dirty="0" err="1" smtClean="0"/>
              <a:t>t</a:t>
            </a:r>
            <a:r>
              <a:rPr lang="de-DE" dirty="0" err="1" smtClean="0"/>
              <a:t>opologies</a:t>
            </a:r>
            <a:endParaRPr lang="de-DE" dirty="0" smtClean="0"/>
          </a:p>
          <a:p>
            <a:r>
              <a:rPr lang="de-DE" dirty="0" err="1" smtClean="0"/>
              <a:t>Nondeterministic</a:t>
            </a:r>
            <a:r>
              <a:rPr lang="de-DE" dirty="0" smtClean="0"/>
              <a:t> 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-&gt;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worker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</a:t>
            </a:r>
            <a:r>
              <a:rPr lang="de-DE" dirty="0" err="1" smtClean="0"/>
              <a:t>ynamic</a:t>
            </a:r>
            <a:r>
              <a:rPr lang="de-DE" dirty="0" smtClean="0"/>
              <a:t> </a:t>
            </a:r>
            <a:r>
              <a:rPr lang="de-DE" dirty="0" err="1" smtClean="0"/>
              <a:t>l</a:t>
            </a:r>
            <a:r>
              <a:rPr lang="de-DE" dirty="0" err="1" smtClean="0"/>
              <a:t>oad</a:t>
            </a:r>
            <a:r>
              <a:rPr lang="de-DE" dirty="0" smtClean="0"/>
              <a:t> </a:t>
            </a:r>
            <a:r>
              <a:rPr lang="de-DE" dirty="0" err="1" smtClean="0"/>
              <a:t>b</a:t>
            </a:r>
            <a:r>
              <a:rPr lang="de-DE" dirty="0" err="1" smtClean="0"/>
              <a:t>alancing</a:t>
            </a:r>
            <a:endParaRPr lang="de-DE" dirty="0" smtClean="0"/>
          </a:p>
          <a:p>
            <a:r>
              <a:rPr lang="de-DE" dirty="0" smtClean="0"/>
              <a:t>Remote Data </a:t>
            </a:r>
            <a:br>
              <a:rPr lang="de-DE" dirty="0" smtClean="0"/>
            </a:br>
            <a:r>
              <a:rPr lang="de-DE" dirty="0" smtClean="0"/>
              <a:t>	-&gt; </a:t>
            </a:r>
            <a:r>
              <a:rPr lang="de-DE" dirty="0" smtClean="0"/>
              <a:t>pass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producer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consumer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 smtClean="0"/>
          </a:p>
          <a:p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Methodology</a:t>
            </a:r>
            <a:r>
              <a:rPr lang="de-DE" dirty="0" smtClean="0"/>
              <a:t>: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Algorithmic</a:t>
            </a:r>
            <a:r>
              <a:rPr lang="de-DE" dirty="0" smtClean="0"/>
              <a:t> Skeletons</a:t>
            </a:r>
          </a:p>
          <a:p>
            <a:r>
              <a:rPr lang="de-DE" dirty="0" err="1" smtClean="0"/>
              <a:t>EdenTV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analyse</a:t>
            </a:r>
            <a:r>
              <a:rPr lang="de-DE" dirty="0" smtClean="0"/>
              <a:t> parallel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endParaRPr lang="de-DE" dirty="0" smtClean="0"/>
          </a:p>
          <a:p>
            <a:r>
              <a:rPr lang="de-DE" dirty="0" err="1" smtClean="0"/>
              <a:t>Available</a:t>
            </a:r>
            <a:r>
              <a:rPr lang="de-DE" dirty="0" smtClean="0"/>
              <a:t> on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platforms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105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Horizontaler Bildlauf 5"/>
          <p:cNvSpPr/>
          <p:nvPr/>
        </p:nvSpPr>
        <p:spPr bwMode="auto">
          <a:xfrm rot="1335533">
            <a:off x="3533441" y="1140561"/>
            <a:ext cx="5639737" cy="1000132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www.informatik.uni-marburg.de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/~eden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42860"/>
            <a:ext cx="8458200" cy="1143000"/>
          </a:xfrm>
        </p:spPr>
        <p:txBody>
          <a:bodyPr/>
          <a:lstStyle/>
          <a:p>
            <a:r>
              <a:rPr lang="de-DE" dirty="0" smtClean="0"/>
              <a:t>More on Eden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PhD Workshop tomorrow 16:40-17:00 </a:t>
            </a:r>
          </a:p>
          <a:p>
            <a:pPr>
              <a:buNone/>
            </a:pPr>
            <a:r>
              <a:rPr lang="en-US" dirty="0" smtClean="0"/>
              <a:t>Bernhard </a:t>
            </a:r>
            <a:r>
              <a:rPr lang="en-US" dirty="0" err="1" smtClean="0"/>
              <a:t>Pickenbrock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Development </a:t>
            </a:r>
            <a:r>
              <a:rPr lang="en-US" dirty="0" smtClean="0"/>
              <a:t>of a multi-core implementation of Eden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Evaluating</a:t>
            </a:r>
            <a:r>
              <a:rPr lang="de-DE" dirty="0" smtClean="0"/>
              <a:t>  f $# 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 bwMode="auto">
          <a:xfrm>
            <a:off x="6759575" y="4286256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AB05B-EF71-4A8E-9CA8-152DDD3A0FA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Gleichschenkliges Dreieck 6"/>
          <p:cNvSpPr/>
          <p:nvPr/>
        </p:nvSpPr>
        <p:spPr bwMode="auto">
          <a:xfrm>
            <a:off x="1142976" y="928670"/>
            <a:ext cx="2857520" cy="1785950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graph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</a:rPr>
              <a:t>  </a:t>
            </a:r>
            <a:r>
              <a:rPr lang="de-DE" dirty="0" err="1" smtClean="0">
                <a:latin typeface="Calibri" pitchFamily="34" charset="0"/>
              </a:rPr>
              <a:t>process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abstraction</a:t>
            </a:r>
            <a:endParaRPr lang="de-DE" dirty="0" smtClean="0"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rgbClr val="085813"/>
                </a:solidFill>
                <a:effectLst/>
                <a:latin typeface="Calibri" pitchFamily="34" charset="0"/>
              </a:rPr>
              <a:t>process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85813"/>
                </a:solidFill>
                <a:effectLst/>
                <a:latin typeface="Calibri" pitchFamily="34" charset="0"/>
              </a:rPr>
              <a:t> f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rgbClr val="085813"/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86182" y="1013096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 </a:t>
            </a:r>
            <a:r>
              <a:rPr lang="de-DE" sz="4000" dirty="0" smtClean="0">
                <a:solidFill>
                  <a:srgbClr val="FF0000"/>
                </a:solidFill>
              </a:rPr>
              <a:t>#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9" name="Gleichschenkliges Dreieck 8"/>
          <p:cNvSpPr/>
          <p:nvPr/>
        </p:nvSpPr>
        <p:spPr bwMode="auto">
          <a:xfrm>
            <a:off x="4786314" y="928670"/>
            <a:ext cx="3000396" cy="17859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graph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of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argument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expression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85813"/>
                </a:solidFill>
                <a:effectLst/>
                <a:latin typeface="Calibri" pitchFamily="34" charset="0"/>
              </a:rPr>
              <a:t>e</a:t>
            </a:r>
          </a:p>
        </p:txBody>
      </p:sp>
      <p:sp>
        <p:nvSpPr>
          <p:cNvPr id="10" name="Geschweifte Klammer rechts 9"/>
          <p:cNvSpPr/>
          <p:nvPr/>
        </p:nvSpPr>
        <p:spPr bwMode="auto">
          <a:xfrm rot="5400000">
            <a:off x="2428860" y="1643050"/>
            <a:ext cx="285752" cy="2714644"/>
          </a:xfrm>
          <a:prstGeom prst="rightBrace">
            <a:avLst>
              <a:gd name="adj1" fmla="val 13068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Geschweifte Klammer rechts 10"/>
          <p:cNvSpPr/>
          <p:nvPr/>
        </p:nvSpPr>
        <p:spPr bwMode="auto">
          <a:xfrm rot="5400000">
            <a:off x="6143636" y="1643050"/>
            <a:ext cx="285752" cy="2714644"/>
          </a:xfrm>
          <a:prstGeom prst="rightBrace">
            <a:avLst>
              <a:gd name="adj1" fmla="val 13068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57290" y="3214686"/>
            <a:ext cx="2387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</a:rPr>
              <a:t> will </a:t>
            </a:r>
            <a:r>
              <a:rPr lang="de-DE" dirty="0" err="1" smtClean="0">
                <a:latin typeface="Calibri" pitchFamily="34" charset="0"/>
              </a:rPr>
              <a:t>be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evaluated</a:t>
            </a:r>
            <a:r>
              <a:rPr lang="de-DE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de-DE" dirty="0" err="1" smtClean="0">
                <a:latin typeface="Calibri" pitchFamily="34" charset="0"/>
              </a:rPr>
              <a:t>by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new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child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endParaRPr lang="de-DE" dirty="0" smtClean="0">
              <a:latin typeface="Calibri" pitchFamily="34" charset="0"/>
            </a:endParaRPr>
          </a:p>
          <a:p>
            <a:pPr algn="ctr"/>
            <a:r>
              <a:rPr lang="de-DE" dirty="0" smtClean="0">
                <a:latin typeface="Calibri" pitchFamily="34" charset="0"/>
              </a:rPr>
              <a:t>on remote PE 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857752" y="3149742"/>
            <a:ext cx="29426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</a:rPr>
              <a:t>will </a:t>
            </a:r>
            <a:r>
              <a:rPr lang="de-DE" dirty="0" err="1" smtClean="0">
                <a:latin typeface="Calibri" pitchFamily="34" charset="0"/>
              </a:rPr>
              <a:t>be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evaluated</a:t>
            </a:r>
            <a:r>
              <a:rPr lang="de-DE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de-DE" dirty="0" smtClean="0">
                <a:latin typeface="Calibri" pitchFamily="34" charset="0"/>
              </a:rPr>
              <a:t>in </a:t>
            </a:r>
            <a:r>
              <a:rPr lang="de-DE" dirty="0" err="1" smtClean="0">
                <a:latin typeface="Calibri" pitchFamily="34" charset="0"/>
              </a:rPr>
              <a:t>parent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endParaRPr lang="de-DE" dirty="0" smtClean="0">
              <a:latin typeface="Calibri" pitchFamily="34" charset="0"/>
            </a:endParaRPr>
          </a:p>
          <a:p>
            <a:pPr algn="ctr"/>
            <a:r>
              <a:rPr lang="de-DE" dirty="0" err="1" smtClean="0">
                <a:latin typeface="Calibri" pitchFamily="34" charset="0"/>
              </a:rPr>
              <a:t>by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new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concurrent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thread</a:t>
            </a:r>
            <a:endParaRPr lang="de-DE" dirty="0" smtClean="0">
              <a:latin typeface="Calibri" pitchFamily="34" charset="0"/>
            </a:endParaRPr>
          </a:p>
          <a:p>
            <a:pPr algn="ctr"/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sent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to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child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endParaRPr lang="de-DE" dirty="0" smtClean="0">
              <a:latin typeface="Calibri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785918" y="4786322"/>
            <a:ext cx="2000264" cy="78581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main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process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5000628" y="5572140"/>
            <a:ext cx="1928826" cy="78581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child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process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iger Pfeil 15"/>
          <p:cNvSpPr/>
          <p:nvPr/>
        </p:nvSpPr>
        <p:spPr bwMode="auto">
          <a:xfrm flipV="1">
            <a:off x="2857488" y="5572140"/>
            <a:ext cx="2143140" cy="64294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3786182" y="5572140"/>
            <a:ext cx="1214446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3846842" y="524346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creates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0" name="Rechteckiger Pfeil 19"/>
          <p:cNvSpPr/>
          <p:nvPr/>
        </p:nvSpPr>
        <p:spPr bwMode="auto">
          <a:xfrm flipH="1">
            <a:off x="3786182" y="4929198"/>
            <a:ext cx="2143140" cy="64294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134482" y="6172162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4081436" y="4600526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 $ 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3CCAE1-858A-4B0D-8B47-80F159481B6D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14"/>
            <a:ext cx="8458200" cy="852470"/>
          </a:xfrm>
        </p:spPr>
        <p:txBody>
          <a:bodyPr/>
          <a:lstStyle/>
          <a:p>
            <a:r>
              <a:rPr lang="de-DE" dirty="0" err="1" smtClean="0"/>
              <a:t>Defining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nets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Example</a:t>
            </a:r>
            <a:r>
              <a:rPr lang="de-DE" dirty="0" smtClean="0"/>
              <a:t>: Computing </a:t>
            </a:r>
            <a:r>
              <a:rPr lang="de-DE" dirty="0" err="1" smtClean="0"/>
              <a:t>Hamming</a:t>
            </a:r>
            <a:r>
              <a:rPr lang="de-DE" dirty="0" smtClean="0"/>
              <a:t> </a:t>
            </a:r>
            <a:r>
              <a:rPr lang="de-DE" dirty="0" err="1" smtClean="0"/>
              <a:t>numbers</a:t>
            </a:r>
            <a:endParaRPr lang="de-DE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8590" y="1233510"/>
            <a:ext cx="5134004" cy="5410200"/>
          </a:xfrm>
        </p:spPr>
        <p:txBody>
          <a:bodyPr/>
          <a:lstStyle/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Control.Parallel.Eden</a:t>
            </a:r>
            <a:endParaRPr lang="de-DE" sz="1800" dirty="0" smtClean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 defTabSz="292100">
              <a:spcBef>
                <a:spcPct val="0"/>
              </a:spcBef>
              <a:buFontTx/>
              <a:buNone/>
            </a:pPr>
            <a:endParaRPr lang="de-DE" sz="1800" dirty="0" smtClean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hamming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	:: [</a:t>
            </a: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hamming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	</a:t>
            </a: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 = 1: </a:t>
            </a:r>
            <a:r>
              <a:rPr lang="de-DE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sm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((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uncurry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sm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$#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					(</a:t>
            </a:r>
            <a:r>
              <a:rPr lang="de-DE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(*2)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$#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hamming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			 		 </a:t>
            </a:r>
            <a:r>
              <a:rPr lang="de-DE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(*3)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$#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hamming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				  (</a:t>
            </a:r>
            <a:r>
              <a:rPr lang="de-DE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(*5)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$#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hamming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defTabSz="292100">
              <a:spcBef>
                <a:spcPct val="0"/>
              </a:spcBef>
              <a:buFontTx/>
              <a:buNone/>
            </a:pP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pPr defTabSz="292100">
              <a:spcBef>
                <a:spcPct val="0"/>
              </a:spcBef>
              <a:buFontTx/>
              <a:buNone/>
            </a:pP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sm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	:: 	 [</a:t>
            </a: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 -&gt; [</a:t>
            </a: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 -&gt; [</a:t>
            </a: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sm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[]	   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ys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	=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ys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sm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    [] 	=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xs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sm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(x:xs) (y:ys) </a:t>
            </a: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| x &lt;  y   	= x :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sm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(y:ys)</a:t>
            </a: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| x == y  		= x :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sm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ys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pPr defTabSz="292100">
              <a:spcBef>
                <a:spcPct val="0"/>
              </a:spcBef>
              <a:buFontTx/>
              <a:buNone/>
            </a:pP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|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otherwise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= y :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sm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(x:xs)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ys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4800" y="838200"/>
            <a:ext cx="3124200" cy="5399088"/>
            <a:chOff x="576" y="535"/>
            <a:chExt cx="1968" cy="3401"/>
          </a:xfrm>
        </p:grpSpPr>
        <p:sp>
          <p:nvSpPr>
            <p:cNvPr id="5129" name="Oval 4"/>
            <p:cNvSpPr>
              <a:spLocks noChangeArrowheads="1"/>
            </p:cNvSpPr>
            <p:nvPr/>
          </p:nvSpPr>
          <p:spPr bwMode="auto">
            <a:xfrm>
              <a:off x="1200" y="1440"/>
              <a:ext cx="384" cy="3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*3</a:t>
              </a:r>
            </a:p>
          </p:txBody>
        </p:sp>
        <p:sp>
          <p:nvSpPr>
            <p:cNvPr id="5130" name="Oval 5"/>
            <p:cNvSpPr>
              <a:spLocks noChangeArrowheads="1"/>
            </p:cNvSpPr>
            <p:nvPr/>
          </p:nvSpPr>
          <p:spPr bwMode="auto">
            <a:xfrm>
              <a:off x="576" y="1440"/>
              <a:ext cx="384" cy="3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*2</a:t>
              </a:r>
            </a:p>
          </p:txBody>
        </p:sp>
        <p:sp>
          <p:nvSpPr>
            <p:cNvPr id="5131" name="Oval 6"/>
            <p:cNvSpPr>
              <a:spLocks noChangeArrowheads="1"/>
            </p:cNvSpPr>
            <p:nvPr/>
          </p:nvSpPr>
          <p:spPr bwMode="auto">
            <a:xfrm>
              <a:off x="1824" y="1440"/>
              <a:ext cx="384" cy="3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*5</a:t>
              </a:r>
            </a:p>
          </p:txBody>
        </p:sp>
        <p:sp>
          <p:nvSpPr>
            <p:cNvPr id="5132" name="Oval 7"/>
            <p:cNvSpPr>
              <a:spLocks noChangeArrowheads="1"/>
            </p:cNvSpPr>
            <p:nvPr/>
          </p:nvSpPr>
          <p:spPr bwMode="auto">
            <a:xfrm>
              <a:off x="1104" y="3072"/>
              <a:ext cx="576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 err="1" smtClean="0"/>
                <a:t>sm</a:t>
              </a:r>
              <a:endParaRPr lang="de-DE" dirty="0"/>
            </a:p>
          </p:txBody>
        </p:sp>
        <p:sp>
          <p:nvSpPr>
            <p:cNvPr id="5133" name="Oval 8"/>
            <p:cNvSpPr>
              <a:spLocks noChangeArrowheads="1"/>
            </p:cNvSpPr>
            <p:nvPr/>
          </p:nvSpPr>
          <p:spPr bwMode="auto">
            <a:xfrm>
              <a:off x="768" y="2208"/>
              <a:ext cx="576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 err="1" smtClean="0"/>
                <a:t>sm</a:t>
              </a:r>
              <a:endParaRPr lang="de-DE" dirty="0"/>
            </a:p>
          </p:txBody>
        </p:sp>
        <p:sp>
          <p:nvSpPr>
            <p:cNvPr id="5134" name="Line 10"/>
            <p:cNvSpPr>
              <a:spLocks noChangeShapeType="1"/>
            </p:cNvSpPr>
            <p:nvPr/>
          </p:nvSpPr>
          <p:spPr bwMode="auto">
            <a:xfrm>
              <a:off x="1056" y="2688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5" name="Line 11"/>
            <p:cNvSpPr>
              <a:spLocks noChangeShapeType="1"/>
            </p:cNvSpPr>
            <p:nvPr/>
          </p:nvSpPr>
          <p:spPr bwMode="auto">
            <a:xfrm flipH="1">
              <a:off x="1104" y="1824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6" name="Line 12"/>
            <p:cNvSpPr>
              <a:spLocks noChangeShapeType="1"/>
            </p:cNvSpPr>
            <p:nvPr/>
          </p:nvSpPr>
          <p:spPr bwMode="auto">
            <a:xfrm>
              <a:off x="720" y="1824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7" name="Line 13"/>
            <p:cNvSpPr>
              <a:spLocks noChangeShapeType="1"/>
            </p:cNvSpPr>
            <p:nvPr/>
          </p:nvSpPr>
          <p:spPr bwMode="auto">
            <a:xfrm flipH="1">
              <a:off x="1440" y="1824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8" name="Line 14"/>
            <p:cNvSpPr>
              <a:spLocks noChangeShapeType="1"/>
            </p:cNvSpPr>
            <p:nvPr/>
          </p:nvSpPr>
          <p:spPr bwMode="auto">
            <a:xfrm>
              <a:off x="1392" y="35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9" name="Freeform 15"/>
            <p:cNvSpPr>
              <a:spLocks/>
            </p:cNvSpPr>
            <p:nvPr/>
          </p:nvSpPr>
          <p:spPr bwMode="auto">
            <a:xfrm>
              <a:off x="1392" y="768"/>
              <a:ext cx="1152" cy="2928"/>
            </a:xfrm>
            <a:custGeom>
              <a:avLst/>
              <a:gdLst>
                <a:gd name="T0" fmla="*/ 0 w 1152"/>
                <a:gd name="T1" fmla="*/ 2928 h 2928"/>
                <a:gd name="T2" fmla="*/ 1152 w 1152"/>
                <a:gd name="T3" fmla="*/ 2928 h 2928"/>
                <a:gd name="T4" fmla="*/ 1152 w 1152"/>
                <a:gd name="T5" fmla="*/ 0 h 2928"/>
                <a:gd name="T6" fmla="*/ 0 w 1152"/>
                <a:gd name="T7" fmla="*/ 0 h 2928"/>
                <a:gd name="T8" fmla="*/ 0 w 1152"/>
                <a:gd name="T9" fmla="*/ 288 h 2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2928"/>
                <a:gd name="T17" fmla="*/ 1152 w 1152"/>
                <a:gd name="T18" fmla="*/ 2928 h 2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2928">
                  <a:moveTo>
                    <a:pt x="0" y="2928"/>
                  </a:moveTo>
                  <a:lnTo>
                    <a:pt x="1152" y="2928"/>
                  </a:lnTo>
                  <a:lnTo>
                    <a:pt x="1152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40" name="Line 16"/>
            <p:cNvSpPr>
              <a:spLocks noChangeShapeType="1"/>
            </p:cNvSpPr>
            <p:nvPr/>
          </p:nvSpPr>
          <p:spPr bwMode="auto">
            <a:xfrm flipH="1">
              <a:off x="768" y="1056"/>
              <a:ext cx="62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41" name="Line 17"/>
            <p:cNvSpPr>
              <a:spLocks noChangeShapeType="1"/>
            </p:cNvSpPr>
            <p:nvPr/>
          </p:nvSpPr>
          <p:spPr bwMode="auto">
            <a:xfrm>
              <a:off x="1392" y="1056"/>
              <a:ext cx="62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42" name="Line 18"/>
            <p:cNvSpPr>
              <a:spLocks noChangeShapeType="1"/>
            </p:cNvSpPr>
            <p:nvPr/>
          </p:nvSpPr>
          <p:spPr bwMode="auto">
            <a:xfrm>
              <a:off x="1392" y="105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43" name="Text Box 19"/>
            <p:cNvSpPr txBox="1">
              <a:spLocks noChangeArrowheads="1"/>
            </p:cNvSpPr>
            <p:nvPr/>
          </p:nvSpPr>
          <p:spPr bwMode="auto">
            <a:xfrm>
              <a:off x="1574" y="535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sp>
        <p:nvSpPr>
          <p:cNvPr id="5127" name="Text Box 22"/>
          <p:cNvSpPr txBox="1">
            <a:spLocks noChangeArrowheads="1"/>
          </p:cNvSpPr>
          <p:nvPr/>
        </p:nvSpPr>
        <p:spPr bwMode="auto">
          <a:xfrm>
            <a:off x="1289050" y="55768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1:</a:t>
            </a:r>
            <a:endParaRPr lang="de-DE"/>
          </a:p>
        </p:txBody>
      </p:sp>
      <p:sp>
        <p:nvSpPr>
          <p:cNvPr id="5128" name="Text Box 23"/>
          <p:cNvSpPr txBox="1">
            <a:spLocks noChangeArrowheads="1"/>
          </p:cNvSpPr>
          <p:nvPr/>
        </p:nvSpPr>
        <p:spPr bwMode="auto">
          <a:xfrm>
            <a:off x="914400" y="6172200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hamming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44BFD8-2FE2-45DB-832D-086F06B57515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831850"/>
          </a:xfrm>
        </p:spPr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endParaRPr lang="de-DE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52513"/>
            <a:ext cx="8534400" cy="5305445"/>
          </a:xfrm>
        </p:spPr>
        <p:txBody>
          <a:bodyPr/>
          <a:lstStyle/>
          <a:p>
            <a:pPr marL="381000" indent="-381000"/>
            <a:r>
              <a:rPr lang="de-DE" sz="2800" dirty="0" smtClean="0"/>
              <a:t>simple </a:t>
            </a:r>
            <a:r>
              <a:rPr lang="de-DE" sz="2800" dirty="0" err="1" smtClean="0"/>
              <a:t>denotational</a:t>
            </a:r>
            <a:r>
              <a:rPr lang="de-DE" sz="2800" dirty="0" smtClean="0"/>
              <a:t> </a:t>
            </a:r>
            <a:r>
              <a:rPr lang="de-DE" sz="2800" dirty="0" err="1" smtClean="0"/>
              <a:t>semantics</a:t>
            </a:r>
            <a:endParaRPr lang="de-DE" sz="2800" dirty="0" smtClean="0"/>
          </a:p>
          <a:p>
            <a:pPr marL="800100" lvl="1" indent="-342900"/>
            <a:r>
              <a:rPr lang="de-DE" sz="2400" dirty="0" err="1" smtClean="0"/>
              <a:t>process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	-&gt; </a:t>
            </a:r>
            <a:r>
              <a:rPr lang="de-DE" sz="2400" dirty="0" err="1" smtClean="0"/>
              <a:t>lambda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endParaRPr lang="de-DE" sz="2400" dirty="0" smtClean="0"/>
          </a:p>
          <a:p>
            <a:pPr marL="800100" lvl="1" indent="-342900"/>
            <a:r>
              <a:rPr lang="de-DE" sz="2400" dirty="0" err="1" smtClean="0"/>
              <a:t>process</a:t>
            </a:r>
            <a:r>
              <a:rPr lang="de-DE" sz="2400" dirty="0" smtClean="0"/>
              <a:t> </a:t>
            </a:r>
            <a:r>
              <a:rPr lang="de-DE" sz="2400" dirty="0" err="1" smtClean="0"/>
              <a:t>instantiation</a:t>
            </a:r>
            <a:r>
              <a:rPr lang="de-DE" sz="2400" dirty="0" smtClean="0"/>
              <a:t>	-&gt; </a:t>
            </a:r>
            <a:r>
              <a:rPr lang="de-DE" sz="2400" dirty="0" err="1" smtClean="0"/>
              <a:t>application</a:t>
            </a:r>
            <a:endParaRPr lang="de-DE" sz="2400" dirty="0" smtClean="0"/>
          </a:p>
          <a:p>
            <a:pPr marL="800100" lvl="1" indent="-342900">
              <a:buFont typeface="Wingdings" pitchFamily="2" charset="2"/>
              <a:buChar char="è"/>
            </a:pPr>
            <a:r>
              <a:rPr lang="de-DE" sz="2400" dirty="0" err="1" smtClean="0">
                <a:sym typeface="Wingdings" pitchFamily="2" charset="2"/>
              </a:rPr>
              <a:t>value</a:t>
            </a:r>
            <a:r>
              <a:rPr lang="de-DE" sz="2400" dirty="0" smtClean="0">
                <a:sym typeface="Wingdings" pitchFamily="2" charset="2"/>
              </a:rPr>
              <a:t>/</a:t>
            </a:r>
            <a:r>
              <a:rPr lang="de-DE" sz="2400" dirty="0" err="1" smtClean="0">
                <a:sym typeface="Wingdings" pitchFamily="2" charset="2"/>
              </a:rPr>
              <a:t>result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of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program</a:t>
            </a:r>
            <a:r>
              <a:rPr lang="de-DE" sz="2400" dirty="0" smtClean="0">
                <a:sym typeface="Wingdings" pitchFamily="2" charset="2"/>
              </a:rPr>
              <a:t>, but </a:t>
            </a:r>
            <a:r>
              <a:rPr lang="de-DE" sz="2400" dirty="0" err="1" smtClean="0">
                <a:sym typeface="Wingdings" pitchFamily="2" charset="2"/>
              </a:rPr>
              <a:t>no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information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about</a:t>
            </a:r>
            <a:r>
              <a:rPr lang="de-DE" sz="2400" dirty="0" smtClean="0">
                <a:sym typeface="Wingdings" pitchFamily="2" charset="2"/>
              </a:rPr>
              <a:t> </a:t>
            </a:r>
            <a:br>
              <a:rPr lang="de-DE" sz="2400" dirty="0" smtClean="0">
                <a:sym typeface="Wingdings" pitchFamily="2" charset="2"/>
              </a:rPr>
            </a:br>
            <a:r>
              <a:rPr lang="de-DE" sz="2400" dirty="0" err="1" smtClean="0">
                <a:sym typeface="Wingdings" pitchFamily="2" charset="2"/>
              </a:rPr>
              <a:t>execution</a:t>
            </a:r>
            <a:r>
              <a:rPr lang="de-DE" sz="2400" dirty="0" smtClean="0">
                <a:sym typeface="Wingdings" pitchFamily="2" charset="2"/>
              </a:rPr>
              <a:t>, </a:t>
            </a:r>
            <a:r>
              <a:rPr lang="de-DE" sz="2400" dirty="0" err="1" smtClean="0">
                <a:sym typeface="Wingdings" pitchFamily="2" charset="2"/>
              </a:rPr>
              <a:t>parallelism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degree</a:t>
            </a:r>
            <a:r>
              <a:rPr lang="de-DE" sz="2400" dirty="0" smtClean="0">
                <a:sym typeface="Wingdings" pitchFamily="2" charset="2"/>
              </a:rPr>
              <a:t>, </a:t>
            </a:r>
            <a:r>
              <a:rPr lang="de-DE" sz="2400" dirty="0" err="1" smtClean="0">
                <a:sym typeface="Wingdings" pitchFamily="2" charset="2"/>
              </a:rPr>
              <a:t>speedups</a:t>
            </a:r>
            <a:r>
              <a:rPr lang="de-DE" sz="2400" dirty="0" smtClean="0">
                <a:sym typeface="Wingdings" pitchFamily="2" charset="2"/>
              </a:rPr>
              <a:t> /</a:t>
            </a:r>
            <a:r>
              <a:rPr lang="de-DE" sz="2400" dirty="0" err="1" smtClean="0">
                <a:sym typeface="Wingdings" pitchFamily="2" charset="2"/>
              </a:rPr>
              <a:t>slowdowns</a:t>
            </a:r>
            <a:endParaRPr lang="de-DE" sz="2400" dirty="0" smtClean="0"/>
          </a:p>
          <a:p>
            <a:pPr marL="381000" indent="-381000"/>
            <a:endParaRPr lang="de-DE" sz="2800" dirty="0" smtClean="0"/>
          </a:p>
          <a:p>
            <a:pPr marL="381000" indent="-381000"/>
            <a:r>
              <a:rPr lang="de-DE" sz="2800" dirty="0" smtClean="0"/>
              <a:t>operational</a:t>
            </a:r>
          </a:p>
          <a:p>
            <a:pPr marL="800100" lvl="1" indent="-342900">
              <a:buFont typeface="Wingdings" pitchFamily="2" charset="2"/>
              <a:buAutoNum type="arabicPeriod"/>
            </a:pPr>
            <a:r>
              <a:rPr lang="de-DE" sz="2400" dirty="0" err="1" smtClean="0"/>
              <a:t>When</a:t>
            </a:r>
            <a:r>
              <a:rPr lang="de-DE" sz="2400" dirty="0" smtClean="0"/>
              <a:t> will a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created</a:t>
            </a:r>
            <a:r>
              <a:rPr lang="de-DE" sz="2400" dirty="0" smtClean="0"/>
              <a:t>?  </a:t>
            </a:r>
            <a:br>
              <a:rPr lang="de-DE" sz="2400" dirty="0" smtClean="0"/>
            </a:br>
            <a:r>
              <a:rPr lang="de-DE" sz="2400" dirty="0" err="1" smtClean="0"/>
              <a:t>When</a:t>
            </a:r>
            <a:r>
              <a:rPr lang="de-DE" sz="2400" dirty="0" smtClean="0"/>
              <a:t> will a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</a:t>
            </a:r>
            <a:r>
              <a:rPr lang="de-DE" sz="2400" dirty="0" err="1" smtClean="0"/>
              <a:t>instantiation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evaluated</a:t>
            </a:r>
            <a:r>
              <a:rPr lang="de-DE" sz="2400" dirty="0" smtClean="0"/>
              <a:t>? </a:t>
            </a:r>
          </a:p>
          <a:p>
            <a:pPr marL="800100" lvl="1" indent="-342900">
              <a:buFont typeface="Wingdings" pitchFamily="2" charset="2"/>
              <a:buAutoNum type="arabicPeriod"/>
            </a:pP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degree</a:t>
            </a:r>
            <a:r>
              <a:rPr lang="de-DE" sz="2400" dirty="0" smtClean="0"/>
              <a:t> will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in-/</a:t>
            </a:r>
            <a:r>
              <a:rPr lang="de-DE" sz="2400" dirty="0" err="1" smtClean="0"/>
              <a:t>outputs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evaluated</a:t>
            </a:r>
            <a:r>
              <a:rPr lang="de-DE" sz="2400" dirty="0" smtClean="0"/>
              <a:t>? </a:t>
            </a:r>
            <a:br>
              <a:rPr lang="de-DE" sz="2400" dirty="0" smtClean="0"/>
            </a:br>
            <a:r>
              <a:rPr lang="de-DE" sz="2400" dirty="0" err="1" smtClean="0"/>
              <a:t>Weak</a:t>
            </a:r>
            <a:r>
              <a:rPr lang="de-DE" sz="2400" dirty="0" smtClean="0"/>
              <a:t> </a:t>
            </a:r>
            <a:r>
              <a:rPr lang="de-DE" sz="2400" dirty="0" err="1" smtClean="0"/>
              <a:t>head</a:t>
            </a:r>
            <a:r>
              <a:rPr lang="de-DE" sz="2400" dirty="0" smtClean="0"/>
              <a:t> normal form </a:t>
            </a:r>
            <a:r>
              <a:rPr lang="de-DE" sz="2400" dirty="0" err="1" smtClean="0"/>
              <a:t>or</a:t>
            </a:r>
            <a:r>
              <a:rPr lang="de-DE" sz="2400" dirty="0" smtClean="0"/>
              <a:t> normal form </a:t>
            </a:r>
            <a:r>
              <a:rPr lang="de-DE" sz="2400" dirty="0" err="1" smtClean="0"/>
              <a:t>or</a:t>
            </a:r>
            <a:r>
              <a:rPr lang="de-DE" sz="2400" dirty="0" smtClean="0"/>
              <a:t> ...?</a:t>
            </a:r>
          </a:p>
          <a:p>
            <a:pPr marL="800100" lvl="1" indent="-342900">
              <a:buFont typeface="Wingdings" pitchFamily="2" charset="2"/>
              <a:buAutoNum type="arabicPeriod"/>
            </a:pPr>
            <a:r>
              <a:rPr lang="de-DE" sz="2400" dirty="0" err="1" smtClean="0"/>
              <a:t>When</a:t>
            </a:r>
            <a:r>
              <a:rPr lang="de-DE" sz="2400" dirty="0" smtClean="0"/>
              <a:t> will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in-/</a:t>
            </a:r>
            <a:r>
              <a:rPr lang="de-DE" sz="2400" dirty="0" err="1" smtClean="0"/>
              <a:t>outputs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communicated</a:t>
            </a:r>
            <a:r>
              <a:rPr lang="de-DE" sz="2400" dirty="0" smtClean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66756" y="1214422"/>
            <a:ext cx="8534400" cy="4572000"/>
          </a:xfrm>
        </p:spPr>
        <p:txBody>
          <a:bodyPr/>
          <a:lstStyle/>
          <a:p>
            <a:pPr marL="400050">
              <a:buFont typeface="Wingdings" pitchFamily="2" charset="2"/>
              <a:buAutoNum type="arabicPeriod"/>
            </a:pPr>
            <a:r>
              <a:rPr lang="de-DE" dirty="0" err="1" smtClean="0"/>
              <a:t>When</a:t>
            </a:r>
            <a:r>
              <a:rPr lang="de-DE" dirty="0" smtClean="0"/>
              <a:t> will a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?  </a:t>
            </a:r>
            <a:br>
              <a:rPr lang="de-DE" dirty="0" smtClean="0"/>
            </a:br>
            <a:r>
              <a:rPr lang="de-DE" dirty="0" err="1" smtClean="0"/>
              <a:t>When</a:t>
            </a:r>
            <a:r>
              <a:rPr lang="de-DE" dirty="0" smtClean="0"/>
              <a:t> will a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instantiation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evaluated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</a:p>
          <a:p>
            <a:pPr marL="400050">
              <a:buFont typeface="Wingdings" pitchFamily="2" charset="2"/>
              <a:buAutoNum type="arabicPeriod"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 will </a:t>
            </a:r>
            <a:r>
              <a:rPr lang="de-DE" dirty="0" err="1" smtClean="0"/>
              <a:t>process</a:t>
            </a:r>
            <a:r>
              <a:rPr lang="de-DE" dirty="0" smtClean="0"/>
              <a:t> in-/</a:t>
            </a:r>
            <a:r>
              <a:rPr lang="de-DE" dirty="0" err="1" smtClean="0"/>
              <a:t>outputs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evaluated</a:t>
            </a:r>
            <a:r>
              <a:rPr lang="de-DE" dirty="0" smtClean="0"/>
              <a:t>? </a:t>
            </a:r>
            <a:br>
              <a:rPr lang="de-DE" dirty="0" smtClean="0"/>
            </a:br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head</a:t>
            </a:r>
            <a:r>
              <a:rPr lang="de-DE" dirty="0" smtClean="0"/>
              <a:t> normal form </a:t>
            </a:r>
            <a:r>
              <a:rPr lang="de-DE" dirty="0" err="1" smtClean="0"/>
              <a:t>or</a:t>
            </a:r>
            <a:r>
              <a:rPr lang="de-DE" dirty="0" smtClean="0"/>
              <a:t> normal form </a:t>
            </a:r>
            <a:r>
              <a:rPr lang="de-DE" dirty="0" err="1" smtClean="0"/>
              <a:t>or</a:t>
            </a:r>
            <a:r>
              <a:rPr lang="de-DE" dirty="0" smtClean="0"/>
              <a:t> ...?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400050">
              <a:buFont typeface="Wingdings" pitchFamily="2" charset="2"/>
              <a:buAutoNum type="arabicPeriod"/>
            </a:pPr>
            <a:r>
              <a:rPr lang="de-DE" dirty="0" err="1" smtClean="0"/>
              <a:t>When</a:t>
            </a:r>
            <a:r>
              <a:rPr lang="de-DE" dirty="0" smtClean="0"/>
              <a:t> will </a:t>
            </a:r>
            <a:r>
              <a:rPr lang="de-DE" dirty="0" err="1" smtClean="0"/>
              <a:t>process</a:t>
            </a:r>
            <a:r>
              <a:rPr lang="de-DE" dirty="0" smtClean="0"/>
              <a:t> in-/</a:t>
            </a:r>
            <a:r>
              <a:rPr lang="de-DE" dirty="0" err="1" smtClean="0"/>
              <a:t>outputs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communicated</a:t>
            </a:r>
            <a:r>
              <a:rPr lang="de-DE" dirty="0" smtClean="0"/>
              <a:t>? </a:t>
            </a:r>
          </a:p>
          <a:p>
            <a:endParaRPr lang="de-DE" dirty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0FD883-C6EF-4ECB-B411-513E212DE6AD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544513"/>
          </a:xfrm>
        </p:spPr>
        <p:txBody>
          <a:bodyPr/>
          <a:lstStyle/>
          <a:p>
            <a:r>
              <a:rPr lang="de-DE" dirty="0" err="1" smtClean="0"/>
              <a:t>Answers</a:t>
            </a:r>
            <a:endParaRPr lang="de-DE" dirty="0" smtClean="0"/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4867051" y="565123"/>
            <a:ext cx="3919791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008000"/>
                </a:solidFill>
                <a:latin typeface="Calibri" pitchFamily="34" charset="0"/>
              </a:rPr>
              <a:t>Eden</a:t>
            </a:r>
          </a:p>
          <a:p>
            <a:endParaRPr lang="de-DE" sz="2400" dirty="0" smtClean="0">
              <a:solidFill>
                <a:srgbClr val="008000"/>
              </a:solidFill>
              <a:latin typeface="Calibri" pitchFamily="34" charset="0"/>
            </a:endParaRPr>
          </a:p>
          <a:p>
            <a:endParaRPr lang="de-DE" sz="2400" dirty="0">
              <a:solidFill>
                <a:srgbClr val="008000"/>
              </a:solidFill>
              <a:latin typeface="Calibri" pitchFamily="34" charset="0"/>
            </a:endParaRPr>
          </a:p>
          <a:p>
            <a:endParaRPr lang="de-DE" sz="2400" dirty="0">
              <a:solidFill>
                <a:srgbClr val="008000"/>
              </a:solidFill>
              <a:latin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only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if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and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when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its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result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is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demanded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</a:p>
          <a:p>
            <a:endParaRPr lang="de-DE" sz="2400" dirty="0">
              <a:solidFill>
                <a:srgbClr val="008000"/>
              </a:solidFill>
              <a:latin typeface="Calibri" pitchFamily="34" charset="0"/>
            </a:endParaRPr>
          </a:p>
          <a:p>
            <a:endParaRPr lang="de-DE" sz="2400" dirty="0">
              <a:solidFill>
                <a:srgbClr val="008000"/>
              </a:solidFill>
              <a:latin typeface="Calibri" pitchFamily="34" charset="0"/>
            </a:endParaRPr>
          </a:p>
          <a:p>
            <a:endParaRPr lang="de-DE" sz="2400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normal form</a:t>
            </a:r>
            <a:endParaRPr lang="de-DE" sz="24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de-DE" sz="2400" dirty="0">
              <a:solidFill>
                <a:srgbClr val="008000"/>
              </a:solidFill>
              <a:latin typeface="Calibri" pitchFamily="34" charset="0"/>
            </a:endParaRPr>
          </a:p>
          <a:p>
            <a:endParaRPr lang="de-DE" sz="2400" dirty="0">
              <a:solidFill>
                <a:srgbClr val="008000"/>
              </a:solidFill>
              <a:latin typeface="Calibri" pitchFamily="34" charset="0"/>
            </a:endParaRPr>
          </a:p>
          <a:p>
            <a:endParaRPr lang="de-DE" sz="2400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de-DE" sz="2400" dirty="0" err="1" smtClean="0">
                <a:solidFill>
                  <a:srgbClr val="FF0000"/>
                </a:solidFill>
                <a:latin typeface="Calibri" pitchFamily="34" charset="0"/>
              </a:rPr>
              <a:t>eager</a:t>
            </a:r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 (push) </a:t>
            </a:r>
            <a:r>
              <a:rPr lang="de-DE" sz="2400" dirty="0" err="1" smtClean="0">
                <a:solidFill>
                  <a:srgbClr val="FF0000"/>
                </a:solidFill>
                <a:latin typeface="Calibri" pitchFamily="34" charset="0"/>
              </a:rPr>
              <a:t>communication</a:t>
            </a:r>
            <a:r>
              <a:rPr lang="de-DE" sz="2400" dirty="0">
                <a:solidFill>
                  <a:srgbClr val="008000"/>
                </a:solidFill>
                <a:latin typeface="Calibri" pitchFamily="34" charset="0"/>
              </a:rPr>
              <a:t>:</a:t>
            </a:r>
          </a:p>
          <a:p>
            <a:r>
              <a:rPr lang="de-DE" sz="2400" dirty="0" err="1" smtClean="0">
                <a:solidFill>
                  <a:srgbClr val="008000"/>
                </a:solidFill>
                <a:latin typeface="Calibri" pitchFamily="34" charset="0"/>
              </a:rPr>
              <a:t>values</a:t>
            </a:r>
            <a:r>
              <a:rPr lang="de-DE" sz="240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Calibri" pitchFamily="34" charset="0"/>
              </a:rPr>
              <a:t>are</a:t>
            </a:r>
            <a:r>
              <a:rPr lang="de-DE" sz="240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Calibri" pitchFamily="34" charset="0"/>
              </a:rPr>
              <a:t>communicated</a:t>
            </a:r>
            <a:r>
              <a:rPr lang="de-DE" sz="240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</a:p>
          <a:p>
            <a:r>
              <a:rPr lang="de-DE" sz="2400" dirty="0" err="1" smtClean="0">
                <a:solidFill>
                  <a:srgbClr val="008000"/>
                </a:solidFill>
                <a:latin typeface="Calibri" pitchFamily="34" charset="0"/>
              </a:rPr>
              <a:t>as</a:t>
            </a:r>
            <a:r>
              <a:rPr lang="de-DE" sz="240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Calibri" pitchFamily="34" charset="0"/>
              </a:rPr>
              <a:t>soon</a:t>
            </a:r>
            <a:r>
              <a:rPr lang="de-DE" sz="240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Calibri" pitchFamily="34" charset="0"/>
              </a:rPr>
              <a:t>as</a:t>
            </a:r>
            <a:r>
              <a:rPr lang="de-DE" sz="240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Calibri" pitchFamily="34" charset="0"/>
              </a:rPr>
              <a:t>available</a:t>
            </a:r>
            <a:endParaRPr lang="de-DE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857224" y="570629"/>
            <a:ext cx="3558731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Lazy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Evaluation (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Haskell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>
              <a:spcAft>
                <a:spcPts val="0"/>
              </a:spcAft>
            </a:pPr>
            <a:endParaRPr lang="de-DE" sz="2400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endParaRPr lang="de-DE" sz="2400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endParaRPr lang="de-DE" sz="24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only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if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and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when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its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result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is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demanded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>
              <a:spcAft>
                <a:spcPts val="0"/>
              </a:spcAft>
            </a:pPr>
            <a:endParaRPr lang="de-DE" sz="24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endParaRPr lang="de-DE" sz="2400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endParaRPr lang="de-DE" sz="2400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WHNF </a:t>
            </a:r>
          </a:p>
          <a:p>
            <a:pPr>
              <a:spcAft>
                <a:spcPts val="0"/>
              </a:spcAft>
            </a:pP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weak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head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normal form )</a:t>
            </a:r>
            <a:endParaRPr lang="de-DE" sz="2400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endParaRPr lang="de-DE" sz="24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endParaRPr lang="de-DE" sz="24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only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if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demanded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request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and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answer</a:t>
            </a:r>
            <a:endParaRPr lang="de-DE" sz="24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messages</a:t>
            </a:r>
            <a:r>
              <a:rPr lang="de-DE" sz="24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Calibri" pitchFamily="34" charset="0"/>
              </a:rPr>
              <a:t>necessary</a:t>
            </a:r>
            <a:endParaRPr lang="de-DE" sz="24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3A4B82-EC5F-4956-A9B0-34050BFFDA63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r>
              <a:rPr lang="de-DE" dirty="0" err="1" smtClean="0"/>
              <a:t>Lazy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vs. </a:t>
            </a:r>
            <a:r>
              <a:rPr lang="de-DE" dirty="0" err="1" smtClean="0"/>
              <a:t>Parallelism</a:t>
            </a:r>
            <a:endParaRPr lang="de-DE" dirty="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0108"/>
            <a:ext cx="8915400" cy="5715000"/>
          </a:xfrm>
        </p:spPr>
        <p:txBody>
          <a:bodyPr/>
          <a:lstStyle/>
          <a:p>
            <a:pPr marL="363538" indent="-363538" defTabSz="368300"/>
            <a:r>
              <a:rPr lang="de-DE" b="1" dirty="0" smtClean="0">
                <a:solidFill>
                  <a:srgbClr val="FF0000"/>
                </a:solidFill>
              </a:rPr>
              <a:t>Problem:</a:t>
            </a:r>
            <a:r>
              <a:rPr lang="de-DE" b="1" dirty="0" smtClean="0"/>
              <a:t>  	</a:t>
            </a:r>
            <a:r>
              <a:rPr lang="de-DE" b="1" dirty="0" err="1" smtClean="0"/>
              <a:t>Lazy</a:t>
            </a:r>
            <a:r>
              <a:rPr lang="de-DE" b="1" dirty="0" smtClean="0"/>
              <a:t> </a:t>
            </a:r>
            <a:r>
              <a:rPr lang="de-DE" b="1" dirty="0" err="1" smtClean="0"/>
              <a:t>evaluation</a:t>
            </a:r>
            <a:r>
              <a:rPr lang="de-DE" b="1" dirty="0" smtClean="0"/>
              <a:t>		==&gt;	</a:t>
            </a:r>
            <a:r>
              <a:rPr lang="de-DE" b="1" dirty="0" err="1" smtClean="0"/>
              <a:t>distributed</a:t>
            </a:r>
            <a:r>
              <a:rPr lang="de-DE" b="1" dirty="0" smtClean="0"/>
              <a:t> </a:t>
            </a:r>
            <a:r>
              <a:rPr lang="de-DE" b="1" dirty="0" err="1" smtClean="0"/>
              <a:t>sequentiality</a:t>
            </a:r>
            <a:endParaRPr lang="de-DE" b="1" dirty="0" smtClean="0"/>
          </a:p>
          <a:p>
            <a:pPr marL="363538" indent="-363538" defTabSz="368300">
              <a:lnSpc>
                <a:spcPct val="140000"/>
              </a:lnSpc>
            </a:pPr>
            <a:r>
              <a:rPr lang="de-DE" b="1" dirty="0" err="1" smtClean="0"/>
              <a:t>Eden‘s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b="1" dirty="0" smtClean="0"/>
              <a:t>:</a:t>
            </a:r>
          </a:p>
          <a:p>
            <a:pPr marL="673100" lvl="1" indent="-292100" defTabSz="368300">
              <a:lnSpc>
                <a:spcPct val="130000"/>
              </a:lnSpc>
            </a:pPr>
            <a:r>
              <a:rPr lang="de-DE" sz="2400" b="1" dirty="0" err="1" smtClean="0">
                <a:solidFill>
                  <a:srgbClr val="FF0000"/>
                </a:solidFill>
              </a:rPr>
              <a:t>eager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process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creation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with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spawn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pPr marL="673100" lvl="1" indent="-292100" defTabSz="368300">
              <a:lnSpc>
                <a:spcPct val="130000"/>
              </a:lnSpc>
            </a:pPr>
            <a:r>
              <a:rPr lang="de-DE" sz="2400" b="1" dirty="0" err="1" smtClean="0">
                <a:solidFill>
                  <a:srgbClr val="FF0000"/>
                </a:solidFill>
              </a:rPr>
              <a:t>eager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communication</a:t>
            </a:r>
            <a:r>
              <a:rPr lang="de-DE" sz="2400" b="1" dirty="0" smtClean="0">
                <a:solidFill>
                  <a:srgbClr val="FF0000"/>
                </a:solidFill>
              </a:rPr>
              <a:t>:</a:t>
            </a:r>
          </a:p>
          <a:p>
            <a:pPr marL="1054100" lvl="2" indent="-190500" defTabSz="368300"/>
            <a:r>
              <a:rPr lang="de-DE" sz="2400" b="1" dirty="0" smtClean="0"/>
              <a:t>normal form </a:t>
            </a:r>
            <a:r>
              <a:rPr lang="de-DE" sz="2400" b="1" dirty="0" err="1" smtClean="0"/>
              <a:t>evaluation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all </a:t>
            </a:r>
            <a:r>
              <a:rPr lang="de-DE" sz="2400" b="1" dirty="0" err="1" smtClean="0"/>
              <a:t>process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outputs</a:t>
            </a:r>
            <a:r>
              <a:rPr lang="de-DE" sz="2400" b="1" dirty="0" smtClean="0"/>
              <a:t> </a:t>
            </a:r>
            <a:br>
              <a:rPr lang="de-DE" sz="2400" b="1" dirty="0" smtClean="0"/>
            </a:br>
            <a:r>
              <a:rPr lang="de-DE" sz="2400" b="1" dirty="0" smtClean="0"/>
              <a:t>(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independent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threads</a:t>
            </a:r>
            <a:r>
              <a:rPr lang="de-DE" sz="2400" b="1" dirty="0" smtClean="0"/>
              <a:t>)</a:t>
            </a:r>
          </a:p>
          <a:p>
            <a:pPr marL="1054100" lvl="2" indent="-190500" defTabSz="368300"/>
            <a:r>
              <a:rPr lang="de-DE" sz="2400" b="1" dirty="0" smtClean="0"/>
              <a:t>push </a:t>
            </a:r>
            <a:r>
              <a:rPr lang="de-DE" sz="2400" b="1" dirty="0" err="1" smtClean="0"/>
              <a:t>communication</a:t>
            </a:r>
            <a:r>
              <a:rPr lang="de-DE" sz="2400" b="1" dirty="0" smtClean="0"/>
              <a:t>, i.e.  </a:t>
            </a:r>
            <a:br>
              <a:rPr lang="de-DE" sz="2400" b="1" dirty="0" smtClean="0"/>
            </a:br>
            <a:r>
              <a:rPr lang="de-DE" sz="2400" b="1" dirty="0" err="1" smtClean="0"/>
              <a:t>values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communicated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soon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available</a:t>
            </a:r>
            <a:endParaRPr lang="de-DE" sz="2400" b="1" dirty="0" smtClean="0"/>
          </a:p>
          <a:p>
            <a:pPr marL="673100" lvl="1" indent="-292100" defTabSz="368300"/>
            <a:r>
              <a:rPr lang="de-DE" sz="2400" b="1" dirty="0" smtClean="0">
                <a:solidFill>
                  <a:srgbClr val="FF0000"/>
                </a:solidFill>
              </a:rPr>
              <a:t>explicit </a:t>
            </a:r>
            <a:r>
              <a:rPr lang="de-DE" sz="2400" b="1" dirty="0" err="1" smtClean="0">
                <a:solidFill>
                  <a:srgbClr val="FF0000"/>
                </a:solidFill>
              </a:rPr>
              <a:t>demand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control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by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sequential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strategies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b="1" dirty="0" smtClean="0">
                <a:solidFill>
                  <a:srgbClr val="FF0000"/>
                </a:solidFill>
              </a:rPr>
              <a:t>(Module </a:t>
            </a:r>
            <a:r>
              <a:rPr lang="de-DE" sz="2400" b="1" dirty="0" err="1" smtClean="0">
                <a:solidFill>
                  <a:srgbClr val="FF0000"/>
                </a:solidFill>
              </a:rPr>
              <a:t>Control.Seq</a:t>
            </a:r>
            <a:r>
              <a:rPr lang="de-DE" sz="2400" b="1" dirty="0" smtClean="0">
                <a:solidFill>
                  <a:srgbClr val="FF0000"/>
                </a:solidFill>
              </a:rPr>
              <a:t>):</a:t>
            </a:r>
          </a:p>
          <a:p>
            <a:pPr marL="1054100" lvl="2" indent="-190500" defTabSz="368300"/>
            <a:r>
              <a:rPr lang="de-DE" sz="2400" b="1" dirty="0" err="1" smtClean="0"/>
              <a:t>rnf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rwhnf</a:t>
            </a:r>
            <a:r>
              <a:rPr lang="de-DE" sz="2400" dirty="0" smtClean="0"/>
              <a:t> </a:t>
            </a:r>
            <a:r>
              <a:rPr lang="de-DE" sz="2400" b="1" dirty="0" smtClean="0"/>
              <a:t>... :: </a:t>
            </a:r>
            <a:r>
              <a:rPr lang="de-DE" sz="2400" b="1" dirty="0" err="1" smtClean="0"/>
              <a:t>Strategy</a:t>
            </a:r>
            <a:r>
              <a:rPr lang="de-DE" sz="2400" b="1" dirty="0" smtClean="0"/>
              <a:t> a</a:t>
            </a:r>
          </a:p>
          <a:p>
            <a:pPr marL="1054100" lvl="2" indent="-190500" defTabSz="368300"/>
            <a:r>
              <a:rPr lang="de-DE" sz="2400" b="1" dirty="0" err="1" smtClean="0"/>
              <a:t>using</a:t>
            </a:r>
            <a:r>
              <a:rPr lang="de-DE" sz="2400" b="1" dirty="0" smtClean="0"/>
              <a:t> :: a -&gt; </a:t>
            </a:r>
            <a:r>
              <a:rPr lang="de-DE" sz="2400" b="1" dirty="0" err="1" smtClean="0"/>
              <a:t>Strategy</a:t>
            </a:r>
            <a:r>
              <a:rPr lang="de-DE" sz="2400" b="1" dirty="0" smtClean="0"/>
              <a:t> a -&gt; a</a:t>
            </a:r>
          </a:p>
          <a:p>
            <a:pPr marL="1054100" lvl="2" indent="-190500" defTabSz="368300"/>
            <a:r>
              <a:rPr lang="de-DE" sz="2400" dirty="0" err="1" smtClean="0"/>
              <a:t>pseq</a:t>
            </a:r>
            <a:r>
              <a:rPr lang="de-DE" sz="2400" dirty="0" smtClean="0"/>
              <a:t> :: a -&gt; b -&gt; b  (Module </a:t>
            </a:r>
            <a:r>
              <a:rPr lang="de-DE" sz="2400" dirty="0" err="1" smtClean="0"/>
              <a:t>Control.Parallel</a:t>
            </a:r>
            <a:r>
              <a:rPr lang="de-DE" sz="2400" dirty="0" smtClean="0"/>
              <a:t>)</a:t>
            </a:r>
            <a:endParaRPr lang="de-DE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smtClean="0"/>
              <a:t>Case Study: 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Case Study: 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56" y="4286256"/>
            <a:ext cx="8534400" cy="2357454"/>
          </a:xfrm>
        </p:spPr>
        <p:txBody>
          <a:bodyPr/>
          <a:lstStyle/>
          <a:p>
            <a:pPr>
              <a:buNone/>
            </a:pPr>
            <a:r>
              <a:rPr lang="de-DE" sz="2000" b="1" dirty="0" err="1" smtClean="0"/>
              <a:t>Haskell</a:t>
            </a:r>
            <a:r>
              <a:rPr lang="de-DE" sz="2000" b="1" dirty="0" smtClean="0"/>
              <a:t> Code:</a:t>
            </a:r>
          </a:p>
          <a:p>
            <a:pPr>
              <a:buNone/>
            </a:pPr>
            <a:r>
              <a:rPr lang="de-DE" sz="2000" dirty="0" err="1" smtClean="0"/>
              <a:t>mergeSort</a:t>
            </a:r>
            <a:r>
              <a:rPr lang="de-DE" sz="2000" dirty="0" smtClean="0"/>
              <a:t>      	:: (</a:t>
            </a:r>
            <a:r>
              <a:rPr lang="de-DE" sz="2000" dirty="0" err="1" smtClean="0"/>
              <a:t>Ord</a:t>
            </a:r>
            <a:r>
              <a:rPr lang="de-DE" sz="2000" dirty="0" smtClean="0"/>
              <a:t> a, Show a) =&gt; [a] -&gt; [a]</a:t>
            </a:r>
          </a:p>
          <a:p>
            <a:pPr>
              <a:buNone/>
            </a:pPr>
            <a:r>
              <a:rPr lang="de-DE" sz="2000" dirty="0" err="1" smtClean="0"/>
              <a:t>mergeSort</a:t>
            </a:r>
            <a:r>
              <a:rPr lang="de-DE" sz="2000" dirty="0" smtClean="0"/>
              <a:t> []   	=  []</a:t>
            </a:r>
          </a:p>
          <a:p>
            <a:pPr>
              <a:buNone/>
            </a:pPr>
            <a:r>
              <a:rPr lang="de-DE" sz="2000" dirty="0" err="1" smtClean="0"/>
              <a:t>mergeSort</a:t>
            </a:r>
            <a:r>
              <a:rPr lang="de-DE" sz="2000" dirty="0" smtClean="0"/>
              <a:t> [x]  	=  [x]</a:t>
            </a:r>
          </a:p>
          <a:p>
            <a:pPr>
              <a:buNone/>
            </a:pPr>
            <a:r>
              <a:rPr lang="de-DE" sz="2000" dirty="0" err="1" smtClean="0"/>
              <a:t>mergeSort</a:t>
            </a:r>
            <a:r>
              <a:rPr lang="de-DE" sz="2000" dirty="0" smtClean="0"/>
              <a:t> </a:t>
            </a:r>
            <a:r>
              <a:rPr lang="de-DE" sz="2000" dirty="0" err="1" smtClean="0"/>
              <a:t>xs</a:t>
            </a:r>
            <a:r>
              <a:rPr lang="de-DE" sz="2000" dirty="0" smtClean="0"/>
              <a:t>   	=  </a:t>
            </a:r>
            <a:r>
              <a:rPr lang="de-DE" sz="2000" b="1" dirty="0" err="1" smtClean="0">
                <a:solidFill>
                  <a:srgbClr val="FF0000"/>
                </a:solidFill>
              </a:rPr>
              <a:t>sortMerge</a:t>
            </a:r>
            <a:r>
              <a:rPr lang="de-DE" sz="2000" dirty="0" smtClean="0"/>
              <a:t> (</a:t>
            </a:r>
            <a:r>
              <a:rPr lang="de-DE" sz="2000" dirty="0" err="1" smtClean="0"/>
              <a:t>mergeSort</a:t>
            </a:r>
            <a:r>
              <a:rPr lang="de-DE" sz="2000" dirty="0" smtClean="0"/>
              <a:t> xs1)  (</a:t>
            </a:r>
            <a:r>
              <a:rPr lang="de-DE" sz="2000" dirty="0" err="1" smtClean="0"/>
              <a:t>mergeSort</a:t>
            </a:r>
            <a:r>
              <a:rPr lang="de-DE" sz="2000" dirty="0" smtClean="0"/>
              <a:t> xs2)</a:t>
            </a:r>
          </a:p>
          <a:p>
            <a:pPr>
              <a:buNone/>
            </a:pPr>
            <a:r>
              <a:rPr lang="de-DE" sz="2000" dirty="0" smtClean="0"/>
              <a:t>			    </a:t>
            </a:r>
            <a:r>
              <a:rPr lang="de-DE" sz="2000" dirty="0" err="1" smtClean="0"/>
              <a:t>where</a:t>
            </a:r>
            <a:r>
              <a:rPr lang="de-DE" sz="2000" dirty="0" smtClean="0"/>
              <a:t>   [xs1,xs2] = </a:t>
            </a:r>
            <a:r>
              <a:rPr lang="de-DE" sz="2000" b="1" dirty="0" err="1" smtClean="0">
                <a:solidFill>
                  <a:srgbClr val="085813"/>
                </a:solidFill>
              </a:rPr>
              <a:t>unshuffle</a:t>
            </a:r>
            <a:r>
              <a:rPr lang="de-DE" sz="2000" b="1" dirty="0" smtClean="0">
                <a:solidFill>
                  <a:srgbClr val="085813"/>
                </a:solidFill>
              </a:rPr>
              <a:t> 2</a:t>
            </a:r>
            <a:r>
              <a:rPr lang="de-DE" sz="2000" dirty="0" smtClean="0"/>
              <a:t> </a:t>
            </a:r>
            <a:r>
              <a:rPr lang="de-DE" sz="2000" dirty="0" err="1" smtClean="0"/>
              <a:t>xs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214282" y="1142984"/>
            <a:ext cx="8501154" cy="2643206"/>
            <a:chOff x="214282" y="1142984"/>
            <a:chExt cx="8501154" cy="2643206"/>
          </a:xfrm>
        </p:grpSpPr>
        <p:sp>
          <p:nvSpPr>
            <p:cNvPr id="6" name="Rechteck 5"/>
            <p:cNvSpPr/>
            <p:nvPr/>
          </p:nvSpPr>
          <p:spPr bwMode="auto">
            <a:xfrm>
              <a:off x="214282" y="2143116"/>
              <a:ext cx="1500198" cy="71438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Unsorted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list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 bwMode="auto">
            <a:xfrm rot="16200000" flipH="1">
              <a:off x="6679421" y="1893082"/>
              <a:ext cx="500066" cy="4286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Gerade Verbindung mit Pfeil 8"/>
            <p:cNvCxnSpPr/>
            <p:nvPr/>
          </p:nvCxnSpPr>
          <p:spPr bwMode="auto">
            <a:xfrm rot="5400000" flipH="1" flipV="1">
              <a:off x="6607983" y="2678901"/>
              <a:ext cx="500066" cy="4286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hteck 9"/>
            <p:cNvSpPr/>
            <p:nvPr/>
          </p:nvSpPr>
          <p:spPr bwMode="auto">
            <a:xfrm>
              <a:off x="2285984" y="1142984"/>
              <a:ext cx="1500198" cy="71438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Unsorted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sub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list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1</a:t>
              </a: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2285984" y="3071810"/>
              <a:ext cx="1500198" cy="71438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Unsorted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sublist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2</a:t>
              </a:r>
            </a:p>
          </p:txBody>
        </p:sp>
        <p:sp>
          <p:nvSpPr>
            <p:cNvPr id="12" name="Pfeil nach rechts 11"/>
            <p:cNvSpPr/>
            <p:nvPr/>
          </p:nvSpPr>
          <p:spPr bwMode="auto">
            <a:xfrm>
              <a:off x="4071934" y="1285860"/>
              <a:ext cx="978408" cy="484632"/>
            </a:xfrm>
            <a:prstGeom prst="righ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Pfeil nach rechts 12"/>
            <p:cNvSpPr/>
            <p:nvPr/>
          </p:nvSpPr>
          <p:spPr bwMode="auto">
            <a:xfrm>
              <a:off x="4071934" y="3230120"/>
              <a:ext cx="978408" cy="484632"/>
            </a:xfrm>
            <a:prstGeom prst="righ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5143504" y="1142984"/>
              <a:ext cx="1428760" cy="71438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sublist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1</a:t>
              </a: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5143504" y="3071810"/>
              <a:ext cx="1357322" cy="71438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Sublist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2</a:t>
              </a:r>
            </a:p>
          </p:txBody>
        </p:sp>
        <p:cxnSp>
          <p:nvCxnSpPr>
            <p:cNvPr id="16" name="Gerade Verbindung mit Pfeil 15"/>
            <p:cNvCxnSpPr/>
            <p:nvPr/>
          </p:nvCxnSpPr>
          <p:spPr bwMode="auto">
            <a:xfrm rot="5400000" flipH="1" flipV="1">
              <a:off x="1750199" y="1893082"/>
              <a:ext cx="500066" cy="4286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Gerade Verbindung mit Pfeil 16"/>
            <p:cNvCxnSpPr/>
            <p:nvPr/>
          </p:nvCxnSpPr>
          <p:spPr bwMode="auto">
            <a:xfrm rot="16200000" flipH="1">
              <a:off x="1750199" y="2678901"/>
              <a:ext cx="500066" cy="4286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Rechteck 17"/>
            <p:cNvSpPr/>
            <p:nvPr/>
          </p:nvSpPr>
          <p:spPr bwMode="auto">
            <a:xfrm>
              <a:off x="7286644" y="2071678"/>
              <a:ext cx="1428792" cy="723904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list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643042" y="2285992"/>
              <a:ext cx="1067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err="1" smtClean="0">
                  <a:solidFill>
                    <a:srgbClr val="085813"/>
                  </a:solidFill>
                  <a:latin typeface="Calibri" pitchFamily="34" charset="0"/>
                </a:rPr>
                <a:t>split</a:t>
              </a:r>
              <a:endParaRPr lang="de-DE" sz="1800" dirty="0">
                <a:solidFill>
                  <a:srgbClr val="085813"/>
                </a:solidFill>
                <a:latin typeface="Calibri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504475" y="2285992"/>
              <a:ext cx="1067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err="1" smtClean="0">
                  <a:solidFill>
                    <a:srgbClr val="FF0000"/>
                  </a:solidFill>
                  <a:latin typeface="Calibri" pitchFamily="34" charset="0"/>
                </a:rPr>
                <a:t>merge</a:t>
              </a:r>
              <a:endParaRPr lang="de-DE" sz="18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parallel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56" y="4286256"/>
            <a:ext cx="8534400" cy="2357454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>
                <a:solidFill>
                  <a:srgbClr val="FF0000"/>
                </a:solidFill>
              </a:rPr>
              <a:t>Eden</a:t>
            </a:r>
            <a:r>
              <a:rPr lang="de-DE" sz="2000" b="1" dirty="0" smtClean="0"/>
              <a:t> Code (</a:t>
            </a:r>
            <a:r>
              <a:rPr lang="de-DE" sz="2000" b="1" dirty="0" err="1" smtClean="0"/>
              <a:t>simplest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version</a:t>
            </a:r>
            <a:r>
              <a:rPr lang="de-DE" sz="2000" b="1" dirty="0" smtClean="0"/>
              <a:t>):</a:t>
            </a:r>
          </a:p>
          <a:p>
            <a:pPr>
              <a:buNone/>
            </a:pPr>
            <a:r>
              <a:rPr lang="de-DE" sz="2000" dirty="0" err="1" smtClean="0"/>
              <a:t>parMergeSort</a:t>
            </a:r>
            <a:r>
              <a:rPr lang="de-DE" sz="2000" dirty="0" smtClean="0"/>
              <a:t>      	:: (</a:t>
            </a:r>
            <a:r>
              <a:rPr lang="de-DE" sz="2000" dirty="0" err="1" smtClean="0"/>
              <a:t>Ord</a:t>
            </a:r>
            <a:r>
              <a:rPr lang="de-DE" sz="2000" dirty="0" smtClean="0"/>
              <a:t> a, Show a</a:t>
            </a:r>
            <a:r>
              <a:rPr lang="de-DE" sz="2000" dirty="0" smtClean="0">
                <a:solidFill>
                  <a:srgbClr val="FF0000"/>
                </a:solidFill>
              </a:rPr>
              <a:t>, Trans a</a:t>
            </a:r>
            <a:r>
              <a:rPr lang="de-DE" sz="2000" dirty="0" smtClean="0"/>
              <a:t>) =&gt; [a] -&gt; [a]</a:t>
            </a:r>
          </a:p>
          <a:p>
            <a:pPr>
              <a:buNone/>
            </a:pPr>
            <a:r>
              <a:rPr lang="de-DE" sz="2000" dirty="0" err="1" smtClean="0"/>
              <a:t>parMergeSort</a:t>
            </a:r>
            <a:r>
              <a:rPr lang="de-DE" sz="2000" dirty="0" smtClean="0"/>
              <a:t> []   =  []</a:t>
            </a:r>
          </a:p>
          <a:p>
            <a:pPr>
              <a:buNone/>
            </a:pPr>
            <a:r>
              <a:rPr lang="de-DE" sz="2000" dirty="0" err="1" smtClean="0"/>
              <a:t>parMergeSort</a:t>
            </a:r>
            <a:r>
              <a:rPr lang="de-DE" sz="2000" dirty="0" smtClean="0"/>
              <a:t> [x] =  [x]</a:t>
            </a:r>
          </a:p>
          <a:p>
            <a:pPr>
              <a:buNone/>
            </a:pPr>
            <a:r>
              <a:rPr lang="de-DE" sz="2000" dirty="0" err="1" smtClean="0"/>
              <a:t>parMergeSort</a:t>
            </a:r>
            <a:r>
              <a:rPr lang="de-DE" sz="2000" dirty="0" smtClean="0"/>
              <a:t> </a:t>
            </a:r>
            <a:r>
              <a:rPr lang="de-DE" sz="2000" dirty="0" err="1" smtClean="0"/>
              <a:t>xs</a:t>
            </a:r>
            <a:r>
              <a:rPr lang="de-DE" sz="2000" dirty="0" smtClean="0"/>
              <a:t>  =  </a:t>
            </a:r>
            <a:r>
              <a:rPr lang="de-DE" sz="2000" b="1" dirty="0" err="1" smtClean="0">
                <a:solidFill>
                  <a:srgbClr val="085813"/>
                </a:solidFill>
              </a:rPr>
              <a:t>sortMerge</a:t>
            </a:r>
            <a:r>
              <a:rPr lang="de-DE" sz="2000" dirty="0" smtClean="0"/>
              <a:t> (</a:t>
            </a:r>
            <a:r>
              <a:rPr lang="de-DE" sz="2000" dirty="0" err="1" smtClean="0"/>
              <a:t>parMergeSort</a:t>
            </a:r>
            <a:r>
              <a:rPr lang="de-DE" sz="2000" dirty="0" smtClean="0"/>
              <a:t>  </a:t>
            </a:r>
            <a:r>
              <a:rPr lang="de-DE" sz="2000" b="1" dirty="0" smtClean="0">
                <a:solidFill>
                  <a:srgbClr val="FF0000"/>
                </a:solidFill>
              </a:rPr>
              <a:t>$# </a:t>
            </a:r>
            <a:r>
              <a:rPr lang="de-DE" sz="2000" dirty="0" smtClean="0"/>
              <a:t> xs1)  (</a:t>
            </a:r>
            <a:r>
              <a:rPr lang="de-DE" sz="2000" dirty="0" err="1" smtClean="0"/>
              <a:t>parMergeSort</a:t>
            </a:r>
            <a:r>
              <a:rPr lang="de-DE" sz="2000" dirty="0" smtClean="0"/>
              <a:t>  </a:t>
            </a:r>
            <a:r>
              <a:rPr lang="de-DE" sz="2000" b="1" dirty="0" smtClean="0">
                <a:solidFill>
                  <a:srgbClr val="FF0000"/>
                </a:solidFill>
              </a:rPr>
              <a:t>$#  </a:t>
            </a:r>
            <a:r>
              <a:rPr lang="de-DE" sz="2000" dirty="0" smtClean="0"/>
              <a:t>xs2)</a:t>
            </a:r>
          </a:p>
          <a:p>
            <a:pPr>
              <a:buNone/>
            </a:pPr>
            <a:r>
              <a:rPr lang="de-DE" sz="2000" dirty="0" smtClean="0"/>
              <a:t>			    </a:t>
            </a:r>
            <a:r>
              <a:rPr lang="de-DE" sz="2000" dirty="0" err="1" smtClean="0"/>
              <a:t>where</a:t>
            </a:r>
            <a:r>
              <a:rPr lang="de-DE" sz="2000" dirty="0" smtClean="0"/>
              <a:t>   [xs1,xs2] = </a:t>
            </a:r>
            <a:r>
              <a:rPr lang="de-DE" sz="2000" b="1" dirty="0" err="1" smtClean="0">
                <a:solidFill>
                  <a:srgbClr val="085813"/>
                </a:solidFill>
              </a:rPr>
              <a:t>unshuffle</a:t>
            </a:r>
            <a:r>
              <a:rPr lang="de-DE" sz="2000" b="1" dirty="0" smtClean="0">
                <a:solidFill>
                  <a:srgbClr val="085813"/>
                </a:solidFill>
              </a:rPr>
              <a:t> 2</a:t>
            </a:r>
            <a:r>
              <a:rPr lang="de-DE" sz="2000" dirty="0" smtClean="0"/>
              <a:t> </a:t>
            </a:r>
            <a:r>
              <a:rPr lang="de-DE" sz="2000" dirty="0" err="1" smtClean="0"/>
              <a:t>xs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2" name="Pfeil nach rechts 11"/>
          <p:cNvSpPr/>
          <p:nvPr/>
        </p:nvSpPr>
        <p:spPr bwMode="auto">
          <a:xfrm>
            <a:off x="4071934" y="3230120"/>
            <a:ext cx="978408" cy="484632"/>
          </a:xfrm>
          <a:prstGeom prst="rightArrow">
            <a:avLst/>
          </a:prstGeom>
          <a:solidFill>
            <a:srgbClr val="CCFFCC"/>
          </a:solidFill>
          <a:ln w="381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>
            <a:off x="2714612" y="2428868"/>
            <a:ext cx="3575549" cy="29648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Pfeil nach rechts 28"/>
          <p:cNvSpPr/>
          <p:nvPr/>
        </p:nvSpPr>
        <p:spPr bwMode="auto">
          <a:xfrm>
            <a:off x="4071934" y="1285860"/>
            <a:ext cx="978408" cy="484632"/>
          </a:xfrm>
          <a:prstGeom prst="rightArrow">
            <a:avLst/>
          </a:prstGeom>
          <a:solidFill>
            <a:srgbClr val="CCFFCC"/>
          </a:solidFill>
          <a:ln w="381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214282" y="1142984"/>
            <a:ext cx="8501154" cy="2643206"/>
            <a:chOff x="214282" y="1142984"/>
            <a:chExt cx="8501154" cy="2643206"/>
          </a:xfrm>
        </p:grpSpPr>
        <p:sp>
          <p:nvSpPr>
            <p:cNvPr id="23" name="Rechteck 22"/>
            <p:cNvSpPr/>
            <p:nvPr/>
          </p:nvSpPr>
          <p:spPr bwMode="auto">
            <a:xfrm>
              <a:off x="214282" y="2143116"/>
              <a:ext cx="1500198" cy="71438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Unsorted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list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24" name="Gerade Verbindung mit Pfeil 23"/>
            <p:cNvCxnSpPr/>
            <p:nvPr/>
          </p:nvCxnSpPr>
          <p:spPr bwMode="auto">
            <a:xfrm rot="16200000" flipH="1">
              <a:off x="6679421" y="1893082"/>
              <a:ext cx="500066" cy="4286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Gerade Verbindung mit Pfeil 24"/>
            <p:cNvCxnSpPr/>
            <p:nvPr/>
          </p:nvCxnSpPr>
          <p:spPr bwMode="auto">
            <a:xfrm rot="5400000" flipH="1" flipV="1">
              <a:off x="6607983" y="2678901"/>
              <a:ext cx="500066" cy="4286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hteck 25"/>
            <p:cNvSpPr/>
            <p:nvPr/>
          </p:nvSpPr>
          <p:spPr bwMode="auto">
            <a:xfrm>
              <a:off x="2285984" y="1142984"/>
              <a:ext cx="1500198" cy="71438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Unsorted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sub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list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1</a:t>
              </a: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2285984" y="3071810"/>
              <a:ext cx="1500198" cy="71438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Unsorted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sublist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2</a:t>
              </a:r>
            </a:p>
          </p:txBody>
        </p:sp>
        <p:sp>
          <p:nvSpPr>
            <p:cNvPr id="28" name="Pfeil nach rechts 27"/>
            <p:cNvSpPr/>
            <p:nvPr/>
          </p:nvSpPr>
          <p:spPr bwMode="auto">
            <a:xfrm>
              <a:off x="4071934" y="1285860"/>
              <a:ext cx="978408" cy="484632"/>
            </a:xfrm>
            <a:prstGeom prst="righ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Pfeil nach rechts 29"/>
            <p:cNvSpPr/>
            <p:nvPr/>
          </p:nvSpPr>
          <p:spPr bwMode="auto">
            <a:xfrm>
              <a:off x="4071934" y="3230120"/>
              <a:ext cx="978408" cy="484632"/>
            </a:xfrm>
            <a:prstGeom prst="righ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hteck 30"/>
            <p:cNvSpPr/>
            <p:nvPr/>
          </p:nvSpPr>
          <p:spPr bwMode="auto">
            <a:xfrm>
              <a:off x="5143504" y="1142984"/>
              <a:ext cx="1428760" cy="71438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sublist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1</a:t>
              </a: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5143504" y="3071810"/>
              <a:ext cx="1357322" cy="71438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Sublist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2</a:t>
              </a:r>
            </a:p>
          </p:txBody>
        </p:sp>
        <p:cxnSp>
          <p:nvCxnSpPr>
            <p:cNvPr id="33" name="Gerade Verbindung mit Pfeil 32"/>
            <p:cNvCxnSpPr/>
            <p:nvPr/>
          </p:nvCxnSpPr>
          <p:spPr bwMode="auto">
            <a:xfrm rot="5400000" flipH="1" flipV="1">
              <a:off x="1750199" y="1893082"/>
              <a:ext cx="500066" cy="4286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Gerade Verbindung mit Pfeil 33"/>
            <p:cNvCxnSpPr/>
            <p:nvPr/>
          </p:nvCxnSpPr>
          <p:spPr bwMode="auto">
            <a:xfrm rot="16200000" flipH="1">
              <a:off x="1750199" y="2678901"/>
              <a:ext cx="500066" cy="4286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Rechteck 34"/>
            <p:cNvSpPr/>
            <p:nvPr/>
          </p:nvSpPr>
          <p:spPr bwMode="auto">
            <a:xfrm>
              <a:off x="7286644" y="2071678"/>
              <a:ext cx="1428792" cy="723904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sorted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list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1643042" y="2285992"/>
              <a:ext cx="1067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err="1" smtClean="0">
                  <a:solidFill>
                    <a:srgbClr val="085813"/>
                  </a:solidFill>
                  <a:latin typeface="Calibri" pitchFamily="34" charset="0"/>
                </a:rPr>
                <a:t>split</a:t>
              </a:r>
              <a:endParaRPr lang="de-DE" sz="1800" dirty="0">
                <a:solidFill>
                  <a:srgbClr val="085813"/>
                </a:solidFill>
                <a:latin typeface="Calibri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6504475" y="2285992"/>
              <a:ext cx="1067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err="1" smtClean="0">
                  <a:solidFill>
                    <a:srgbClr val="FF0000"/>
                  </a:solidFill>
                  <a:latin typeface="Calibri" pitchFamily="34" charset="0"/>
                </a:rPr>
                <a:t>merge</a:t>
              </a:r>
              <a:endParaRPr lang="de-DE" sz="18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466756" y="4286256"/>
            <a:ext cx="8534400" cy="2357454"/>
          </a:xfrm>
        </p:spPr>
        <p:txBody>
          <a:bodyPr/>
          <a:lstStyle/>
          <a:p>
            <a:pPr>
              <a:buNone/>
            </a:pPr>
            <a:r>
              <a:rPr lang="de-DE" sz="2000" b="1" dirty="0" smtClean="0">
                <a:solidFill>
                  <a:srgbClr val="FF0000"/>
                </a:solidFill>
              </a:rPr>
              <a:t>Eden</a:t>
            </a:r>
            <a:r>
              <a:rPr lang="de-DE" sz="2000" b="1" dirty="0" smtClean="0"/>
              <a:t> Code (</a:t>
            </a:r>
            <a:r>
              <a:rPr lang="de-DE" sz="2000" b="1" dirty="0" err="1" smtClean="0"/>
              <a:t>simplest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version</a:t>
            </a:r>
            <a:r>
              <a:rPr lang="de-DE" sz="2000" b="1" dirty="0" smtClean="0"/>
              <a:t>):</a:t>
            </a:r>
          </a:p>
          <a:p>
            <a:pPr>
              <a:buNone/>
            </a:pPr>
            <a:r>
              <a:rPr lang="de-DE" sz="2000" dirty="0" err="1" smtClean="0"/>
              <a:t>parMergeSort</a:t>
            </a:r>
            <a:r>
              <a:rPr lang="de-DE" sz="2000" dirty="0" smtClean="0"/>
              <a:t>      	:: (</a:t>
            </a:r>
            <a:r>
              <a:rPr lang="de-DE" sz="2000" dirty="0" err="1" smtClean="0"/>
              <a:t>Ord</a:t>
            </a:r>
            <a:r>
              <a:rPr lang="de-DE" sz="2000" dirty="0" smtClean="0"/>
              <a:t> a, Show a</a:t>
            </a:r>
            <a:r>
              <a:rPr lang="de-DE" sz="2000" dirty="0" smtClean="0">
                <a:solidFill>
                  <a:srgbClr val="FF0000"/>
                </a:solidFill>
              </a:rPr>
              <a:t>, Trans a</a:t>
            </a:r>
            <a:r>
              <a:rPr lang="de-DE" sz="2000" dirty="0" smtClean="0"/>
              <a:t>) =&gt; [a] -&gt; [a]</a:t>
            </a:r>
          </a:p>
          <a:p>
            <a:pPr>
              <a:buNone/>
            </a:pPr>
            <a:r>
              <a:rPr lang="de-DE" sz="2000" dirty="0" err="1" smtClean="0"/>
              <a:t>parMergeSort</a:t>
            </a:r>
            <a:r>
              <a:rPr lang="de-DE" sz="2000" dirty="0" smtClean="0"/>
              <a:t> []   =  []</a:t>
            </a:r>
          </a:p>
          <a:p>
            <a:pPr>
              <a:buNone/>
            </a:pPr>
            <a:r>
              <a:rPr lang="de-DE" sz="2000" dirty="0" err="1" smtClean="0"/>
              <a:t>parMergeSort</a:t>
            </a:r>
            <a:r>
              <a:rPr lang="de-DE" sz="2000" dirty="0" smtClean="0"/>
              <a:t> [x] =  [x]</a:t>
            </a:r>
          </a:p>
          <a:p>
            <a:pPr>
              <a:buNone/>
            </a:pPr>
            <a:r>
              <a:rPr lang="de-DE" sz="2000" dirty="0" err="1" smtClean="0"/>
              <a:t>parMergeSort</a:t>
            </a:r>
            <a:r>
              <a:rPr lang="de-DE" sz="2000" dirty="0" smtClean="0"/>
              <a:t> </a:t>
            </a:r>
            <a:r>
              <a:rPr lang="de-DE" sz="2000" dirty="0" err="1" smtClean="0"/>
              <a:t>xs</a:t>
            </a:r>
            <a:r>
              <a:rPr lang="de-DE" sz="2000" dirty="0" smtClean="0"/>
              <a:t>  =  </a:t>
            </a:r>
            <a:r>
              <a:rPr lang="de-DE" sz="2000" b="1" dirty="0" err="1" smtClean="0">
                <a:solidFill>
                  <a:srgbClr val="085813"/>
                </a:solidFill>
              </a:rPr>
              <a:t>sortMerge</a:t>
            </a:r>
            <a:r>
              <a:rPr lang="de-DE" sz="2000" dirty="0" smtClean="0"/>
              <a:t> (</a:t>
            </a:r>
            <a:r>
              <a:rPr lang="de-DE" sz="2000" dirty="0" err="1" smtClean="0"/>
              <a:t>parMergeSort</a:t>
            </a:r>
            <a:r>
              <a:rPr lang="de-DE" sz="2000" dirty="0" smtClean="0"/>
              <a:t>  </a:t>
            </a:r>
            <a:r>
              <a:rPr lang="de-DE" sz="2000" b="1" dirty="0" smtClean="0">
                <a:solidFill>
                  <a:srgbClr val="FF0000"/>
                </a:solidFill>
              </a:rPr>
              <a:t>$# </a:t>
            </a:r>
            <a:r>
              <a:rPr lang="de-DE" sz="2000" dirty="0" smtClean="0"/>
              <a:t> xs1)  (</a:t>
            </a:r>
            <a:r>
              <a:rPr lang="de-DE" sz="2000" dirty="0" err="1" smtClean="0"/>
              <a:t>parMergeSort</a:t>
            </a:r>
            <a:r>
              <a:rPr lang="de-DE" sz="2000" dirty="0" smtClean="0"/>
              <a:t>  </a:t>
            </a:r>
            <a:r>
              <a:rPr lang="de-DE" sz="2000" b="1" dirty="0" smtClean="0">
                <a:solidFill>
                  <a:srgbClr val="FF0000"/>
                </a:solidFill>
              </a:rPr>
              <a:t>$#  </a:t>
            </a:r>
            <a:r>
              <a:rPr lang="de-DE" sz="2000" dirty="0" smtClean="0"/>
              <a:t>xs2)</a:t>
            </a:r>
          </a:p>
          <a:p>
            <a:pPr>
              <a:buNone/>
            </a:pPr>
            <a:r>
              <a:rPr lang="de-DE" sz="2000" dirty="0" smtClean="0"/>
              <a:t>			    </a:t>
            </a:r>
            <a:r>
              <a:rPr lang="de-DE" sz="2000" dirty="0" err="1" smtClean="0"/>
              <a:t>where</a:t>
            </a:r>
            <a:r>
              <a:rPr lang="de-DE" sz="2000" dirty="0" smtClean="0"/>
              <a:t>   [xs1,xs2] = </a:t>
            </a:r>
            <a:r>
              <a:rPr lang="de-DE" sz="2000" b="1" dirty="0" err="1" smtClean="0">
                <a:solidFill>
                  <a:srgbClr val="085813"/>
                </a:solidFill>
              </a:rPr>
              <a:t>unshuffle</a:t>
            </a:r>
            <a:r>
              <a:rPr lang="de-DE" sz="2000" b="1" dirty="0" smtClean="0">
                <a:solidFill>
                  <a:srgbClr val="085813"/>
                </a:solidFill>
              </a:rPr>
              <a:t> 2</a:t>
            </a:r>
            <a:r>
              <a:rPr lang="de-DE" sz="2000" dirty="0" smtClean="0"/>
              <a:t> </a:t>
            </a:r>
            <a:r>
              <a:rPr lang="de-DE" sz="2000" dirty="0" err="1" smtClean="0"/>
              <a:t>xs</a:t>
            </a: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518" y="285728"/>
            <a:ext cx="8458200" cy="1143000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>
                <a:solidFill>
                  <a:srgbClr val="FF0000"/>
                </a:solidFill>
              </a:rPr>
              <a:t>Process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net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3" name="Gruppieren 44"/>
          <p:cNvGrpSpPr/>
          <p:nvPr/>
        </p:nvGrpSpPr>
        <p:grpSpPr>
          <a:xfrm>
            <a:off x="4071934" y="500042"/>
            <a:ext cx="4714908" cy="4857784"/>
            <a:chOff x="214282" y="142852"/>
            <a:chExt cx="4714908" cy="4857784"/>
          </a:xfrm>
        </p:grpSpPr>
        <p:sp>
          <p:nvSpPr>
            <p:cNvPr id="28" name="Rechteckiger Pfeil 27"/>
            <p:cNvSpPr/>
            <p:nvPr/>
          </p:nvSpPr>
          <p:spPr bwMode="auto">
            <a:xfrm flipH="1" flipV="1">
              <a:off x="1714480" y="1714488"/>
              <a:ext cx="714380" cy="785818"/>
            </a:xfrm>
            <a:prstGeom prst="bentArrow">
              <a:avLst>
                <a:gd name="adj1" fmla="val 15588"/>
                <a:gd name="adj2" fmla="val 25000"/>
                <a:gd name="adj3" fmla="val 25000"/>
                <a:gd name="adj4" fmla="val 43750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214282" y="2143116"/>
              <a:ext cx="1500198" cy="785818"/>
            </a:xfrm>
            <a:prstGeom prst="rect">
              <a:avLst/>
            </a:prstGeom>
            <a:solidFill>
              <a:srgbClr val="CCFFCC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m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ain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process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1857356" y="928670"/>
              <a:ext cx="1500198" cy="785818"/>
            </a:xfrm>
            <a:prstGeom prst="rect">
              <a:avLst/>
            </a:prstGeom>
            <a:solidFill>
              <a:srgbClr val="CCFFCC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c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hild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process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Rechteckiger Pfeil 24"/>
            <p:cNvSpPr/>
            <p:nvPr/>
          </p:nvSpPr>
          <p:spPr bwMode="auto">
            <a:xfrm>
              <a:off x="1142976" y="1214422"/>
              <a:ext cx="714380" cy="928694"/>
            </a:xfrm>
            <a:prstGeom prst="bentArrow">
              <a:avLst>
                <a:gd name="adj1" fmla="val 19353"/>
                <a:gd name="adj2" fmla="val 15588"/>
                <a:gd name="adj3" fmla="val 25000"/>
                <a:gd name="adj4" fmla="val 43750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hteckiger Pfeil 29"/>
            <p:cNvSpPr/>
            <p:nvPr/>
          </p:nvSpPr>
          <p:spPr bwMode="auto">
            <a:xfrm flipH="1" flipV="1">
              <a:off x="3357554" y="785794"/>
              <a:ext cx="714380" cy="500066"/>
            </a:xfrm>
            <a:prstGeom prst="ben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hteckiger Pfeil 30"/>
            <p:cNvSpPr/>
            <p:nvPr/>
          </p:nvSpPr>
          <p:spPr bwMode="auto">
            <a:xfrm flipH="1">
              <a:off x="3357554" y="1357298"/>
              <a:ext cx="714380" cy="500066"/>
            </a:xfrm>
            <a:prstGeom prst="ben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3428992" y="142852"/>
              <a:ext cx="1500198" cy="785818"/>
            </a:xfrm>
            <a:prstGeom prst="rect">
              <a:avLst/>
            </a:prstGeom>
            <a:solidFill>
              <a:srgbClr val="CCFFCC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c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hild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process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" name="Rechteck 32"/>
            <p:cNvSpPr/>
            <p:nvPr/>
          </p:nvSpPr>
          <p:spPr bwMode="auto">
            <a:xfrm>
              <a:off x="3428992" y="1714488"/>
              <a:ext cx="1500198" cy="785818"/>
            </a:xfrm>
            <a:prstGeom prst="rect">
              <a:avLst/>
            </a:prstGeom>
            <a:solidFill>
              <a:srgbClr val="CCFFCC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c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hild</a:t>
              </a:r>
              <a:r>
                <a:rPr kumimoji="0" lang="de-D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process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Rechteckiger Pfeil 33"/>
            <p:cNvSpPr/>
            <p:nvPr/>
          </p:nvSpPr>
          <p:spPr bwMode="auto">
            <a:xfrm>
              <a:off x="2714612" y="357166"/>
              <a:ext cx="714380" cy="571504"/>
            </a:xfrm>
            <a:prstGeom prst="ben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hteckiger Pfeil 34"/>
            <p:cNvSpPr/>
            <p:nvPr/>
          </p:nvSpPr>
          <p:spPr bwMode="auto">
            <a:xfrm flipV="1">
              <a:off x="2714612" y="1714488"/>
              <a:ext cx="714380" cy="571504"/>
            </a:xfrm>
            <a:prstGeom prst="ben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hteckiger Pfeil 35"/>
            <p:cNvSpPr/>
            <p:nvPr/>
          </p:nvSpPr>
          <p:spPr bwMode="auto">
            <a:xfrm flipH="1">
              <a:off x="1714480" y="2571744"/>
              <a:ext cx="714380" cy="857256"/>
            </a:xfrm>
            <a:prstGeom prst="bentArrow">
              <a:avLst>
                <a:gd name="adj1" fmla="val 15588"/>
                <a:gd name="adj2" fmla="val 25000"/>
                <a:gd name="adj3" fmla="val 25000"/>
                <a:gd name="adj4" fmla="val 43750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hteck 36"/>
            <p:cNvSpPr/>
            <p:nvPr/>
          </p:nvSpPr>
          <p:spPr bwMode="auto">
            <a:xfrm>
              <a:off x="1857356" y="3429000"/>
              <a:ext cx="1500198" cy="785818"/>
            </a:xfrm>
            <a:prstGeom prst="rect">
              <a:avLst/>
            </a:prstGeom>
            <a:solidFill>
              <a:srgbClr val="CCFFCC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 smtClean="0">
                  <a:latin typeface="Calibri" pitchFamily="34" charset="0"/>
                </a:rPr>
                <a:t>c</a:t>
              </a:r>
              <a:r>
                <a:rPr kumimoji="0" lang="de-DE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hild</a:t>
              </a:r>
              <a:r>
                <a:rPr kumimoji="0" lang="de-DE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de-DE" sz="20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process</a:t>
              </a:r>
              <a:endPara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" name="Rechteckiger Pfeil 37"/>
            <p:cNvSpPr/>
            <p:nvPr/>
          </p:nvSpPr>
          <p:spPr bwMode="auto">
            <a:xfrm flipV="1">
              <a:off x="1142976" y="2928934"/>
              <a:ext cx="714380" cy="928694"/>
            </a:xfrm>
            <a:prstGeom prst="bentArrow">
              <a:avLst>
                <a:gd name="adj1" fmla="val 19353"/>
                <a:gd name="adj2" fmla="val 15588"/>
                <a:gd name="adj3" fmla="val 25000"/>
                <a:gd name="adj4" fmla="val 43750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hteckiger Pfeil 38"/>
            <p:cNvSpPr/>
            <p:nvPr/>
          </p:nvSpPr>
          <p:spPr bwMode="auto">
            <a:xfrm flipH="1" flipV="1">
              <a:off x="3357554" y="3286124"/>
              <a:ext cx="714380" cy="500066"/>
            </a:xfrm>
            <a:prstGeom prst="ben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hteckiger Pfeil 39"/>
            <p:cNvSpPr/>
            <p:nvPr/>
          </p:nvSpPr>
          <p:spPr bwMode="auto">
            <a:xfrm flipH="1">
              <a:off x="3357554" y="3857628"/>
              <a:ext cx="714380" cy="500066"/>
            </a:xfrm>
            <a:prstGeom prst="ben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3428992" y="2643182"/>
              <a:ext cx="1500198" cy="785818"/>
            </a:xfrm>
            <a:prstGeom prst="rect">
              <a:avLst/>
            </a:prstGeom>
            <a:solidFill>
              <a:srgbClr val="CCFFCC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dirty="0" err="1" smtClean="0">
                  <a:latin typeface="Calibri" pitchFamily="34" charset="0"/>
                </a:rPr>
                <a:t>child</a:t>
              </a:r>
              <a:r>
                <a:rPr lang="de-DE" dirty="0" smtClean="0">
                  <a:latin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</a:rPr>
                <a:t>process</a:t>
              </a:r>
              <a:endParaRPr lang="de-DE" dirty="0" smtClean="0">
                <a:latin typeface="Calibri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3428992" y="4214818"/>
              <a:ext cx="1500198" cy="785818"/>
            </a:xfrm>
            <a:prstGeom prst="rect">
              <a:avLst/>
            </a:prstGeom>
            <a:solidFill>
              <a:srgbClr val="CCFFCC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dirty="0" err="1" smtClean="0">
                  <a:latin typeface="Calibri" pitchFamily="34" charset="0"/>
                </a:rPr>
                <a:t>child</a:t>
              </a:r>
              <a:r>
                <a:rPr lang="de-DE" dirty="0" smtClean="0">
                  <a:latin typeface="Calibri" pitchFamily="34" charset="0"/>
                </a:rPr>
                <a:t> </a:t>
              </a:r>
              <a:r>
                <a:rPr lang="de-DE" dirty="0" err="1" smtClean="0">
                  <a:latin typeface="Calibri" pitchFamily="34" charset="0"/>
                </a:rPr>
                <a:t>process</a:t>
              </a:r>
              <a:endParaRPr lang="de-DE" dirty="0" smtClean="0">
                <a:latin typeface="Calibri" pitchFamily="34" charset="0"/>
              </a:endParaRPr>
            </a:p>
          </p:txBody>
        </p:sp>
        <p:sp>
          <p:nvSpPr>
            <p:cNvPr id="43" name="Rechteckiger Pfeil 42"/>
            <p:cNvSpPr/>
            <p:nvPr/>
          </p:nvSpPr>
          <p:spPr bwMode="auto">
            <a:xfrm>
              <a:off x="2714612" y="2857496"/>
              <a:ext cx="714380" cy="571504"/>
            </a:xfrm>
            <a:prstGeom prst="ben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hteckiger Pfeil 43"/>
            <p:cNvSpPr/>
            <p:nvPr/>
          </p:nvSpPr>
          <p:spPr bwMode="auto">
            <a:xfrm flipV="1">
              <a:off x="2714612" y="4214818"/>
              <a:ext cx="714380" cy="571504"/>
            </a:xfrm>
            <a:prstGeom prst="bentArrow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pic>
        <p:nvPicPr>
          <p:cNvPr id="150530" name="Picture 2" descr="C:\Users\Loogen\DatenPC\BERICHTEnb\MARBURG\Bachelor\Optimist\OptimiStMaster\FlyerMaster\IMG_2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4667282" cy="3500462"/>
          </a:xfrm>
          <a:prstGeom prst="rect">
            <a:avLst/>
          </a:prstGeom>
          <a:noFill/>
        </p:spPr>
      </p:pic>
      <p:pic>
        <p:nvPicPr>
          <p:cNvPr id="150531" name="Picture 3" descr="C:\Users\Loogen\DatenPC\BERICHTEnb\MARBURG\Bachelor\Optimist\OptimiStMaster\FlyerMaster\IMG_2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38"/>
            <a:ext cx="4667283" cy="3500462"/>
          </a:xfrm>
          <a:prstGeom prst="rect">
            <a:avLst/>
          </a:prstGeom>
          <a:noFill/>
        </p:spPr>
      </p:pic>
      <p:pic>
        <p:nvPicPr>
          <p:cNvPr id="150532" name="Picture 4" descr="C:\Users\Loogen\DatenPC\BERICHTEnb\MARBURG\Bachelor\Optimist\Photos\marbu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4485" y="3786190"/>
            <a:ext cx="4604268" cy="3071834"/>
          </a:xfrm>
          <a:prstGeom prst="rect">
            <a:avLst/>
          </a:prstGeom>
          <a:noFill/>
        </p:spPr>
      </p:pic>
      <p:pic>
        <p:nvPicPr>
          <p:cNvPr id="150533" name="Picture 5" descr="C:\Users\Loogen\DatenPC\FOLIEN\Madrid2004\oberstadt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43439" y="-24"/>
            <a:ext cx="4500594" cy="3375446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5822013" y="3386080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Marburg /Lahn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err="1" smtClean="0"/>
              <a:t>EdenTV</a:t>
            </a:r>
            <a:r>
              <a:rPr lang="de-DE" dirty="0" smtClean="0"/>
              <a:t>: The Eden </a:t>
            </a:r>
            <a:r>
              <a:rPr lang="de-DE" dirty="0" err="1" smtClean="0"/>
              <a:t>Trace</a:t>
            </a:r>
            <a:r>
              <a:rPr lang="de-DE" dirty="0" smtClean="0"/>
              <a:t> Viewer Tool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The Eden-System</a:t>
            </a:r>
            <a:endParaRPr lang="de-DE" sz="3600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7D47EA-E007-4D63-AB4D-D5CBB8EB2EF8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1714480" y="2686045"/>
            <a:ext cx="4214842" cy="191579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de-DE" sz="2400" dirty="0" smtClean="0">
                <a:solidFill>
                  <a:srgbClr val="085813"/>
                </a:solidFill>
                <a:latin typeface="Calibri" pitchFamily="34" charset="0"/>
              </a:rPr>
              <a:t>Parallel </a:t>
            </a:r>
            <a:r>
              <a:rPr lang="de-DE" sz="2400" dirty="0" err="1" smtClean="0">
                <a:solidFill>
                  <a:srgbClr val="085813"/>
                </a:solidFill>
                <a:latin typeface="Calibri" pitchFamily="34" charset="0"/>
              </a:rPr>
              <a:t>runtime</a:t>
            </a:r>
            <a:r>
              <a:rPr lang="de-DE" sz="2400" dirty="0" smtClean="0">
                <a:solidFill>
                  <a:srgbClr val="085813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085813"/>
                </a:solidFill>
                <a:latin typeface="Calibri" pitchFamily="34" charset="0"/>
              </a:rPr>
              <a:t>system</a:t>
            </a:r>
            <a:endParaRPr lang="de-DE" sz="2400" dirty="0" smtClean="0">
              <a:solidFill>
                <a:srgbClr val="085813"/>
              </a:solidFill>
              <a:latin typeface="Calibri" pitchFamily="34" charset="0"/>
            </a:endParaRPr>
          </a:p>
          <a:p>
            <a:pPr algn="ctr" eaLnBrk="1" hangingPunct="1"/>
            <a:r>
              <a:rPr lang="de-DE" sz="2400" dirty="0" smtClean="0">
                <a:solidFill>
                  <a:srgbClr val="085813"/>
                </a:solidFill>
                <a:latin typeface="Calibri" pitchFamily="34" charset="0"/>
              </a:rPr>
              <a:t>(Management </a:t>
            </a:r>
            <a:r>
              <a:rPr lang="de-DE" sz="2400" dirty="0" err="1" smtClean="0">
                <a:solidFill>
                  <a:srgbClr val="085813"/>
                </a:solidFill>
                <a:latin typeface="Calibri" pitchFamily="34" charset="0"/>
              </a:rPr>
              <a:t>of</a:t>
            </a:r>
            <a:r>
              <a:rPr lang="de-DE" sz="2400" dirty="0" smtClean="0">
                <a:solidFill>
                  <a:srgbClr val="085813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085813"/>
                </a:solidFill>
                <a:latin typeface="Calibri" pitchFamily="34" charset="0"/>
              </a:rPr>
              <a:t>processes</a:t>
            </a:r>
            <a:r>
              <a:rPr lang="de-DE" sz="2400" dirty="0" smtClean="0">
                <a:solidFill>
                  <a:srgbClr val="085813"/>
                </a:solidFill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de-DE" sz="2400" dirty="0" err="1" smtClean="0">
                <a:solidFill>
                  <a:srgbClr val="085813"/>
                </a:solidFill>
                <a:latin typeface="Calibri" pitchFamily="34" charset="0"/>
              </a:rPr>
              <a:t>and</a:t>
            </a:r>
            <a:r>
              <a:rPr lang="de-DE" sz="2400" dirty="0" smtClean="0">
                <a:solidFill>
                  <a:srgbClr val="085813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085813"/>
                </a:solidFill>
                <a:latin typeface="Calibri" pitchFamily="34" charset="0"/>
              </a:rPr>
              <a:t>communication</a:t>
            </a:r>
            <a:r>
              <a:rPr lang="de-DE" sz="2400" dirty="0" smtClean="0">
                <a:solidFill>
                  <a:srgbClr val="085813"/>
                </a:solidFill>
                <a:latin typeface="Calibri" pitchFamily="34" charset="0"/>
              </a:rPr>
              <a:t>)</a:t>
            </a:r>
            <a:endParaRPr lang="de-DE" sz="2400" dirty="0">
              <a:solidFill>
                <a:srgbClr val="085813"/>
              </a:solidFill>
              <a:latin typeface="Calibri" pitchFamily="34" charset="0"/>
            </a:endParaRPr>
          </a:p>
        </p:txBody>
      </p:sp>
      <p:sp>
        <p:nvSpPr>
          <p:cNvPr id="28687" name="Freeform 14"/>
          <p:cNvSpPr>
            <a:spLocks/>
          </p:cNvSpPr>
          <p:nvPr/>
        </p:nvSpPr>
        <p:spPr bwMode="auto">
          <a:xfrm>
            <a:off x="1714480" y="1785926"/>
            <a:ext cx="4214842" cy="906780"/>
          </a:xfrm>
          <a:custGeom>
            <a:avLst/>
            <a:gdLst>
              <a:gd name="T0" fmla="*/ 0 w 4263"/>
              <a:gd name="T1" fmla="*/ 647700 h 640"/>
              <a:gd name="T2" fmla="*/ 4105275 w 4263"/>
              <a:gd name="T3" fmla="*/ 647700 h 640"/>
              <a:gd name="T4" fmla="*/ 4102386 w 4263"/>
              <a:gd name="T5" fmla="*/ 449342 h 640"/>
              <a:gd name="T6" fmla="*/ 2049267 w 4263"/>
              <a:gd name="T7" fmla="*/ 0 h 640"/>
              <a:gd name="T8" fmla="*/ 2889 w 4263"/>
              <a:gd name="T9" fmla="*/ 449342 h 640"/>
              <a:gd name="T10" fmla="*/ 0 w 4263"/>
              <a:gd name="T11" fmla="*/ 647700 h 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63"/>
              <a:gd name="T19" fmla="*/ 0 h 640"/>
              <a:gd name="T20" fmla="*/ 4263 w 4263"/>
              <a:gd name="T21" fmla="*/ 640 h 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63" h="640">
                <a:moveTo>
                  <a:pt x="0" y="640"/>
                </a:moveTo>
                <a:lnTo>
                  <a:pt x="4263" y="640"/>
                </a:lnTo>
                <a:lnTo>
                  <a:pt x="4260" y="444"/>
                </a:lnTo>
                <a:lnTo>
                  <a:pt x="2128" y="0"/>
                </a:lnTo>
                <a:lnTo>
                  <a:pt x="3" y="444"/>
                </a:lnTo>
                <a:lnTo>
                  <a:pt x="0" y="640"/>
                </a:lnTo>
              </a:path>
            </a:pathLst>
          </a:custGeom>
          <a:solidFill>
            <a:srgbClr val="FFCC00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/>
          <a:lstStyle/>
          <a:p>
            <a:endParaRPr lang="de-DE"/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1714480" y="4592957"/>
            <a:ext cx="4214842" cy="693431"/>
          </a:xfrm>
          <a:prstGeom prst="rect">
            <a:avLst/>
          </a:prstGeom>
          <a:solidFill>
            <a:srgbClr val="085813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de-DE" sz="2400" dirty="0" smtClean="0">
                <a:solidFill>
                  <a:srgbClr val="FFC000"/>
                </a:solidFill>
                <a:latin typeface="Calibri" pitchFamily="34" charset="0"/>
              </a:rPr>
              <a:t>parallel </a:t>
            </a:r>
            <a:r>
              <a:rPr lang="de-DE" sz="2400" dirty="0" err="1" smtClean="0">
                <a:solidFill>
                  <a:srgbClr val="FFC000"/>
                </a:solidFill>
                <a:latin typeface="Calibri" pitchFamily="34" charset="0"/>
              </a:rPr>
              <a:t>system</a:t>
            </a:r>
            <a:endParaRPr lang="de-DE" sz="24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3303014" y="2025950"/>
            <a:ext cx="84035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de-DE" sz="3200" dirty="0">
                <a:solidFill>
                  <a:srgbClr val="008000"/>
                </a:solidFill>
                <a:latin typeface="Calibri" pitchFamily="34" charset="0"/>
              </a:rPr>
              <a:t>Eden</a:t>
            </a:r>
          </a:p>
        </p:txBody>
      </p:sp>
      <p:sp>
        <p:nvSpPr>
          <p:cNvPr id="29" name="Interaktive Schaltfläche: Film 28">
            <a:hlinkClick r:id="" action="ppaction://noaction" highlightClick="1"/>
          </p:cNvPr>
          <p:cNvSpPr/>
          <p:nvPr/>
        </p:nvSpPr>
        <p:spPr bwMode="auto">
          <a:xfrm flipH="1">
            <a:off x="5786446" y="3071810"/>
            <a:ext cx="928694" cy="1071570"/>
          </a:xfrm>
          <a:prstGeom prst="actionButtonMovi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859365" y="3386080"/>
            <a:ext cx="130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rgbClr val="085813"/>
                </a:solidFill>
                <a:latin typeface="Calibri" pitchFamily="34" charset="0"/>
              </a:rPr>
              <a:t>EdenTV</a:t>
            </a:r>
            <a:endParaRPr lang="de-DE" sz="2800" dirty="0">
              <a:solidFill>
                <a:srgbClr val="08581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Compiling</a:t>
            </a:r>
            <a:r>
              <a:rPr lang="de-DE" sz="3200" dirty="0" smtClean="0"/>
              <a:t>, </a:t>
            </a:r>
            <a:r>
              <a:rPr lang="de-DE" sz="3200" dirty="0" err="1" smtClean="0"/>
              <a:t>Running</a:t>
            </a:r>
            <a:r>
              <a:rPr lang="de-DE" sz="3200" dirty="0" smtClean="0"/>
              <a:t>, </a:t>
            </a:r>
            <a:r>
              <a:rPr lang="de-DE" sz="3200" dirty="0" err="1" smtClean="0"/>
              <a:t>Analysing</a:t>
            </a:r>
            <a:r>
              <a:rPr lang="de-DE" sz="3200" dirty="0" smtClean="0"/>
              <a:t> Eden Programs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14CB2-75AE-4FFF-B27E-E9D2EAE41D3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4348" y="1154275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Set </a:t>
            </a:r>
            <a:r>
              <a:rPr lang="de-DE" sz="2400" dirty="0" err="1" smtClean="0">
                <a:solidFill>
                  <a:srgbClr val="FF0000"/>
                </a:solidFill>
                <a:latin typeface="Calibri" pitchFamily="34" charset="0"/>
              </a:rPr>
              <a:t>up</a:t>
            </a:r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Calibri" pitchFamily="34" charset="0"/>
              </a:rPr>
              <a:t>environment</a:t>
            </a:r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for</a:t>
            </a:r>
            <a:r>
              <a:rPr lang="de-DE" sz="2400" dirty="0" smtClean="0">
                <a:latin typeface="Calibri" pitchFamily="34" charset="0"/>
              </a:rPr>
              <a:t> Eden on Lab </a:t>
            </a:r>
            <a:r>
              <a:rPr lang="de-DE" sz="2400" dirty="0" err="1" smtClean="0">
                <a:latin typeface="Calibri" pitchFamily="34" charset="0"/>
              </a:rPr>
              <a:t>computers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by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calling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edenenv</a:t>
            </a:r>
            <a:endParaRPr lang="de-DE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endParaRPr lang="de-DE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de-DE" sz="2400" dirty="0" err="1" smtClean="0">
                <a:solidFill>
                  <a:srgbClr val="FF0000"/>
                </a:solidFill>
                <a:latin typeface="Calibri" pitchFamily="34" charset="0"/>
              </a:rPr>
              <a:t>Compile</a:t>
            </a:r>
            <a:r>
              <a:rPr lang="de-DE" sz="2400" dirty="0" smtClean="0">
                <a:latin typeface="Calibri" pitchFamily="34" charset="0"/>
              </a:rPr>
              <a:t> Eden </a:t>
            </a:r>
            <a:r>
              <a:rPr lang="de-DE" sz="2400" dirty="0" err="1" smtClean="0">
                <a:latin typeface="Calibri" pitchFamily="34" charset="0"/>
              </a:rPr>
              <a:t>programs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with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ghc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–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parmpi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  --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make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–O2 –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eventlog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  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myprogram.hs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    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or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 </a:t>
            </a:r>
          </a:p>
          <a:p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ghc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–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parpvm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 --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make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–O2 –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eventlog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  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myprogram.hs</a:t>
            </a:r>
            <a:endParaRPr lang="de-DE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err="1" smtClean="0">
                <a:latin typeface="Calibri" pitchFamily="34" charset="0"/>
              </a:rPr>
              <a:t>If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you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use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pvm</a:t>
            </a:r>
            <a:r>
              <a:rPr lang="de-DE" sz="2400" dirty="0" smtClean="0">
                <a:latin typeface="Calibri" pitchFamily="34" charset="0"/>
              </a:rPr>
              <a:t>, </a:t>
            </a:r>
            <a:r>
              <a:rPr lang="de-DE" sz="2400" dirty="0" err="1" smtClean="0">
                <a:latin typeface="Calibri" pitchFamily="34" charset="0"/>
              </a:rPr>
              <a:t>you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first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have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to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start</a:t>
            </a:r>
            <a:r>
              <a:rPr lang="de-DE" sz="2400" dirty="0" smtClean="0">
                <a:latin typeface="Calibri" pitchFamily="34" charset="0"/>
              </a:rPr>
              <a:t> it. </a:t>
            </a:r>
          </a:p>
          <a:p>
            <a:r>
              <a:rPr lang="de-DE" sz="2400" dirty="0" err="1" smtClean="0">
                <a:latin typeface="Calibri" pitchFamily="34" charset="0"/>
              </a:rPr>
              <a:t>Provide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pvmhosts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or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mpihosts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file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Run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compiled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programs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with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myprogram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&lt;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parameters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&gt;   +RTS   –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ls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   -N&lt;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noPe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&gt;  -RTS</a:t>
            </a:r>
            <a:endParaRPr lang="de-DE" sz="2400" dirty="0" smtClean="0">
              <a:latin typeface="Calibri" pitchFamily="34" charset="0"/>
            </a:endParaRPr>
          </a:p>
          <a:p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View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activity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profile</a:t>
            </a:r>
            <a:r>
              <a:rPr lang="de-DE" sz="2400" dirty="0" smtClean="0">
                <a:latin typeface="Calibri" pitchFamily="34" charset="0"/>
              </a:rPr>
              <a:t> (</a:t>
            </a:r>
            <a:r>
              <a:rPr lang="de-DE" sz="2400" dirty="0" err="1" smtClean="0">
                <a:latin typeface="Calibri" pitchFamily="34" charset="0"/>
              </a:rPr>
              <a:t>trace</a:t>
            </a:r>
            <a:r>
              <a:rPr lang="de-DE" sz="2400" dirty="0" smtClean="0">
                <a:latin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</a:rPr>
              <a:t>file</a:t>
            </a:r>
            <a:r>
              <a:rPr lang="de-DE" sz="2400" dirty="0" smtClean="0">
                <a:latin typeface="Calibri" pitchFamily="34" charset="0"/>
              </a:rPr>
              <a:t>) </a:t>
            </a:r>
            <a:r>
              <a:rPr lang="de-DE" sz="2400" dirty="0" err="1" smtClean="0">
                <a:latin typeface="Calibri" pitchFamily="34" charset="0"/>
              </a:rPr>
              <a:t>with</a:t>
            </a:r>
            <a:endParaRPr lang="de-DE" sz="2400" dirty="0" smtClean="0">
              <a:latin typeface="Calibri" pitchFamily="34" charset="0"/>
            </a:endParaRPr>
          </a:p>
          <a:p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edentv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    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myprogram</a:t>
            </a:r>
            <a:r>
              <a:rPr lang="de-DE" sz="2400" dirty="0" smtClean="0">
                <a:solidFill>
                  <a:srgbClr val="006600"/>
                </a:solidFill>
                <a:latin typeface="Calibri" pitchFamily="34" charset="0"/>
              </a:rPr>
              <a:t>_..._-N4_-RTS.parevents </a:t>
            </a:r>
            <a:endParaRPr lang="de-DE" sz="24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Eden Threads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dirty="0" smtClean="0"/>
              <a:t>An Eden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comprises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one</a:t>
            </a:r>
            <a:r>
              <a:rPr lang="de-DE" dirty="0" smtClean="0"/>
              <a:t> per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). 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solidFill>
                  <a:schemeClr val="accent2"/>
                </a:solidFill>
              </a:rPr>
              <a:t>Thread State Transition </a:t>
            </a:r>
            <a:r>
              <a:rPr lang="de-DE" dirty="0" err="1" smtClean="0">
                <a:solidFill>
                  <a:schemeClr val="accent2"/>
                </a:solidFill>
              </a:rPr>
              <a:t>Diagram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028F2E-C58E-491C-B18C-8F6D17C26483}" type="slidenum">
              <a:rPr lang="de-DE" smtClean="0"/>
              <a:pPr/>
              <a:t>23</a:t>
            </a:fld>
            <a:endParaRPr lang="de-DE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4075" y="3357562"/>
            <a:ext cx="7561263" cy="2527300"/>
            <a:chOff x="204" y="2387"/>
            <a:chExt cx="4763" cy="1592"/>
          </a:xfrm>
        </p:grpSpPr>
        <p:sp>
          <p:nvSpPr>
            <p:cNvPr id="29703" name="AutoShape 5"/>
            <p:cNvSpPr>
              <a:spLocks noChangeArrowheads="1"/>
            </p:cNvSpPr>
            <p:nvPr/>
          </p:nvSpPr>
          <p:spPr bwMode="auto">
            <a:xfrm>
              <a:off x="1338" y="2523"/>
              <a:ext cx="907" cy="317"/>
            </a:xfrm>
            <a:prstGeom prst="flowChartAlternateProces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FFFF00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lang="de-DE">
                  <a:solidFill>
                    <a:srgbClr val="000000"/>
                  </a:solidFill>
                </a:rPr>
                <a:t>runnable</a:t>
              </a:r>
            </a:p>
          </p:txBody>
        </p:sp>
        <p:sp>
          <p:nvSpPr>
            <p:cNvPr id="29704" name="AutoShape 6"/>
            <p:cNvSpPr>
              <a:spLocks noChangeArrowheads="1"/>
            </p:cNvSpPr>
            <p:nvPr/>
          </p:nvSpPr>
          <p:spPr bwMode="auto">
            <a:xfrm>
              <a:off x="3969" y="3067"/>
              <a:ext cx="907" cy="317"/>
            </a:xfrm>
            <a:prstGeom prst="flowChartAlternateProcess">
              <a:avLst/>
            </a:prstGeom>
            <a:gradFill rotWithShape="1">
              <a:gsLst>
                <a:gs pos="0">
                  <a:srgbClr val="663300"/>
                </a:gs>
                <a:gs pos="50000">
                  <a:srgbClr val="FF3300"/>
                </a:gs>
                <a:gs pos="100000">
                  <a:srgbClr val="66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lang="de-DE">
                  <a:solidFill>
                    <a:srgbClr val="000000"/>
                  </a:solidFill>
                </a:rPr>
                <a:t>blocked</a:t>
              </a:r>
            </a:p>
          </p:txBody>
        </p:sp>
        <p:sp>
          <p:nvSpPr>
            <p:cNvPr id="29705" name="AutoShape 7"/>
            <p:cNvSpPr>
              <a:spLocks noChangeArrowheads="1"/>
            </p:cNvSpPr>
            <p:nvPr/>
          </p:nvSpPr>
          <p:spPr bwMode="auto">
            <a:xfrm>
              <a:off x="2245" y="3067"/>
              <a:ext cx="907" cy="317"/>
            </a:xfrm>
            <a:prstGeom prst="flowChartAlternateProcess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33CC33"/>
                </a:gs>
                <a:gs pos="100000">
                  <a:srgbClr val="00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lang="de-DE">
                  <a:solidFill>
                    <a:srgbClr val="000000"/>
                  </a:solidFill>
                </a:rPr>
                <a:t>running</a:t>
              </a:r>
            </a:p>
          </p:txBody>
        </p:sp>
        <p:sp>
          <p:nvSpPr>
            <p:cNvPr id="29706" name="AutoShape 8"/>
            <p:cNvSpPr>
              <a:spLocks noChangeArrowheads="1"/>
            </p:cNvSpPr>
            <p:nvPr/>
          </p:nvSpPr>
          <p:spPr bwMode="auto">
            <a:xfrm>
              <a:off x="1338" y="3612"/>
              <a:ext cx="907" cy="317"/>
            </a:xfrm>
            <a:prstGeom prst="flowChartAlternateProcess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0099FF"/>
                </a:gs>
                <a:gs pos="100000">
                  <a:srgbClr val="0000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lang="de-DE">
                  <a:solidFill>
                    <a:srgbClr val="000000"/>
                  </a:solidFill>
                </a:rPr>
                <a:t>finished</a:t>
              </a:r>
            </a:p>
          </p:txBody>
        </p:sp>
        <p:cxnSp>
          <p:nvCxnSpPr>
            <p:cNvPr id="29707" name="AutoShape 9"/>
            <p:cNvCxnSpPr>
              <a:cxnSpLocks noChangeShapeType="1"/>
              <a:stCxn id="29703" idx="1"/>
              <a:endCxn id="29706" idx="1"/>
            </p:cNvCxnSpPr>
            <p:nvPr/>
          </p:nvCxnSpPr>
          <p:spPr bwMode="auto">
            <a:xfrm rot="10800000" flipH="1" flipV="1">
              <a:off x="1338" y="2682"/>
              <a:ext cx="1" cy="1089"/>
            </a:xfrm>
            <a:prstGeom prst="curved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08" name="AutoShape 10"/>
            <p:cNvCxnSpPr>
              <a:cxnSpLocks noChangeShapeType="1"/>
              <a:stCxn id="29705" idx="3"/>
              <a:endCxn id="29704" idx="1"/>
            </p:cNvCxnSpPr>
            <p:nvPr/>
          </p:nvCxnSpPr>
          <p:spPr bwMode="auto">
            <a:xfrm>
              <a:off x="3152" y="3226"/>
              <a:ext cx="81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09" name="AutoShape 11"/>
            <p:cNvCxnSpPr>
              <a:cxnSpLocks noChangeShapeType="1"/>
              <a:stCxn id="29704" idx="0"/>
              <a:endCxn id="29703" idx="0"/>
            </p:cNvCxnSpPr>
            <p:nvPr/>
          </p:nvCxnSpPr>
          <p:spPr bwMode="auto">
            <a:xfrm rot="5400000" flipH="1">
              <a:off x="2836" y="1479"/>
              <a:ext cx="544" cy="2631"/>
            </a:xfrm>
            <a:prstGeom prst="curvedConnector3">
              <a:avLst>
                <a:gd name="adj1" fmla="val 1264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10" name="AutoShape 12"/>
            <p:cNvCxnSpPr>
              <a:cxnSpLocks noChangeShapeType="1"/>
              <a:stCxn id="29704" idx="2"/>
              <a:endCxn id="29706" idx="2"/>
            </p:cNvCxnSpPr>
            <p:nvPr/>
          </p:nvCxnSpPr>
          <p:spPr bwMode="auto">
            <a:xfrm rot="5400000">
              <a:off x="2835" y="2341"/>
              <a:ext cx="545" cy="2631"/>
            </a:xfrm>
            <a:prstGeom prst="curvedConnector3">
              <a:avLst>
                <a:gd name="adj1" fmla="val 12642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11" name="AutoShape 13"/>
            <p:cNvCxnSpPr>
              <a:cxnSpLocks noChangeShapeType="1"/>
              <a:stCxn id="29703" idx="2"/>
              <a:endCxn id="29705" idx="1"/>
            </p:cNvCxnSpPr>
            <p:nvPr/>
          </p:nvCxnSpPr>
          <p:spPr bwMode="auto">
            <a:xfrm rot="16200000" flipH="1">
              <a:off x="1826" y="2806"/>
              <a:ext cx="386" cy="45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12" name="AutoShape 14"/>
            <p:cNvCxnSpPr>
              <a:cxnSpLocks noChangeShapeType="1"/>
              <a:stCxn id="29705" idx="2"/>
              <a:endCxn id="29706" idx="3"/>
            </p:cNvCxnSpPr>
            <p:nvPr/>
          </p:nvCxnSpPr>
          <p:spPr bwMode="auto">
            <a:xfrm rot="5400000">
              <a:off x="2278" y="3351"/>
              <a:ext cx="387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13" name="AutoShape 15"/>
            <p:cNvCxnSpPr>
              <a:cxnSpLocks noChangeShapeType="1"/>
              <a:stCxn id="29705" idx="0"/>
              <a:endCxn id="29703" idx="3"/>
            </p:cNvCxnSpPr>
            <p:nvPr/>
          </p:nvCxnSpPr>
          <p:spPr bwMode="auto">
            <a:xfrm rot="5400000" flipH="1">
              <a:off x="2279" y="2648"/>
              <a:ext cx="385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714" name="Text Box 16"/>
            <p:cNvSpPr txBox="1">
              <a:spLocks noChangeArrowheads="1"/>
            </p:cNvSpPr>
            <p:nvPr/>
          </p:nvSpPr>
          <p:spPr bwMode="auto">
            <a:xfrm>
              <a:off x="204" y="2478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800" b="0" i="1"/>
                <a:t>new thread</a:t>
              </a:r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>
              <a:off x="975" y="2614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endParaRPr lang="de-DE"/>
            </a:p>
          </p:txBody>
        </p:sp>
        <p:sp>
          <p:nvSpPr>
            <p:cNvPr id="29716" name="Text Box 18"/>
            <p:cNvSpPr txBox="1">
              <a:spLocks noChangeArrowheads="1"/>
            </p:cNvSpPr>
            <p:nvPr/>
          </p:nvSpPr>
          <p:spPr bwMode="auto">
            <a:xfrm>
              <a:off x="431" y="3067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800" b="0" i="1"/>
                <a:t>kill thread</a:t>
              </a:r>
            </a:p>
          </p:txBody>
        </p:sp>
        <p:sp>
          <p:nvSpPr>
            <p:cNvPr id="29717" name="Text Box 19"/>
            <p:cNvSpPr txBox="1">
              <a:spLocks noChangeArrowheads="1"/>
            </p:cNvSpPr>
            <p:nvPr/>
          </p:nvSpPr>
          <p:spPr bwMode="auto">
            <a:xfrm>
              <a:off x="4059" y="3748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800" b="0" i="1"/>
                <a:t>kill thread</a:t>
              </a:r>
            </a:p>
          </p:txBody>
        </p:sp>
        <p:sp>
          <p:nvSpPr>
            <p:cNvPr id="29718" name="Text Box 20"/>
            <p:cNvSpPr txBox="1">
              <a:spLocks noChangeArrowheads="1"/>
            </p:cNvSpPr>
            <p:nvPr/>
          </p:nvSpPr>
          <p:spPr bwMode="auto">
            <a:xfrm>
              <a:off x="2517" y="3521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800" b="0" i="1"/>
                <a:t>kill thread</a:t>
              </a:r>
            </a:p>
          </p:txBody>
        </p:sp>
        <p:sp>
          <p:nvSpPr>
            <p:cNvPr id="29719" name="Text Box 21"/>
            <p:cNvSpPr txBox="1">
              <a:spLocks noChangeArrowheads="1"/>
            </p:cNvSpPr>
            <p:nvPr/>
          </p:nvSpPr>
          <p:spPr bwMode="auto">
            <a:xfrm>
              <a:off x="3969" y="2387"/>
              <a:ext cx="9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800" b="0" i="1"/>
                <a:t>deblock thread</a:t>
              </a:r>
            </a:p>
          </p:txBody>
        </p:sp>
        <p:sp>
          <p:nvSpPr>
            <p:cNvPr id="29720" name="Text Box 22"/>
            <p:cNvSpPr txBox="1">
              <a:spLocks noChangeArrowheads="1"/>
            </p:cNvSpPr>
            <p:nvPr/>
          </p:nvSpPr>
          <p:spPr bwMode="auto">
            <a:xfrm>
              <a:off x="3152" y="2976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800" b="0" i="1"/>
                <a:t>block thread</a:t>
              </a:r>
            </a:p>
          </p:txBody>
        </p:sp>
        <p:sp>
          <p:nvSpPr>
            <p:cNvPr id="29721" name="Text Box 23"/>
            <p:cNvSpPr txBox="1">
              <a:spLocks noChangeArrowheads="1"/>
            </p:cNvSpPr>
            <p:nvPr/>
          </p:nvSpPr>
          <p:spPr bwMode="auto">
            <a:xfrm>
              <a:off x="1202" y="3067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800" b="0" i="1"/>
                <a:t>run thread</a:t>
              </a:r>
            </a:p>
          </p:txBody>
        </p:sp>
        <p:sp>
          <p:nvSpPr>
            <p:cNvPr id="29722" name="Text Box 24"/>
            <p:cNvSpPr txBox="1">
              <a:spLocks noChangeArrowheads="1"/>
            </p:cNvSpPr>
            <p:nvPr/>
          </p:nvSpPr>
          <p:spPr bwMode="auto">
            <a:xfrm>
              <a:off x="2562" y="2659"/>
              <a:ext cx="9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800" b="0" i="1"/>
                <a:t>suspend thread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88913"/>
            <a:ext cx="8229600" cy="1143000"/>
          </a:xfrm>
        </p:spPr>
        <p:txBody>
          <a:bodyPr/>
          <a:lstStyle/>
          <a:p>
            <a:pPr algn="l"/>
            <a:r>
              <a:rPr lang="de-DE" dirty="0" err="1"/>
              <a:t>EdenTV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pic>
        <p:nvPicPr>
          <p:cNvPr id="479238" name="Picture 6" descr="onlyetv-bisortDC-1024-4-machine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-26988"/>
            <a:ext cx="4968875" cy="1727201"/>
          </a:xfrm>
          <a:prstGeom prst="rect">
            <a:avLst/>
          </a:prstGeom>
          <a:noFill/>
        </p:spPr>
      </p:pic>
      <p:pic>
        <p:nvPicPr>
          <p:cNvPr id="479239" name="Picture 7" descr="onlyetv-bisortDC-1024-4-process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700213"/>
            <a:ext cx="4968875" cy="2376487"/>
          </a:xfrm>
          <a:prstGeom prst="rect">
            <a:avLst/>
          </a:prstGeom>
          <a:noFill/>
        </p:spPr>
      </p:pic>
      <p:pic>
        <p:nvPicPr>
          <p:cNvPr id="479241" name="Picture 9" descr="threadsbisort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076700"/>
            <a:ext cx="4968875" cy="2808288"/>
          </a:xfrm>
          <a:prstGeom prst="rect">
            <a:avLst/>
          </a:prstGeom>
          <a:noFill/>
        </p:spPr>
      </p:pic>
      <p:sp>
        <p:nvSpPr>
          <p:cNvPr id="479243" name="Text Box 11"/>
          <p:cNvSpPr txBox="1">
            <a:spLocks noChangeArrowheads="1"/>
          </p:cNvSpPr>
          <p:nvPr/>
        </p:nvSpPr>
        <p:spPr bwMode="auto">
          <a:xfrm>
            <a:off x="0" y="1412875"/>
            <a:ext cx="24913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77800" indent="-177800" defTabSz="355600"/>
            <a:r>
              <a:rPr lang="de-DE" sz="2000" dirty="0">
                <a:solidFill>
                  <a:srgbClr val="0070C0"/>
                </a:solidFill>
              </a:rPr>
              <a:t>-</a:t>
            </a:r>
            <a:r>
              <a:rPr lang="de-DE" sz="2000" dirty="0">
                <a:solidFill>
                  <a:srgbClr val="FFCC0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D</a:t>
            </a:r>
            <a:r>
              <a:rPr lang="de-DE" sz="2000" dirty="0" err="1" smtClean="0">
                <a:solidFill>
                  <a:srgbClr val="0070C0"/>
                </a:solidFill>
              </a:rPr>
              <a:t>iagrams</a:t>
            </a:r>
            <a:r>
              <a:rPr lang="de-DE" sz="2000" dirty="0" smtClean="0"/>
              <a:t>:</a:t>
            </a:r>
            <a:endParaRPr lang="de-DE" sz="2000" dirty="0"/>
          </a:p>
          <a:p>
            <a:pPr marL="177800" indent="-177800" defTabSz="355600"/>
            <a:r>
              <a:rPr lang="de-DE" sz="2000" dirty="0"/>
              <a:t>		</a:t>
            </a:r>
            <a:r>
              <a:rPr lang="de-DE" dirty="0" smtClean="0"/>
              <a:t>M</a:t>
            </a:r>
            <a:r>
              <a:rPr lang="de-DE" sz="2000" dirty="0" smtClean="0"/>
              <a:t>achines (PEs)</a:t>
            </a:r>
            <a:endParaRPr lang="de-DE" sz="2000" dirty="0"/>
          </a:p>
          <a:p>
            <a:pPr marL="177800" indent="-177800" defTabSz="355600"/>
            <a:r>
              <a:rPr lang="de-DE" sz="2000" dirty="0"/>
              <a:t>		</a:t>
            </a:r>
            <a:r>
              <a:rPr lang="de-DE" dirty="0" err="1" smtClean="0"/>
              <a:t>P</a:t>
            </a:r>
            <a:r>
              <a:rPr lang="de-DE" sz="2000" dirty="0" err="1" smtClean="0"/>
              <a:t>rocesses</a:t>
            </a:r>
            <a:endParaRPr lang="de-DE" sz="2000" dirty="0"/>
          </a:p>
          <a:p>
            <a:pPr marL="177800" indent="-177800" defTabSz="355600"/>
            <a:r>
              <a:rPr lang="de-DE" sz="2000" dirty="0"/>
              <a:t>		</a:t>
            </a:r>
            <a:r>
              <a:rPr lang="de-DE" dirty="0" smtClean="0"/>
              <a:t>T</a:t>
            </a:r>
            <a:r>
              <a:rPr lang="de-DE" sz="2000" dirty="0" smtClean="0"/>
              <a:t>hreads</a:t>
            </a:r>
            <a:endParaRPr lang="de-DE" sz="2000" dirty="0"/>
          </a:p>
          <a:p>
            <a:pPr marL="177800" indent="-177800" defTabSz="355600"/>
            <a:endParaRPr lang="de-DE" sz="2000" dirty="0"/>
          </a:p>
          <a:p>
            <a:pPr marL="177800" indent="-177800" defTabSz="355600"/>
            <a:r>
              <a:rPr lang="de-DE" sz="2000" dirty="0">
                <a:solidFill>
                  <a:srgbClr val="0070C0"/>
                </a:solidFill>
              </a:rPr>
              <a:t>- </a:t>
            </a:r>
            <a:r>
              <a:rPr lang="de-DE" sz="2000" dirty="0" smtClean="0">
                <a:solidFill>
                  <a:srgbClr val="0070C0"/>
                </a:solidFill>
              </a:rPr>
              <a:t>	Message </a:t>
            </a:r>
          </a:p>
          <a:p>
            <a:pPr marL="177800" indent="-177800" defTabSz="355600"/>
            <a:r>
              <a:rPr lang="de-DE" dirty="0" smtClean="0">
                <a:solidFill>
                  <a:srgbClr val="0070C0"/>
                </a:solidFill>
              </a:rPr>
              <a:t>	</a:t>
            </a:r>
            <a:r>
              <a:rPr lang="de-DE" sz="2000" dirty="0" err="1" smtClean="0">
                <a:solidFill>
                  <a:srgbClr val="0070C0"/>
                </a:solidFill>
              </a:rPr>
              <a:t>Overlays</a:t>
            </a:r>
            <a:endParaRPr lang="de-DE" sz="2000" dirty="0">
              <a:solidFill>
                <a:srgbClr val="0070C0"/>
              </a:solidFill>
            </a:endParaRPr>
          </a:p>
          <a:p>
            <a:pPr marL="177800" indent="-177800" defTabSz="355600"/>
            <a:r>
              <a:rPr lang="de-DE" sz="2000" dirty="0"/>
              <a:t>		</a:t>
            </a:r>
            <a:r>
              <a:rPr lang="de-DE" sz="2000" dirty="0" smtClean="0"/>
              <a:t>Machines</a:t>
            </a:r>
            <a:endParaRPr lang="de-DE" sz="2000" dirty="0"/>
          </a:p>
          <a:p>
            <a:pPr marL="177800" indent="-177800" defTabSz="355600"/>
            <a:r>
              <a:rPr lang="de-DE" sz="2000" dirty="0"/>
              <a:t>		</a:t>
            </a:r>
            <a:r>
              <a:rPr lang="de-DE" dirty="0" err="1" smtClean="0"/>
              <a:t>P</a:t>
            </a:r>
            <a:r>
              <a:rPr lang="de-DE" sz="2000" dirty="0" err="1" smtClean="0"/>
              <a:t>rocesses</a:t>
            </a:r>
            <a:endParaRPr lang="de-DE" sz="2000" dirty="0"/>
          </a:p>
          <a:p>
            <a:pPr marL="177800" indent="-177800" defTabSz="355600"/>
            <a:endParaRPr lang="de-DE" sz="2000" dirty="0"/>
          </a:p>
          <a:p>
            <a:pPr marL="177800" indent="-177800" defTabSz="355600"/>
            <a:r>
              <a:rPr lang="de-DE" sz="2000" dirty="0">
                <a:solidFill>
                  <a:srgbClr val="0070C0"/>
                </a:solidFill>
              </a:rPr>
              <a:t>- </a:t>
            </a:r>
            <a:r>
              <a:rPr lang="de-DE" sz="2000" dirty="0" err="1">
                <a:solidFill>
                  <a:srgbClr val="0070C0"/>
                </a:solidFill>
              </a:rPr>
              <a:t>zooming</a:t>
            </a:r>
            <a:endParaRPr lang="de-DE" sz="2000" dirty="0">
              <a:solidFill>
                <a:srgbClr val="0070C0"/>
              </a:solidFill>
            </a:endParaRPr>
          </a:p>
          <a:p>
            <a:pPr marL="177800" indent="-177800" defTabSz="355600"/>
            <a:r>
              <a:rPr lang="de-DE" sz="2000" dirty="0" smtClean="0">
                <a:solidFill>
                  <a:srgbClr val="0070C0"/>
                </a:solidFill>
              </a:rPr>
              <a:t>- </a:t>
            </a:r>
            <a:r>
              <a:rPr lang="de-DE" sz="2000" dirty="0" err="1" smtClean="0">
                <a:solidFill>
                  <a:srgbClr val="0070C0"/>
                </a:solidFill>
              </a:rPr>
              <a:t>message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streams</a:t>
            </a:r>
            <a:endParaRPr lang="de-DE" sz="2000" dirty="0">
              <a:solidFill>
                <a:srgbClr val="0070C0"/>
              </a:solidFill>
            </a:endParaRPr>
          </a:p>
          <a:p>
            <a:pPr marL="177800" indent="-177800" defTabSz="355600"/>
            <a:r>
              <a:rPr lang="de-DE" sz="2000" dirty="0" smtClean="0">
                <a:solidFill>
                  <a:srgbClr val="0070C0"/>
                </a:solidFill>
              </a:rPr>
              <a:t>- additional </a:t>
            </a:r>
            <a:r>
              <a:rPr lang="de-DE" sz="2000" dirty="0" err="1" smtClean="0">
                <a:solidFill>
                  <a:srgbClr val="0070C0"/>
                </a:solidFill>
              </a:rPr>
              <a:t>infos</a:t>
            </a:r>
            <a:endParaRPr lang="de-DE" sz="2000" dirty="0">
              <a:solidFill>
                <a:srgbClr val="0070C0"/>
              </a:solidFill>
            </a:endParaRPr>
          </a:p>
          <a:p>
            <a:pPr marL="177800" indent="-177800" defTabSz="355600"/>
            <a:r>
              <a:rPr lang="de-DE" sz="2000" dirty="0" smtClean="0">
                <a:solidFill>
                  <a:srgbClr val="0070C0"/>
                </a:solidFill>
              </a:rPr>
              <a:t>- </a:t>
            </a:r>
            <a:r>
              <a:rPr lang="de-DE" sz="2000" dirty="0">
                <a:solidFill>
                  <a:srgbClr val="0070C0"/>
                </a:solidFill>
              </a:rPr>
              <a:t>...</a:t>
            </a:r>
          </a:p>
          <a:p>
            <a:pPr marL="177800" indent="-177800" defTabSz="355600"/>
            <a:endParaRPr lang="de-DE" sz="2000" dirty="0"/>
          </a:p>
          <a:p>
            <a:pPr marL="177800" indent="-177800" defTabSz="355600"/>
            <a:endParaRPr lang="de-DE" sz="2000" dirty="0"/>
          </a:p>
        </p:txBody>
      </p:sp>
      <p:pic>
        <p:nvPicPr>
          <p:cNvPr id="479244" name="Picture 12" descr="onlyetv-bisortDC-1024-4-machin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-26988"/>
            <a:ext cx="4940300" cy="1727201"/>
          </a:xfrm>
          <a:prstGeom prst="rect">
            <a:avLst/>
          </a:prstGeom>
          <a:noFill/>
        </p:spPr>
      </p:pic>
      <p:pic>
        <p:nvPicPr>
          <p:cNvPr id="479245" name="Picture 13" descr="onlyetv-bisortDC-1024-4-process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1700213"/>
            <a:ext cx="5056187" cy="2376487"/>
          </a:xfrm>
          <a:prstGeom prst="rect">
            <a:avLst/>
          </a:prstGeom>
          <a:noFill/>
        </p:spPr>
      </p:pic>
      <p:pic>
        <p:nvPicPr>
          <p:cNvPr id="479246" name="Picture 14" descr="messageStre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11525" y="3573463"/>
            <a:ext cx="4500563" cy="2967037"/>
          </a:xfrm>
          <a:prstGeom prst="rect">
            <a:avLst/>
          </a:prstGeom>
          <a:noFill/>
          <a:ln w="9525">
            <a:solidFill>
              <a:srgbClr val="3A0000"/>
            </a:solidFill>
            <a:miter lim="800000"/>
            <a:headEnd/>
            <a:tailEnd/>
          </a:ln>
        </p:spPr>
      </p:pic>
      <p:sp>
        <p:nvSpPr>
          <p:cNvPr id="479248" name="Rectangle 16"/>
          <p:cNvSpPr>
            <a:spLocks noChangeArrowheads="1"/>
          </p:cNvSpPr>
          <p:nvPr/>
        </p:nvSpPr>
        <p:spPr bwMode="auto">
          <a:xfrm>
            <a:off x="7812088" y="2852738"/>
            <a:ext cx="1331912" cy="1152525"/>
          </a:xfrm>
          <a:prstGeom prst="rect">
            <a:avLst/>
          </a:prstGeom>
          <a:noFill/>
          <a:ln w="28575">
            <a:solidFill>
              <a:srgbClr val="3A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9251" name="Oval 19"/>
          <p:cNvSpPr>
            <a:spLocks noChangeArrowheads="1"/>
          </p:cNvSpPr>
          <p:nvPr/>
        </p:nvSpPr>
        <p:spPr bwMode="auto">
          <a:xfrm>
            <a:off x="5795963" y="5805488"/>
            <a:ext cx="1008062" cy="863600"/>
          </a:xfrm>
          <a:prstGeom prst="ellipse">
            <a:avLst/>
          </a:prstGeom>
          <a:noFill/>
          <a:ln w="9525">
            <a:solidFill>
              <a:srgbClr val="3A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79253" name="Picture 21" descr="Präsentation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4079875"/>
            <a:ext cx="4683125" cy="2805113"/>
          </a:xfrm>
          <a:prstGeom prst="rect">
            <a:avLst/>
          </a:prstGeom>
          <a:noFill/>
        </p:spPr>
      </p:pic>
      <p:sp>
        <p:nvSpPr>
          <p:cNvPr id="479257" name="AutoShape 25"/>
          <p:cNvSpPr>
            <a:spLocks noChangeArrowheads="1"/>
          </p:cNvSpPr>
          <p:nvPr/>
        </p:nvSpPr>
        <p:spPr bwMode="auto">
          <a:xfrm flipH="1">
            <a:off x="3276600" y="2852738"/>
            <a:ext cx="4535488" cy="720725"/>
          </a:xfrm>
          <a:prstGeom prst="rtTriangle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9258" name="AutoShape 26"/>
          <p:cNvSpPr>
            <a:spLocks noChangeArrowheads="1"/>
          </p:cNvSpPr>
          <p:nvPr/>
        </p:nvSpPr>
        <p:spPr bwMode="auto">
          <a:xfrm flipV="1">
            <a:off x="7812088" y="4005263"/>
            <a:ext cx="1331912" cy="2519362"/>
          </a:xfrm>
          <a:prstGeom prst="rtTriangle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79256" name="Picture 24" descr="Trace-GC-Process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4292600"/>
            <a:ext cx="7334250" cy="2447925"/>
          </a:xfrm>
          <a:prstGeom prst="rect">
            <a:avLst/>
          </a:prstGeom>
          <a:noFill/>
          <a:ln w="9525">
            <a:solidFill>
              <a:srgbClr val="3A0000"/>
            </a:solidFill>
            <a:miter lim="800000"/>
            <a:headEnd/>
            <a:tailEnd/>
          </a:ln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356100" y="1989138"/>
            <a:ext cx="288925" cy="1727200"/>
            <a:chOff x="2744" y="1253"/>
            <a:chExt cx="182" cy="1088"/>
          </a:xfrm>
        </p:grpSpPr>
        <p:sp>
          <p:nvSpPr>
            <p:cNvPr id="479259" name="Line 27"/>
            <p:cNvSpPr>
              <a:spLocks noChangeShapeType="1"/>
            </p:cNvSpPr>
            <p:nvPr/>
          </p:nvSpPr>
          <p:spPr bwMode="auto">
            <a:xfrm>
              <a:off x="2744" y="2341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9260" name="Line 28"/>
            <p:cNvSpPr>
              <a:spLocks noChangeShapeType="1"/>
            </p:cNvSpPr>
            <p:nvPr/>
          </p:nvSpPr>
          <p:spPr bwMode="auto">
            <a:xfrm>
              <a:off x="2744" y="1979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9261" name="Line 29"/>
            <p:cNvSpPr>
              <a:spLocks noChangeShapeType="1"/>
            </p:cNvSpPr>
            <p:nvPr/>
          </p:nvSpPr>
          <p:spPr bwMode="auto">
            <a:xfrm>
              <a:off x="2744" y="1752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9262" name="Line 30"/>
            <p:cNvSpPr>
              <a:spLocks noChangeShapeType="1"/>
            </p:cNvSpPr>
            <p:nvPr/>
          </p:nvSpPr>
          <p:spPr bwMode="auto">
            <a:xfrm>
              <a:off x="2744" y="1570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9263" name="Line 31"/>
            <p:cNvSpPr>
              <a:spLocks noChangeShapeType="1"/>
            </p:cNvSpPr>
            <p:nvPr/>
          </p:nvSpPr>
          <p:spPr bwMode="auto">
            <a:xfrm>
              <a:off x="2744" y="1480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9264" name="Line 32"/>
            <p:cNvSpPr>
              <a:spLocks noChangeShapeType="1"/>
            </p:cNvSpPr>
            <p:nvPr/>
          </p:nvSpPr>
          <p:spPr bwMode="auto">
            <a:xfrm>
              <a:off x="2744" y="1344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9265" name="Line 33"/>
            <p:cNvSpPr>
              <a:spLocks noChangeShapeType="1"/>
            </p:cNvSpPr>
            <p:nvPr/>
          </p:nvSpPr>
          <p:spPr bwMode="auto">
            <a:xfrm>
              <a:off x="2744" y="1253"/>
              <a:ext cx="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9266" name="Line 34"/>
          <p:cNvSpPr>
            <a:spLocks noChangeShapeType="1"/>
          </p:cNvSpPr>
          <p:nvPr/>
        </p:nvSpPr>
        <p:spPr bwMode="auto">
          <a:xfrm>
            <a:off x="2411413" y="3716338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9267" name="Line 35"/>
          <p:cNvSpPr>
            <a:spLocks noChangeShapeType="1"/>
          </p:cNvSpPr>
          <p:nvPr/>
        </p:nvSpPr>
        <p:spPr bwMode="auto">
          <a:xfrm>
            <a:off x="2411413" y="3141663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9268" name="Line 36"/>
          <p:cNvSpPr>
            <a:spLocks noChangeShapeType="1"/>
          </p:cNvSpPr>
          <p:nvPr/>
        </p:nvSpPr>
        <p:spPr bwMode="auto">
          <a:xfrm>
            <a:off x="2411413" y="2781300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9269" name="Line 37"/>
          <p:cNvSpPr>
            <a:spLocks noChangeShapeType="1"/>
          </p:cNvSpPr>
          <p:nvPr/>
        </p:nvSpPr>
        <p:spPr bwMode="auto">
          <a:xfrm>
            <a:off x="2411413" y="2492375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9270" name="Line 38"/>
          <p:cNvSpPr>
            <a:spLocks noChangeShapeType="1"/>
          </p:cNvSpPr>
          <p:nvPr/>
        </p:nvSpPr>
        <p:spPr bwMode="auto">
          <a:xfrm>
            <a:off x="2411413" y="2349500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9271" name="Line 39"/>
          <p:cNvSpPr>
            <a:spLocks noChangeShapeType="1"/>
          </p:cNvSpPr>
          <p:nvPr/>
        </p:nvSpPr>
        <p:spPr bwMode="auto">
          <a:xfrm>
            <a:off x="2411413" y="2133600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9272" name="Line 40"/>
          <p:cNvSpPr>
            <a:spLocks noChangeShapeType="1"/>
          </p:cNvSpPr>
          <p:nvPr/>
        </p:nvSpPr>
        <p:spPr bwMode="auto">
          <a:xfrm>
            <a:off x="2411413" y="1989138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9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9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9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9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9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7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47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79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47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9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48" grpId="0" animBg="1"/>
      <p:bldP spid="479251" grpId="0" animBg="1"/>
      <p:bldP spid="479257" grpId="0" animBg="1"/>
      <p:bldP spid="4792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14394" y="2428876"/>
            <a:ext cx="8458200" cy="1143000"/>
          </a:xfrm>
        </p:spPr>
        <p:txBody>
          <a:bodyPr/>
          <a:lstStyle/>
          <a:p>
            <a:r>
              <a:rPr lang="de-DE" dirty="0" err="1" smtClean="0"/>
              <a:t>EdenTV</a:t>
            </a:r>
            <a:r>
              <a:rPr lang="de-DE" dirty="0" smtClean="0"/>
              <a:t> Demo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smtClean="0"/>
              <a:t>Case Study: 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 </a:t>
            </a:r>
            <a:r>
              <a:rPr lang="de-DE" dirty="0" err="1" smtClean="0"/>
              <a:t>continued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parallel </a:t>
            </a:r>
            <a:r>
              <a:rPr lang="de-DE" dirty="0" err="1" smtClean="0"/>
              <a:t>mergesort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14CB2-75AE-4FFF-B27E-E9D2EAE41D3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136917"/>
            <a:ext cx="9144000" cy="586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4643438" y="962553"/>
            <a:ext cx="4410375" cy="31700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u="sng" dirty="0" smtClean="0">
                <a:latin typeface="Calibri" pitchFamily="34" charset="0"/>
              </a:rPr>
              <a:t>Program </a:t>
            </a:r>
            <a:r>
              <a:rPr lang="de-DE" u="sng" dirty="0" err="1" smtClean="0">
                <a:latin typeface="Calibri" pitchFamily="34" charset="0"/>
              </a:rPr>
              <a:t>run</a:t>
            </a:r>
            <a:r>
              <a:rPr lang="de-DE" u="sng" dirty="0" smtClean="0">
                <a:latin typeface="Calibri" pitchFamily="34" charset="0"/>
              </a:rPr>
              <a:t>, </a:t>
            </a:r>
            <a:r>
              <a:rPr lang="de-DE" u="sng" dirty="0" err="1" smtClean="0">
                <a:latin typeface="Calibri" pitchFamily="34" charset="0"/>
              </a:rPr>
              <a:t>length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of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input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list</a:t>
            </a:r>
            <a:r>
              <a:rPr lang="de-DE" u="sng" dirty="0" smtClean="0">
                <a:latin typeface="Calibri" pitchFamily="34" charset="0"/>
              </a:rPr>
              <a:t>: 1.000</a:t>
            </a:r>
          </a:p>
          <a:p>
            <a:r>
              <a:rPr lang="de-DE" u="sng" dirty="0" smtClean="0">
                <a:latin typeface="Calibri" pitchFamily="34" charset="0"/>
              </a:rPr>
              <a:t>Observation</a:t>
            </a:r>
            <a:r>
              <a:rPr lang="de-DE" dirty="0" smtClean="0">
                <a:latin typeface="Calibri" pitchFamily="34" charset="0"/>
              </a:rPr>
              <a:t>:</a:t>
            </a:r>
          </a:p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SLOWDOWN</a:t>
            </a:r>
          </a:p>
          <a:p>
            <a:r>
              <a:rPr lang="de-DE" dirty="0" smtClean="0">
                <a:latin typeface="Calibri" pitchFamily="34" charset="0"/>
              </a:rPr>
              <a:t>Seq.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 0,0037 s</a:t>
            </a:r>
          </a:p>
          <a:p>
            <a:r>
              <a:rPr lang="de-DE" dirty="0" smtClean="0">
                <a:latin typeface="Calibri" pitchFamily="34" charset="0"/>
              </a:rPr>
              <a:t>Par. 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 0,9472 s</a:t>
            </a:r>
          </a:p>
          <a:p>
            <a:r>
              <a:rPr lang="de-DE" dirty="0" err="1" smtClean="0">
                <a:solidFill>
                  <a:srgbClr val="085813"/>
                </a:solidFill>
                <a:latin typeface="Calibri" pitchFamily="34" charset="0"/>
              </a:rPr>
              <a:t>Reasons</a:t>
            </a:r>
            <a:r>
              <a:rPr lang="de-DE" dirty="0" smtClean="0">
                <a:latin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1999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processes</a:t>
            </a:r>
            <a:r>
              <a:rPr lang="de-DE" dirty="0" smtClean="0">
                <a:latin typeface="Calibri" pitchFamily="34" charset="0"/>
              </a:rPr>
              <a:t>, </a:t>
            </a:r>
            <a:r>
              <a:rPr lang="de-DE" dirty="0" err="1" smtClean="0">
                <a:latin typeface="Calibri" pitchFamily="34" charset="0"/>
              </a:rPr>
              <a:t>mostly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blocked</a:t>
            </a:r>
            <a:endParaRPr lang="de-DE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31940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messages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delayed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creation</a:t>
            </a:r>
            <a:endParaRPr lang="de-DE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placement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42860"/>
            <a:ext cx="8458200" cy="114300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parallel </a:t>
            </a:r>
            <a:r>
              <a:rPr lang="de-DE" dirty="0" err="1" smtClean="0"/>
              <a:t>mergesort</a:t>
            </a:r>
            <a:r>
              <a:rPr lang="de-DE" dirty="0" smtClean="0"/>
              <a:t>? </a:t>
            </a:r>
            <a:br>
              <a:rPr lang="de-DE" dirty="0" smtClean="0"/>
            </a:b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rules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thumb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Adapt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total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r>
              <a:rPr lang="de-DE" dirty="0" smtClean="0"/>
              <a:t> (PEs), in Eden: </a:t>
            </a:r>
            <a:r>
              <a:rPr lang="de-DE" dirty="0" err="1" smtClean="0">
                <a:solidFill>
                  <a:srgbClr val="FF0000"/>
                </a:solidFill>
              </a:rPr>
              <a:t>noPe</a:t>
            </a:r>
            <a:r>
              <a:rPr lang="de-DE" dirty="0" smtClean="0"/>
              <a:t> :: </a:t>
            </a:r>
            <a:r>
              <a:rPr lang="de-DE" dirty="0" err="1" smtClean="0"/>
              <a:t>Int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eager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spawn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spawnF</a:t>
            </a:r>
            <a:r>
              <a:rPr lang="de-DE" dirty="0" smtClean="0"/>
              <a:t>.</a:t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default</a:t>
            </a:r>
            <a:r>
              <a:rPr lang="de-DE" dirty="0" smtClean="0"/>
              <a:t>, Eden </a:t>
            </a:r>
            <a:r>
              <a:rPr lang="de-DE" dirty="0" err="1" smtClean="0"/>
              <a:t>places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round</a:t>
            </a:r>
            <a:r>
              <a:rPr lang="de-DE" dirty="0" smtClean="0"/>
              <a:t> </a:t>
            </a:r>
            <a:r>
              <a:rPr lang="de-DE" dirty="0" err="1" smtClean="0"/>
              <a:t>robin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PEs. Try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distribute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evenly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PEs.</a:t>
            </a:r>
            <a:br>
              <a:rPr lang="de-DE" dirty="0" smtClean="0"/>
            </a:b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element-wise</a:t>
            </a:r>
            <a:r>
              <a:rPr lang="de-DE" dirty="0" smtClean="0"/>
              <a:t> </a:t>
            </a:r>
            <a:r>
              <a:rPr lang="de-DE" dirty="0" err="1" smtClean="0"/>
              <a:t>streaming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necessary</a:t>
            </a:r>
            <a:r>
              <a:rPr lang="de-DE" dirty="0" smtClean="0"/>
              <a:t>, e.g.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putting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„box“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chunking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bigger</a:t>
            </a:r>
            <a:r>
              <a:rPr lang="de-DE" dirty="0" smtClean="0"/>
              <a:t> </a:t>
            </a:r>
            <a:r>
              <a:rPr lang="de-DE" dirty="0" err="1" smtClean="0"/>
              <a:t>pieces</a:t>
            </a:r>
            <a:r>
              <a:rPr lang="de-DE" dirty="0" smtClean="0"/>
              <a:t>.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14CB2-75AE-4FFF-B27E-E9D2EAE41D3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83858" y="6000768"/>
            <a:ext cx="2459712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229E5A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THINK PARALLEL!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 </a:t>
            </a:r>
            <a:r>
              <a:rPr lang="de-DE" dirty="0" err="1" smtClean="0"/>
              <a:t>Mergesort</a:t>
            </a:r>
            <a:r>
              <a:rPr lang="de-DE" dirty="0" smtClean="0"/>
              <a:t> </a:t>
            </a:r>
            <a:r>
              <a:rPr lang="de-DE" dirty="0" err="1" smtClean="0"/>
              <a:t>revisited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500002" y="3500438"/>
            <a:ext cx="1500198" cy="7143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unsorted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list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rot="16200000" flipH="1">
            <a:off x="6965141" y="3250404"/>
            <a:ext cx="50006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rot="5400000" flipH="1" flipV="1">
            <a:off x="6893703" y="4036223"/>
            <a:ext cx="50006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hteck 12"/>
          <p:cNvSpPr/>
          <p:nvPr/>
        </p:nvSpPr>
        <p:spPr bwMode="auto">
          <a:xfrm>
            <a:off x="2571704" y="2500306"/>
            <a:ext cx="1500198" cy="7143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u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nsorted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sub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list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2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428828" y="4429132"/>
            <a:ext cx="1785950" cy="7143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u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nsorted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sublist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noPe-1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5429224" y="2500306"/>
            <a:ext cx="1428760" cy="7143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sorted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sublist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2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5357786" y="4429132"/>
            <a:ext cx="1714512" cy="7143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sorted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s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ublist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de-DE" dirty="0" smtClean="0">
                <a:latin typeface="Calibri" pitchFamily="34" charset="0"/>
              </a:rPr>
              <a:t>noPe-1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9" name="Gerade Verbindung mit Pfeil 18"/>
          <p:cNvCxnSpPr/>
          <p:nvPr/>
        </p:nvCxnSpPr>
        <p:spPr bwMode="auto">
          <a:xfrm rot="5400000" flipH="1" flipV="1">
            <a:off x="2035919" y="3250404"/>
            <a:ext cx="50006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 rot="16200000" flipH="1">
            <a:off x="2035919" y="4036223"/>
            <a:ext cx="50006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hteck 20"/>
          <p:cNvSpPr/>
          <p:nvPr/>
        </p:nvSpPr>
        <p:spPr bwMode="auto">
          <a:xfrm>
            <a:off x="7572364" y="3429000"/>
            <a:ext cx="1428792" cy="723904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sorted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list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000200" y="37026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  <a:latin typeface="Calibri" pitchFamily="34" charset="0"/>
              </a:rPr>
              <a:t>unshuffle</a:t>
            </a:r>
            <a:r>
              <a:rPr lang="de-DE" sz="1800" dirty="0" smtClean="0">
                <a:solidFill>
                  <a:srgbClr val="FF0000"/>
                </a:solidFill>
                <a:latin typeface="Calibri" pitchFamily="34" charset="0"/>
              </a:rPr>
              <a:t> (noPe-1)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786478" y="3643314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  <a:latin typeface="Calibri" pitchFamily="34" charset="0"/>
              </a:rPr>
              <a:t>merge</a:t>
            </a:r>
            <a:r>
              <a:rPr lang="de-DE" sz="1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alibri" pitchFamily="34" charset="0"/>
              </a:rPr>
              <a:t>many</a:t>
            </a:r>
            <a:r>
              <a:rPr lang="de-DE" sz="1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Calibri" pitchFamily="34" charset="0"/>
              </a:rPr>
              <a:t>lists</a:t>
            </a:r>
            <a:endParaRPr lang="de-DE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 rot="16200000" flipH="1">
            <a:off x="6607951" y="2393148"/>
            <a:ext cx="1357323" cy="571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hteck 24"/>
          <p:cNvSpPr/>
          <p:nvPr/>
        </p:nvSpPr>
        <p:spPr bwMode="auto">
          <a:xfrm>
            <a:off x="2571704" y="1285860"/>
            <a:ext cx="1500198" cy="7143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u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nsorted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sub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list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1</a:t>
            </a:r>
          </a:p>
        </p:txBody>
      </p:sp>
      <p:sp>
        <p:nvSpPr>
          <p:cNvPr id="26" name="Pfeil nach rechts 25"/>
          <p:cNvSpPr/>
          <p:nvPr/>
        </p:nvSpPr>
        <p:spPr bwMode="auto">
          <a:xfrm>
            <a:off x="4214810" y="1428736"/>
            <a:ext cx="1121252" cy="484632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mergesort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5429224" y="1285860"/>
            <a:ext cx="1428760" cy="7143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sorted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sublist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1</a:t>
            </a:r>
          </a:p>
        </p:txBody>
      </p:sp>
      <p:cxnSp>
        <p:nvCxnSpPr>
          <p:cNvPr id="28" name="Gerade Verbindung mit Pfeil 27"/>
          <p:cNvCxnSpPr/>
          <p:nvPr/>
        </p:nvCxnSpPr>
        <p:spPr bwMode="auto">
          <a:xfrm rot="5400000" flipH="1" flipV="1">
            <a:off x="1464415" y="2536025"/>
            <a:ext cx="1571637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Gerade Verbindung mit Pfeil 28"/>
          <p:cNvCxnSpPr/>
          <p:nvPr/>
        </p:nvCxnSpPr>
        <p:spPr bwMode="auto">
          <a:xfrm rot="5400000" flipH="1" flipV="1">
            <a:off x="6500794" y="4643446"/>
            <a:ext cx="1500198" cy="642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hteck 29"/>
          <p:cNvSpPr/>
          <p:nvPr/>
        </p:nvSpPr>
        <p:spPr bwMode="auto">
          <a:xfrm>
            <a:off x="2571704" y="5643578"/>
            <a:ext cx="1500198" cy="7143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unsorted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sublist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noPe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5429224" y="5643578"/>
            <a:ext cx="1500198" cy="7143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sorted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s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ublist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noPe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 bwMode="auto">
          <a:xfrm rot="16200000" flipH="1">
            <a:off x="1500134" y="4714884"/>
            <a:ext cx="1500198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Ellipse 33"/>
          <p:cNvSpPr/>
          <p:nvPr/>
        </p:nvSpPr>
        <p:spPr bwMode="auto">
          <a:xfrm>
            <a:off x="4429092" y="3714752"/>
            <a:ext cx="142876" cy="142876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4714844" y="3714752"/>
            <a:ext cx="142876" cy="142876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000596" y="3714752"/>
            <a:ext cx="142876" cy="142876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Pfeil nach rechts 36"/>
          <p:cNvSpPr/>
          <p:nvPr/>
        </p:nvSpPr>
        <p:spPr bwMode="auto">
          <a:xfrm>
            <a:off x="4214810" y="2587178"/>
            <a:ext cx="1121252" cy="484632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mergesort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Pfeil nach rechts 37"/>
          <p:cNvSpPr/>
          <p:nvPr/>
        </p:nvSpPr>
        <p:spPr bwMode="auto">
          <a:xfrm>
            <a:off x="4214810" y="5786454"/>
            <a:ext cx="1121252" cy="484632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mergesort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Pfeil nach rechts 38"/>
          <p:cNvSpPr/>
          <p:nvPr/>
        </p:nvSpPr>
        <p:spPr bwMode="auto">
          <a:xfrm>
            <a:off x="4214810" y="4587442"/>
            <a:ext cx="1121252" cy="484632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mergesort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000108"/>
            <a:ext cx="8339166" cy="3214710"/>
          </a:xfrm>
          <a:ln>
            <a:solidFill>
              <a:schemeClr val="tx1"/>
            </a:solidFill>
          </a:ln>
        </p:spPr>
        <p:txBody>
          <a:bodyPr numCol="2"/>
          <a:lstStyle/>
          <a:p>
            <a:r>
              <a:rPr lang="de-DE" dirty="0" smtClean="0">
                <a:solidFill>
                  <a:srgbClr val="229E5A"/>
                </a:solidFill>
              </a:rPr>
              <a:t>Lectures I &amp; II (</a:t>
            </a:r>
            <a:r>
              <a:rPr lang="de-DE" dirty="0" err="1" smtClean="0">
                <a:solidFill>
                  <a:srgbClr val="229E5A"/>
                </a:solidFill>
              </a:rPr>
              <a:t>Thursday</a:t>
            </a:r>
            <a:r>
              <a:rPr lang="de-DE" dirty="0" smtClean="0">
                <a:solidFill>
                  <a:srgbClr val="229E5A"/>
                </a:solidFill>
              </a:rPr>
              <a:t>)</a:t>
            </a:r>
          </a:p>
          <a:p>
            <a:pPr lvl="1"/>
            <a:r>
              <a:rPr lang="de-DE" dirty="0" smtClean="0"/>
              <a:t>Motivation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Basic </a:t>
            </a:r>
            <a:r>
              <a:rPr lang="de-DE" dirty="0" err="1" smtClean="0">
                <a:solidFill>
                  <a:srgbClr val="FF0000"/>
                </a:solidFill>
              </a:rPr>
              <a:t>Constructs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de-DE" dirty="0" smtClean="0"/>
              <a:t>Case Study: </a:t>
            </a:r>
            <a:r>
              <a:rPr lang="de-DE" dirty="0" err="1" smtClean="0"/>
              <a:t>Mergesort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Eden TV –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The Eden </a:t>
            </a:r>
            <a:r>
              <a:rPr lang="de-DE" dirty="0" err="1" smtClean="0">
                <a:solidFill>
                  <a:srgbClr val="FF0000"/>
                </a:solidFill>
              </a:rPr>
              <a:t>Trace</a:t>
            </a:r>
            <a:r>
              <a:rPr lang="de-DE" dirty="0" smtClean="0">
                <a:solidFill>
                  <a:srgbClr val="FF0000"/>
                </a:solidFill>
              </a:rPr>
              <a:t> Viewer</a:t>
            </a:r>
          </a:p>
          <a:p>
            <a:pPr lvl="1"/>
            <a:r>
              <a:rPr lang="de-DE" dirty="0" err="1" smtClean="0"/>
              <a:t>Reducing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Parallel </a:t>
            </a:r>
            <a:r>
              <a:rPr lang="de-DE" dirty="0" err="1" smtClean="0">
                <a:solidFill>
                  <a:srgbClr val="FF0000"/>
                </a:solidFill>
              </a:rPr>
              <a:t>map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implementations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Explicit Channel Management</a:t>
            </a:r>
          </a:p>
          <a:p>
            <a:pPr lvl="1"/>
            <a:r>
              <a:rPr lang="de-DE" dirty="0" smtClean="0"/>
              <a:t>The Remote Data </a:t>
            </a:r>
            <a:r>
              <a:rPr lang="de-DE" dirty="0" err="1" smtClean="0"/>
              <a:t>Concept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Algorithmic</a:t>
            </a:r>
            <a:r>
              <a:rPr lang="de-DE" dirty="0" smtClean="0">
                <a:solidFill>
                  <a:srgbClr val="FF0000"/>
                </a:solidFill>
              </a:rPr>
              <a:t> Skeletons</a:t>
            </a:r>
          </a:p>
          <a:p>
            <a:pPr lvl="2"/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Workpools</a:t>
            </a:r>
            <a:endParaRPr lang="de-DE" dirty="0" smtClean="0"/>
          </a:p>
          <a:p>
            <a:pPr lvl="2"/>
            <a:r>
              <a:rPr lang="de-DE" dirty="0" err="1" smtClean="0"/>
              <a:t>Divide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Conquer</a:t>
            </a:r>
            <a:endParaRPr lang="de-DE" dirty="0" smtClean="0"/>
          </a:p>
          <a:p>
            <a:pPr lvl="2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00034" y="4214818"/>
            <a:ext cx="8358246" cy="24929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numCol="2">
            <a:spAutoFit/>
          </a:bodyPr>
          <a:lstStyle/>
          <a:p>
            <a:pPr marL="26670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Lecture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III: Lab Session </a:t>
            </a:r>
            <a:b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</a:b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(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Friday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Morning)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Lecture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IV: 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Implementation</a:t>
            </a:r>
            <a:endParaRPr lang="de-DE" sz="2400" dirty="0" smtClean="0">
              <a:solidFill>
                <a:srgbClr val="229E5A"/>
              </a:solidFill>
              <a:latin typeface="Calibri" pitchFamily="34" charset="0"/>
            </a:endParaRPr>
          </a:p>
          <a:p>
            <a:pPr marL="631825" lvl="1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err="1" smtClean="0"/>
              <a:t>Layered</a:t>
            </a:r>
            <a:r>
              <a:rPr lang="de-DE" sz="1800" dirty="0" smtClean="0"/>
              <a:t> </a:t>
            </a:r>
            <a:r>
              <a:rPr lang="de-DE" sz="1800" dirty="0" err="1" smtClean="0"/>
              <a:t>Structure</a:t>
            </a:r>
            <a:endParaRPr lang="de-DE" sz="1800" dirty="0" smtClean="0"/>
          </a:p>
          <a:p>
            <a:pPr marL="631825" lvl="1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Primitive </a:t>
            </a:r>
            <a:r>
              <a:rPr lang="de-DE" sz="1800" dirty="0" err="1" smtClean="0"/>
              <a:t>Operations</a:t>
            </a:r>
            <a:endParaRPr lang="de-DE" sz="1800" dirty="0" smtClean="0"/>
          </a:p>
          <a:p>
            <a:pPr marL="631825" lvl="1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The Eden Module</a:t>
            </a:r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1800" dirty="0" smtClean="0"/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1800" dirty="0" smtClean="0"/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1800" dirty="0" smtClean="0"/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The Trans </a:t>
            </a:r>
            <a:r>
              <a:rPr lang="de-DE" sz="1800" dirty="0" err="1" smtClean="0"/>
              <a:t>class</a:t>
            </a:r>
            <a:endParaRPr lang="de-DE" sz="1800" dirty="0" smtClean="0"/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The PA </a:t>
            </a:r>
            <a:r>
              <a:rPr lang="de-DE" sz="1800" dirty="0" err="1" smtClean="0"/>
              <a:t>monad</a:t>
            </a:r>
            <a:endParaRPr lang="de-DE" sz="1800" dirty="0" smtClean="0"/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err="1" smtClean="0"/>
              <a:t>Process</a:t>
            </a:r>
            <a:r>
              <a:rPr lang="de-DE" sz="1800" dirty="0" smtClean="0"/>
              <a:t> Handling</a:t>
            </a:r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Remote Data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500034" y="4214818"/>
            <a:ext cx="8358246" cy="78581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14</a:t>
            </a:r>
            <a:endParaRPr lang="de-DE" dirty="0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08016" y="4756186"/>
            <a:ext cx="6250000" cy="1101706"/>
          </a:xfrm>
          <a:noFill/>
          <a:ln w="28575">
            <a:solidFill>
              <a:srgbClr val="FFC000"/>
            </a:solidFill>
          </a:ln>
        </p:spPr>
        <p:txBody>
          <a:bodyPr lIns="91440" tIns="45720" rIns="91440" bIns="45720"/>
          <a:lstStyle/>
          <a:p>
            <a:pPr defTabSz="406400">
              <a:lnSpc>
                <a:spcPct val="90000"/>
              </a:lnSpc>
              <a:buFontTx/>
              <a:buNone/>
            </a:pPr>
            <a:r>
              <a:rPr lang="de-DE" sz="2000" b="1" dirty="0" err="1">
                <a:solidFill>
                  <a:srgbClr val="FF0000"/>
                </a:solidFill>
                <a:latin typeface="Courier New" pitchFamily="49" charset="0"/>
              </a:rPr>
              <a:t>parMap</a:t>
            </a:r>
            <a:r>
              <a:rPr lang="de-DE" sz="2000" b="1" dirty="0">
                <a:latin typeface="Courier New" pitchFamily="49" charset="0"/>
              </a:rPr>
              <a:t> :: 	(Trans a, Trans b) =&gt; </a:t>
            </a:r>
          </a:p>
          <a:p>
            <a:pPr defTabSz="406400">
              <a:lnSpc>
                <a:spcPct val="90000"/>
              </a:lnSpc>
              <a:buFontTx/>
              <a:buNone/>
            </a:pPr>
            <a:r>
              <a:rPr lang="de-DE" sz="2000" b="1" dirty="0">
                <a:latin typeface="Courier New" pitchFamily="49" charset="0"/>
              </a:rPr>
              <a:t>					</a:t>
            </a:r>
            <a:r>
              <a:rPr lang="de-DE" sz="2000" b="1" dirty="0">
                <a:solidFill>
                  <a:srgbClr val="229E5A"/>
                </a:solidFill>
                <a:latin typeface="Courier New" pitchFamily="49" charset="0"/>
              </a:rPr>
              <a:t>(</a:t>
            </a:r>
            <a:r>
              <a:rPr lang="de-DE" sz="2000" b="1" dirty="0" smtClean="0">
                <a:solidFill>
                  <a:srgbClr val="229E5A"/>
                </a:solidFill>
                <a:latin typeface="Courier New" pitchFamily="49" charset="0"/>
              </a:rPr>
              <a:t>a -&gt; b</a:t>
            </a:r>
            <a:r>
              <a:rPr lang="de-DE" sz="2000" b="1" dirty="0">
                <a:solidFill>
                  <a:srgbClr val="229E5A"/>
                </a:solidFill>
                <a:latin typeface="Courier New" pitchFamily="49" charset="0"/>
              </a:rPr>
              <a:t>) -&gt; [a] -&gt; [b]</a:t>
            </a:r>
          </a:p>
          <a:p>
            <a:pPr defTabSz="406400">
              <a:lnSpc>
                <a:spcPct val="90000"/>
              </a:lnSpc>
              <a:buFontTx/>
              <a:buNone/>
            </a:pPr>
            <a:r>
              <a:rPr lang="de-DE" sz="2000" b="1" dirty="0" err="1">
                <a:solidFill>
                  <a:schemeClr val="tx2"/>
                </a:solidFill>
                <a:latin typeface="Courier New" pitchFamily="49" charset="0"/>
              </a:rPr>
              <a:t>parMap</a:t>
            </a:r>
            <a:r>
              <a:rPr lang="de-DE" sz="2000" b="1" dirty="0">
                <a:latin typeface="Courier New" pitchFamily="49" charset="0"/>
              </a:rPr>
              <a:t> f 	=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</a:rPr>
              <a:t>spawn</a:t>
            </a:r>
            <a:r>
              <a:rPr lang="de-DE" sz="2000" b="1" dirty="0" smtClean="0">
                <a:latin typeface="Courier New" pitchFamily="49" charset="0"/>
              </a:rPr>
              <a:t> (</a:t>
            </a:r>
            <a:r>
              <a:rPr lang="de-DE" sz="2000" b="1" dirty="0" err="1" smtClean="0">
                <a:latin typeface="Courier New" pitchFamily="49" charset="0"/>
              </a:rPr>
              <a:t>repeat</a:t>
            </a:r>
            <a:r>
              <a:rPr lang="de-DE" sz="2000" b="1" dirty="0" smtClean="0">
                <a:latin typeface="Courier New" pitchFamily="49" charset="0"/>
              </a:rPr>
              <a:t> </a:t>
            </a:r>
            <a:r>
              <a:rPr lang="de-DE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de-DE" sz="2000" b="1" dirty="0" err="1">
                <a:solidFill>
                  <a:schemeClr val="tx2"/>
                </a:solidFill>
                <a:latin typeface="Courier New" pitchFamily="49" charset="0"/>
              </a:rPr>
              <a:t>process</a:t>
            </a:r>
            <a:r>
              <a:rPr lang="de-DE" sz="2000" b="1" dirty="0">
                <a:solidFill>
                  <a:schemeClr val="tx2"/>
                </a:solidFill>
                <a:latin typeface="Courier New" pitchFamily="49" charset="0"/>
              </a:rPr>
              <a:t> f</a:t>
            </a:r>
            <a:r>
              <a:rPr lang="de-DE" sz="2000" b="1" dirty="0" smtClean="0">
                <a:solidFill>
                  <a:schemeClr val="tx2"/>
                </a:solidFill>
                <a:latin typeface="Courier New" pitchFamily="49" charset="0"/>
              </a:rPr>
              <a:t>)) </a:t>
            </a:r>
            <a:r>
              <a:rPr lang="de-DE" sz="2000" b="1" dirty="0" smtClean="0">
                <a:latin typeface="Courier New" pitchFamily="49" charset="0"/>
              </a:rPr>
              <a:t>  </a:t>
            </a:r>
            <a:endParaRPr lang="de-DE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defTabSz="406400">
              <a:lnSpc>
                <a:spcPct val="90000"/>
              </a:lnSpc>
              <a:buFontTx/>
              <a:buNone/>
            </a:pPr>
            <a:endParaRPr lang="de-DE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defTabSz="406400">
              <a:lnSpc>
                <a:spcPct val="90000"/>
              </a:lnSpc>
              <a:buFontTx/>
              <a:buNone/>
            </a:pPr>
            <a:endParaRPr lang="de-DE" sz="2000" b="1" dirty="0" smtClean="0">
              <a:latin typeface="Courier New" pitchFamily="49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  <a:noFill/>
        </p:spPr>
        <p:txBody>
          <a:bodyPr/>
          <a:lstStyle/>
          <a:p>
            <a:r>
              <a:rPr lang="de-DE" dirty="0" smtClean="0"/>
              <a:t>A Simple </a:t>
            </a:r>
            <a:r>
              <a:rPr lang="de-DE" dirty="0" err="1" smtClean="0"/>
              <a:t>Parallelisation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map</a:t>
            </a:r>
            <a:endParaRPr lang="de-DE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00034" y="1285860"/>
            <a:ext cx="4853917" cy="748539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2000" b="1" dirty="0">
                <a:solidFill>
                  <a:schemeClr val="tx2"/>
                </a:solidFill>
                <a:latin typeface="Courier New" pitchFamily="49" charset="0"/>
              </a:rPr>
              <a:t>map :: (</a:t>
            </a:r>
            <a:r>
              <a:rPr lang="en-GB" sz="2000" b="1" dirty="0" smtClean="0">
                <a:solidFill>
                  <a:schemeClr val="tx2"/>
                </a:solidFill>
                <a:latin typeface="Courier New" pitchFamily="49" charset="0"/>
              </a:rPr>
              <a:t>a -&gt; b</a:t>
            </a:r>
            <a:r>
              <a:rPr lang="en-GB" sz="2000" b="1" dirty="0">
                <a:solidFill>
                  <a:schemeClr val="tx2"/>
                </a:solidFill>
                <a:latin typeface="Courier New" pitchFamily="49" charset="0"/>
              </a:rPr>
              <a:t>) -&gt; [a] -&gt; [b]</a:t>
            </a:r>
          </a:p>
          <a:p>
            <a:pPr defTabSz="762000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2000" b="1" dirty="0">
                <a:latin typeface="Courier New" pitchFamily="49" charset="0"/>
              </a:rPr>
              <a:t>map f xs = [ f x | x &lt;- xs ]</a:t>
            </a:r>
            <a:endParaRPr lang="en-US" sz="2000" b="1" baseline="30000" dirty="0">
              <a:latin typeface="Courier New" pitchFamily="49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43206" y="2285992"/>
            <a:ext cx="4143372" cy="2143140"/>
            <a:chOff x="3560" y="1129"/>
            <a:chExt cx="1721" cy="850"/>
          </a:xfrm>
        </p:grpSpPr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3968" y="1781"/>
              <a:ext cx="182" cy="1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y2</a:t>
              </a:r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4331" y="1781"/>
              <a:ext cx="182" cy="1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y3</a:t>
              </a:r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4739" y="1781"/>
              <a:ext cx="182" cy="1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y4</a:t>
              </a:r>
            </a:p>
          </p:txBody>
        </p:sp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3560" y="1781"/>
              <a:ext cx="182" cy="1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y1</a:t>
              </a: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5045" y="1389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b="1">
                  <a:solidFill>
                    <a:srgbClr val="00FF00"/>
                  </a:solidFill>
                  <a:latin typeface="Arial" charset="0"/>
                </a:rPr>
                <a:t>...</a:t>
              </a: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4060" y="1344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3969" y="1434"/>
              <a:ext cx="182" cy="22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f</a:t>
              </a:r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4423" y="1344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4332" y="1434"/>
              <a:ext cx="182" cy="22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f</a:t>
              </a:r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4830" y="1344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4739" y="1434"/>
              <a:ext cx="182" cy="22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f</a:t>
              </a:r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3651" y="1344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3560" y="1434"/>
              <a:ext cx="182" cy="22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f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5045" y="1748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b="1">
                  <a:solidFill>
                    <a:schemeClr val="tx2"/>
                  </a:solidFill>
                  <a:latin typeface="Arial" charset="0"/>
                </a:rPr>
                <a:t>...</a:t>
              </a:r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3968" y="1162"/>
              <a:ext cx="182" cy="1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x2</a:t>
              </a:r>
            </a:p>
          </p:txBody>
        </p:sp>
        <p:sp>
          <p:nvSpPr>
            <p:cNvPr id="24598" name="Oval 22"/>
            <p:cNvSpPr>
              <a:spLocks noChangeArrowheads="1"/>
            </p:cNvSpPr>
            <p:nvPr/>
          </p:nvSpPr>
          <p:spPr bwMode="auto">
            <a:xfrm>
              <a:off x="4331" y="1162"/>
              <a:ext cx="182" cy="1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x3</a:t>
              </a:r>
            </a:p>
          </p:txBody>
        </p:sp>
        <p:sp>
          <p:nvSpPr>
            <p:cNvPr id="24599" name="Oval 23"/>
            <p:cNvSpPr>
              <a:spLocks noChangeArrowheads="1"/>
            </p:cNvSpPr>
            <p:nvPr/>
          </p:nvSpPr>
          <p:spPr bwMode="auto">
            <a:xfrm>
              <a:off x="4739" y="1162"/>
              <a:ext cx="182" cy="1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x4</a:t>
              </a:r>
            </a:p>
          </p:txBody>
        </p:sp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3560" y="1162"/>
              <a:ext cx="182" cy="1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000000"/>
                  </a:solidFill>
                  <a:latin typeface="Tahoma" pitchFamily="34" charset="0"/>
                </a:rPr>
                <a:t>x1</a:t>
              </a: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5045" y="1129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b="1">
                  <a:solidFill>
                    <a:schemeClr val="tx2"/>
                  </a:solidFill>
                  <a:latin typeface="Arial" charset="0"/>
                </a:rPr>
                <a:t>...</a:t>
              </a:r>
            </a:p>
          </p:txBody>
        </p:sp>
      </p:grpSp>
      <p:sp>
        <p:nvSpPr>
          <p:cNvPr id="24603" name="AutoShape 27"/>
          <p:cNvSpPr>
            <a:spLocks noChangeArrowheads="1"/>
          </p:cNvSpPr>
          <p:nvPr/>
        </p:nvSpPr>
        <p:spPr bwMode="auto">
          <a:xfrm>
            <a:off x="7021513" y="4778391"/>
            <a:ext cx="2016125" cy="936625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solidFill>
                  <a:srgbClr val="000000"/>
                </a:solidFill>
                <a:latin typeface="Arial" charset="0"/>
              </a:rPr>
              <a:t>1 process </a:t>
            </a:r>
          </a:p>
          <a:p>
            <a:pPr algn="ctr"/>
            <a:r>
              <a:rPr lang="de-DE" sz="1800" b="1">
                <a:solidFill>
                  <a:srgbClr val="000000"/>
                </a:solidFill>
                <a:latin typeface="Arial" charset="0"/>
              </a:rPr>
              <a:t>per list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 </a:t>
            </a:r>
            <a:r>
              <a:rPr lang="de-DE" dirty="0" err="1" smtClean="0"/>
              <a:t>Parallelisation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mergesort</a:t>
            </a:r>
            <a:r>
              <a:rPr lang="de-DE" dirty="0" smtClean="0"/>
              <a:t> - 1st </a:t>
            </a:r>
            <a:r>
              <a:rPr lang="de-DE" dirty="0" err="1" smtClean="0"/>
              <a:t>try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56" y="1214422"/>
            <a:ext cx="8677244" cy="3929090"/>
          </a:xfrm>
          <a:noFill/>
        </p:spPr>
        <p:txBody>
          <a:bodyPr/>
          <a:lstStyle/>
          <a:p>
            <a:pPr>
              <a:buNone/>
            </a:pPr>
            <a:r>
              <a:rPr lang="de-DE" b="1" u="sng" dirty="0" smtClean="0"/>
              <a:t>Eden Code</a:t>
            </a:r>
            <a:r>
              <a:rPr lang="de-DE" b="1" dirty="0" smtClean="0"/>
              <a:t>: </a:t>
            </a:r>
            <a:endParaRPr lang="de-DE" sz="2000" b="1" dirty="0" smtClean="0"/>
          </a:p>
          <a:p>
            <a:pPr>
              <a:buNone/>
            </a:pPr>
            <a:endParaRPr lang="de-DE" sz="2000" dirty="0" smtClean="0"/>
          </a:p>
          <a:p>
            <a:pPr>
              <a:spcBef>
                <a:spcPts val="0"/>
              </a:spcBef>
              <a:buNone/>
            </a:pP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par_ms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 :: (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Ord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a, Show a, Trans a) =&gt; [a] -&gt; [a]</a:t>
            </a:r>
          </a:p>
          <a:p>
            <a:pPr>
              <a:spcBef>
                <a:spcPts val="0"/>
              </a:spcBef>
              <a:buNone/>
            </a:pP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par_ms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de-DE" sz="2000" b="1" dirty="0" err="1" smtClean="0">
                <a:latin typeface="Courier New" pitchFamily="49" charset="0"/>
                <a:cs typeface="Courier New" pitchFamily="49" charset="0"/>
              </a:rPr>
              <a:t>head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$ 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sms</a:t>
            </a:r>
            <a:r>
              <a:rPr lang="de-DE" sz="2000" b="1" dirty="0" smtClean="0">
                <a:latin typeface="Courier New" pitchFamily="49" charset="0"/>
                <a:cs typeface="Courier New" pitchFamily="49" charset="0"/>
              </a:rPr>
              <a:t> $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parMap</a:t>
            </a:r>
            <a:r>
              <a:rPr lang="de-DE" sz="2000" b="1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                             (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unshuffle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(noPe-1)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20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lang="de-DE" sz="20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de-DE" sz="20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:: 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NFData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a,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Ord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a) =&gt; [[a]] -&gt; [[a]]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[]            = []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@[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]     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xss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(xs1:xs2:xss)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sortMerge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xs1 xs2) 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lang="de-DE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de-D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500034" y="1714488"/>
            <a:ext cx="8572560" cy="1643074"/>
          </a:xfrm>
          <a:prstGeom prst="rect">
            <a:avLst/>
          </a:prstGeom>
          <a:noFill/>
          <a:ln w="38100" cap="flat" cmpd="sng" algn="ctr">
            <a:solidFill>
              <a:srgbClr val="229E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miley 5"/>
          <p:cNvSpPr/>
          <p:nvPr/>
        </p:nvSpPr>
        <p:spPr bwMode="auto">
          <a:xfrm>
            <a:off x="1643042" y="5357826"/>
            <a:ext cx="857256" cy="857256"/>
          </a:xfrm>
          <a:prstGeom prst="smileyFac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miley 6"/>
          <p:cNvSpPr/>
          <p:nvPr/>
        </p:nvSpPr>
        <p:spPr bwMode="auto">
          <a:xfrm>
            <a:off x="1928794" y="6429396"/>
            <a:ext cx="357190" cy="35719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00298" y="5286388"/>
            <a:ext cx="607223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 Total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number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of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processes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=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noPe</a:t>
            </a:r>
            <a:endParaRPr lang="de-DE" dirty="0" smtClean="0">
              <a:latin typeface="Calibri" pitchFamily="34" charset="0"/>
              <a:cs typeface="Courier New" pitchFamily="49" charset="0"/>
              <a:sym typeface="Wingdings" pitchFamily="2" charset="2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eagerly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created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processes</a:t>
            </a:r>
            <a:endParaRPr lang="de-DE" dirty="0" smtClean="0">
              <a:latin typeface="Calibri" pitchFamily="34" charset="0"/>
              <a:cs typeface="Courier New" pitchFamily="49" charset="0"/>
              <a:sym typeface="Wingdings" pitchFamily="2" charset="2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round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robin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placement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leads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process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per PE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but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maybe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still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too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many</a:t>
            </a:r>
            <a:r>
              <a:rPr lang="de-DE" dirty="0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de-DE" dirty="0" err="1" smtClean="0">
                <a:latin typeface="Calibri" pitchFamily="34" charset="0"/>
                <a:cs typeface="Courier New" pitchFamily="49" charset="0"/>
                <a:sym typeface="Wingdings" pitchFamily="2" charset="2"/>
              </a:rPr>
              <a:t>messages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Resulting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Profile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Processes</a:t>
            </a:r>
            <a:r>
              <a:rPr lang="de-DE" dirty="0" smtClean="0"/>
              <a:t>/</a:t>
            </a:r>
            <a:r>
              <a:rPr lang="de-DE" dirty="0" err="1" smtClean="0"/>
              <a:t>Machine</a:t>
            </a:r>
            <a:r>
              <a:rPr lang="de-DE" dirty="0" smtClean="0"/>
              <a:t> View)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357818" y="1928802"/>
            <a:ext cx="3714728" cy="4401205"/>
          </a:xfrm>
          <a:prstGeom prst="rect">
            <a:avLst/>
          </a:prstGeom>
          <a:ln w="38100">
            <a:solidFill>
              <a:srgbClr val="229E5A"/>
            </a:solidFill>
          </a:ln>
        </p:spPr>
        <p:txBody>
          <a:bodyPr wrap="square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Input </a:t>
            </a:r>
            <a:r>
              <a:rPr lang="de-DE" dirty="0" err="1" smtClean="0">
                <a:latin typeface="Calibri" pitchFamily="34" charset="0"/>
              </a:rPr>
              <a:t>size</a:t>
            </a:r>
            <a:r>
              <a:rPr lang="de-DE" dirty="0" smtClean="0">
                <a:latin typeface="Calibri" pitchFamily="34" charset="0"/>
              </a:rPr>
              <a:t> 1.000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seq.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0,0037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par.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 0,0427 s</a:t>
            </a:r>
          </a:p>
          <a:p>
            <a:pPr marL="268288" indent="-268288">
              <a:buFont typeface="Arial" pitchFamily="34" charset="0"/>
              <a:buChar char="•"/>
            </a:pPr>
            <a:endParaRPr lang="de-DE" dirty="0" smtClean="0">
              <a:latin typeface="Calibri" pitchFamily="34" charset="0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8 </a:t>
            </a:r>
            <a:r>
              <a:rPr lang="de-DE" dirty="0" err="1" smtClean="0">
                <a:latin typeface="Calibri" pitchFamily="34" charset="0"/>
              </a:rPr>
              <a:t>Pes</a:t>
            </a:r>
            <a:r>
              <a:rPr lang="de-DE" dirty="0" smtClean="0">
                <a:latin typeface="Calibri" pitchFamily="34" charset="0"/>
              </a:rPr>
              <a:t>, 8 </a:t>
            </a:r>
            <a:r>
              <a:rPr lang="de-DE" dirty="0" err="1" smtClean="0">
                <a:latin typeface="Calibri" pitchFamily="34" charset="0"/>
              </a:rPr>
              <a:t>processes</a:t>
            </a:r>
            <a:r>
              <a:rPr lang="de-DE" dirty="0" smtClean="0">
                <a:latin typeface="Calibri" pitchFamily="34" charset="0"/>
              </a:rPr>
              <a:t>, 15 </a:t>
            </a:r>
            <a:r>
              <a:rPr lang="de-DE" dirty="0" err="1" smtClean="0">
                <a:latin typeface="Calibri" pitchFamily="34" charset="0"/>
              </a:rPr>
              <a:t>threads</a:t>
            </a:r>
            <a:endParaRPr lang="de-DE" dirty="0" smtClean="0">
              <a:latin typeface="Calibri" pitchFamily="34" charset="0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2042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messages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68288" indent="-268288">
              <a:buFont typeface="Arial" pitchFamily="34" charset="0"/>
              <a:buChar char="•"/>
            </a:pPr>
            <a:endParaRPr lang="de-DE" dirty="0" smtClean="0">
              <a:latin typeface="Calibri" pitchFamily="34" charset="0"/>
            </a:endParaRPr>
          </a:p>
          <a:p>
            <a:pPr marL="268288" indent="-268288"/>
            <a:endParaRPr lang="de-DE" dirty="0" smtClean="0">
              <a:latin typeface="Calibri" pitchFamily="34" charset="0"/>
            </a:endParaRPr>
          </a:p>
          <a:p>
            <a:pPr marL="268288" indent="-268288"/>
            <a:r>
              <a:rPr lang="de-DE" dirty="0" smtClean="0">
                <a:latin typeface="Calibri" pitchFamily="34" charset="0"/>
              </a:rPr>
              <a:t>Much </a:t>
            </a:r>
            <a:r>
              <a:rPr lang="de-DE" dirty="0" err="1" smtClean="0">
                <a:latin typeface="Calibri" pitchFamily="34" charset="0"/>
              </a:rPr>
              <a:t>better</a:t>
            </a:r>
            <a:r>
              <a:rPr lang="de-DE" dirty="0" smtClean="0">
                <a:latin typeface="Calibri" pitchFamily="34" charset="0"/>
              </a:rPr>
              <a:t>, but still</a:t>
            </a:r>
          </a:p>
          <a:p>
            <a:pPr marL="268288" indent="-268288"/>
            <a:endParaRPr lang="de-DE" dirty="0" smtClean="0">
              <a:latin typeface="Calibri" pitchFamily="34" charset="0"/>
            </a:endParaRPr>
          </a:p>
          <a:p>
            <a:pPr marL="268288" indent="-268288" algn="ctr"/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SLOWDOWN</a:t>
            </a:r>
          </a:p>
          <a:p>
            <a:pPr marL="268288" indent="-268288" algn="ctr"/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68288" indent="-268288"/>
            <a:r>
              <a:rPr lang="de-DE" dirty="0" err="1" smtClean="0">
                <a:latin typeface="Calibri" pitchFamily="34" charset="0"/>
              </a:rPr>
              <a:t>Reason</a:t>
            </a:r>
            <a:r>
              <a:rPr lang="de-DE" dirty="0" smtClean="0">
                <a:latin typeface="Calibri" pitchFamily="34" charset="0"/>
              </a:rPr>
              <a:t>: </a:t>
            </a:r>
            <a:br>
              <a:rPr lang="de-DE" dirty="0" smtClean="0">
                <a:latin typeface="Calibri" pitchFamily="34" charset="0"/>
              </a:rPr>
            </a:br>
            <a:r>
              <a:rPr lang="de-DE" dirty="0" err="1" smtClean="0">
                <a:latin typeface="Calibri" pitchFamily="34" charset="0"/>
              </a:rPr>
              <a:t>Indeed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too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many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messages</a:t>
            </a:r>
            <a:endParaRPr lang="de-DE" dirty="0" smtClean="0">
              <a:latin typeface="Calibri" pitchFamily="34" charset="0"/>
            </a:endParaRPr>
          </a:p>
        </p:txBody>
      </p:sp>
      <p:pic>
        <p:nvPicPr>
          <p:cNvPr id="8" name="Grafik 7" descr="parMapStream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24020"/>
            <a:ext cx="4643470" cy="247648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259314" y="500042"/>
            <a:ext cx="388471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u="sng" dirty="0" err="1" smtClean="0">
                <a:latin typeface="Calibri" pitchFamily="34" charset="0"/>
              </a:rPr>
              <a:t>Previous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results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for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input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size</a:t>
            </a:r>
            <a:r>
              <a:rPr lang="de-DE" u="sng" dirty="0" smtClean="0">
                <a:latin typeface="Calibri" pitchFamily="34" charset="0"/>
              </a:rPr>
              <a:t> 1000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de-DE" dirty="0" smtClean="0">
                <a:latin typeface="Calibri" pitchFamily="34" charset="0"/>
              </a:rPr>
              <a:t>Seq.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 0,0037 s</a:t>
            </a:r>
          </a:p>
          <a:p>
            <a:r>
              <a:rPr lang="de-DE" dirty="0" smtClean="0">
                <a:latin typeface="Calibri" pitchFamily="34" charset="0"/>
              </a:rPr>
              <a:t>Par. 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 0,9472 s </a:t>
            </a:r>
          </a:p>
        </p:txBody>
      </p:sp>
      <p:pic>
        <p:nvPicPr>
          <p:cNvPr id="10" name="Grafik 9" descr="parMapStream1000PlusMess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143380"/>
            <a:ext cx="4643470" cy="246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err="1" smtClean="0"/>
              <a:t>Reducing</a:t>
            </a:r>
            <a:r>
              <a:rPr lang="de-DE" dirty="0" smtClean="0"/>
              <a:t> Communication </a:t>
            </a:r>
            <a:r>
              <a:rPr lang="de-DE" dirty="0" err="1" smtClean="0"/>
              <a:t>Costs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58200" cy="1143000"/>
          </a:xfrm>
        </p:spPr>
        <p:txBody>
          <a:bodyPr/>
          <a:lstStyle/>
          <a:p>
            <a:r>
              <a:rPr lang="de-DE" dirty="0" err="1" smtClean="0"/>
              <a:t>Reducing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Messages </a:t>
            </a:r>
            <a:br>
              <a:rPr lang="de-DE" dirty="0" smtClean="0"/>
            </a:b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Chunking</a:t>
            </a:r>
            <a:r>
              <a:rPr lang="de-DE" dirty="0" smtClean="0"/>
              <a:t> Streams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56" y="1357298"/>
            <a:ext cx="8534400" cy="507209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 smtClean="0"/>
              <a:t>Split a </a:t>
            </a:r>
            <a:r>
              <a:rPr lang="de-DE" dirty="0" err="1" smtClean="0"/>
              <a:t>list</a:t>
            </a:r>
            <a:r>
              <a:rPr lang="de-DE" dirty="0" smtClean="0"/>
              <a:t> (</a:t>
            </a:r>
            <a:r>
              <a:rPr lang="de-DE" dirty="0" err="1" smtClean="0"/>
              <a:t>stream</a:t>
            </a:r>
            <a:r>
              <a:rPr lang="de-DE" dirty="0" smtClean="0"/>
              <a:t>)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chunks</a:t>
            </a:r>
            <a:r>
              <a:rPr lang="de-DE" dirty="0" smtClean="0"/>
              <a:t>: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::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-&gt; [a] -&gt; [[a]]</a:t>
            </a:r>
          </a:p>
          <a:p>
            <a:pPr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[] = []</a:t>
            </a:r>
          </a:p>
          <a:p>
            <a:pPr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ys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zs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where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ys,zs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splitAt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600"/>
              </a:spcAft>
              <a:buNone/>
            </a:pPr>
            <a:r>
              <a:rPr lang="de-DE" dirty="0" smtClean="0">
                <a:cs typeface="Courier New" pitchFamily="49" charset="0"/>
              </a:rPr>
              <a:t>Combine </a:t>
            </a:r>
            <a:r>
              <a:rPr lang="de-DE" dirty="0" err="1" smtClean="0">
                <a:cs typeface="Courier New" pitchFamily="49" charset="0"/>
              </a:rPr>
              <a:t>with</a:t>
            </a:r>
            <a:r>
              <a:rPr lang="de-DE" dirty="0" smtClean="0">
                <a:cs typeface="Courier New" pitchFamily="49" charset="0"/>
              </a:rPr>
              <a:t> parallel </a:t>
            </a:r>
            <a:r>
              <a:rPr lang="de-DE" dirty="0" err="1" smtClean="0">
                <a:cs typeface="Courier New" pitchFamily="49" charset="0"/>
              </a:rPr>
              <a:t>map-implementation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of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mergesort</a:t>
            </a:r>
            <a:r>
              <a:rPr lang="de-DE" dirty="0" smtClean="0">
                <a:cs typeface="Courier New" pitchFamily="49" charset="0"/>
              </a:rPr>
              <a:t>:</a:t>
            </a:r>
            <a:endParaRPr lang="de-DE" sz="20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par_ms_c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:: 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Ord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a, Show a, Trans a) =&gt;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	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-&gt;        --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size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	 [a] -&gt; [a]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par_ms_c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head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$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$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concat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   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parMap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((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) .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.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concat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      (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unshuffle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(noPe-1) 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de-DE" sz="20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de-DE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Rita </a:t>
            </a:r>
            <a:r>
              <a:rPr lang="de-DE" dirty="0" err="1" smtClean="0"/>
              <a:t>Loogen</a:t>
            </a:r>
            <a:r>
              <a:rPr lang="de-DE" dirty="0" smtClean="0"/>
              <a:t>: Eden – CEFP 2011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500034" y="1785926"/>
            <a:ext cx="5643602" cy="1643074"/>
          </a:xfrm>
          <a:prstGeom prst="rect">
            <a:avLst/>
          </a:prstGeom>
          <a:noFill/>
          <a:ln w="28575" cap="flat" cmpd="sng" algn="ctr">
            <a:solidFill>
              <a:srgbClr val="229E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00034" y="4143380"/>
            <a:ext cx="8429684" cy="2214554"/>
          </a:xfrm>
          <a:prstGeom prst="rect">
            <a:avLst/>
          </a:prstGeom>
          <a:noFill/>
          <a:ln w="28575" cap="flat" cmpd="sng" algn="ctr">
            <a:solidFill>
              <a:srgbClr val="229E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Resulting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Profile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Processes</a:t>
            </a:r>
            <a:r>
              <a:rPr lang="de-DE" dirty="0" smtClean="0"/>
              <a:t>/</a:t>
            </a:r>
            <a:r>
              <a:rPr lang="de-DE" dirty="0" err="1" smtClean="0"/>
              <a:t>Machine</a:t>
            </a:r>
            <a:r>
              <a:rPr lang="de-DE" dirty="0" smtClean="0"/>
              <a:t> View)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59314" y="500042"/>
            <a:ext cx="388471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u="sng" dirty="0" err="1" smtClean="0">
                <a:latin typeface="Calibri" pitchFamily="34" charset="0"/>
              </a:rPr>
              <a:t>Previous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results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for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input</a:t>
            </a:r>
            <a:r>
              <a:rPr lang="de-DE" u="sng" dirty="0" smtClean="0">
                <a:latin typeface="Calibri" pitchFamily="34" charset="0"/>
              </a:rPr>
              <a:t> </a:t>
            </a:r>
            <a:r>
              <a:rPr lang="de-DE" u="sng" dirty="0" err="1" smtClean="0">
                <a:latin typeface="Calibri" pitchFamily="34" charset="0"/>
              </a:rPr>
              <a:t>size</a:t>
            </a:r>
            <a:r>
              <a:rPr lang="de-DE" u="sng" dirty="0" smtClean="0">
                <a:latin typeface="Calibri" pitchFamily="34" charset="0"/>
              </a:rPr>
              <a:t> 1000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de-DE" dirty="0" smtClean="0">
                <a:latin typeface="Calibri" pitchFamily="34" charset="0"/>
              </a:rPr>
              <a:t>Seq.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 	0,0037 s</a:t>
            </a:r>
          </a:p>
          <a:p>
            <a:r>
              <a:rPr lang="de-DE" dirty="0" smtClean="0">
                <a:latin typeface="Calibri" pitchFamily="34" charset="0"/>
              </a:rPr>
              <a:t>Par. 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 I:  	0,9472 s </a:t>
            </a:r>
          </a:p>
          <a:p>
            <a:r>
              <a:rPr lang="de-DE" dirty="0" smtClean="0">
                <a:latin typeface="Calibri" pitchFamily="34" charset="0"/>
              </a:rPr>
              <a:t>Par.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 II: 	0,0427 s</a:t>
            </a:r>
          </a:p>
        </p:txBody>
      </p:sp>
      <p:pic>
        <p:nvPicPr>
          <p:cNvPr id="11" name="Grafik 10" descr="parMapC_1000_200PlusMess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928802"/>
            <a:ext cx="7410450" cy="461962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643042" y="2165703"/>
            <a:ext cx="3929090" cy="4093428"/>
          </a:xfrm>
          <a:prstGeom prst="rect">
            <a:avLst/>
          </a:prstGeom>
          <a:ln w="38100">
            <a:solidFill>
              <a:srgbClr val="229E5A"/>
            </a:solidFill>
          </a:ln>
        </p:spPr>
        <p:txBody>
          <a:bodyPr wrap="square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Input </a:t>
            </a:r>
            <a:r>
              <a:rPr lang="de-DE" dirty="0" err="1" smtClean="0">
                <a:latin typeface="Calibri" pitchFamily="34" charset="0"/>
              </a:rPr>
              <a:t>size</a:t>
            </a:r>
            <a:r>
              <a:rPr lang="de-DE" dirty="0" smtClean="0">
                <a:latin typeface="Calibri" pitchFamily="34" charset="0"/>
              </a:rPr>
              <a:t> 1.000, </a:t>
            </a:r>
            <a:r>
              <a:rPr lang="de-DE" dirty="0" err="1" smtClean="0">
                <a:latin typeface="Calibri" pitchFamily="34" charset="0"/>
              </a:rPr>
              <a:t>chunk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size</a:t>
            </a:r>
            <a:r>
              <a:rPr lang="de-DE" dirty="0" smtClean="0">
                <a:latin typeface="Calibri" pitchFamily="34" charset="0"/>
              </a:rPr>
              <a:t> 200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seq.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0,0037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par.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 0,0133 s</a:t>
            </a:r>
          </a:p>
          <a:p>
            <a:pPr marL="268288" indent="-268288">
              <a:buFont typeface="Arial" pitchFamily="34" charset="0"/>
              <a:buChar char="•"/>
            </a:pPr>
            <a:endParaRPr lang="de-DE" dirty="0" smtClean="0">
              <a:latin typeface="Calibri" pitchFamily="34" charset="0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8 </a:t>
            </a:r>
            <a:r>
              <a:rPr lang="de-DE" dirty="0" err="1" smtClean="0">
                <a:latin typeface="Calibri" pitchFamily="34" charset="0"/>
              </a:rPr>
              <a:t>Pes</a:t>
            </a:r>
            <a:r>
              <a:rPr lang="de-DE" dirty="0" smtClean="0">
                <a:latin typeface="Calibri" pitchFamily="34" charset="0"/>
              </a:rPr>
              <a:t>, 8 </a:t>
            </a:r>
            <a:r>
              <a:rPr lang="de-DE" dirty="0" err="1" smtClean="0">
                <a:latin typeface="Calibri" pitchFamily="34" charset="0"/>
              </a:rPr>
              <a:t>processes</a:t>
            </a:r>
            <a:r>
              <a:rPr lang="de-DE" dirty="0" smtClean="0">
                <a:latin typeface="Calibri" pitchFamily="34" charset="0"/>
              </a:rPr>
              <a:t>, 15 </a:t>
            </a:r>
            <a:r>
              <a:rPr lang="de-DE" dirty="0" err="1" smtClean="0">
                <a:latin typeface="Calibri" pitchFamily="34" charset="0"/>
              </a:rPr>
              <a:t>threads</a:t>
            </a:r>
            <a:endParaRPr lang="de-DE" dirty="0" smtClean="0">
              <a:latin typeface="Calibri" pitchFamily="34" charset="0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56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messages</a:t>
            </a:r>
            <a:endParaRPr lang="de-DE" dirty="0" smtClean="0">
              <a:latin typeface="Calibri" pitchFamily="34" charset="0"/>
            </a:endParaRPr>
          </a:p>
          <a:p>
            <a:pPr marL="268288" indent="-268288"/>
            <a:endParaRPr lang="de-DE" dirty="0" smtClean="0">
              <a:latin typeface="Calibri" pitchFamily="34" charset="0"/>
            </a:endParaRPr>
          </a:p>
          <a:p>
            <a:pPr marL="268288" indent="-268288"/>
            <a:r>
              <a:rPr lang="de-DE" dirty="0" smtClean="0">
                <a:latin typeface="Calibri" pitchFamily="34" charset="0"/>
              </a:rPr>
              <a:t>Much </a:t>
            </a:r>
            <a:r>
              <a:rPr lang="de-DE" dirty="0" err="1" smtClean="0">
                <a:latin typeface="Calibri" pitchFamily="34" charset="0"/>
              </a:rPr>
              <a:t>better</a:t>
            </a:r>
            <a:r>
              <a:rPr lang="de-DE" dirty="0" smtClean="0">
                <a:latin typeface="Calibri" pitchFamily="34" charset="0"/>
              </a:rPr>
              <a:t>, but still</a:t>
            </a:r>
          </a:p>
          <a:p>
            <a:pPr marL="268288" indent="-268288" algn="ctr"/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SLOWDOWN</a:t>
            </a:r>
          </a:p>
          <a:p>
            <a:pPr marL="268288" indent="-268288"/>
            <a:r>
              <a:rPr lang="de-DE" dirty="0" smtClean="0">
                <a:latin typeface="Calibri" pitchFamily="34" charset="0"/>
              </a:rPr>
              <a:t>parallel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 w/o  Startup </a:t>
            </a:r>
            <a:r>
              <a:rPr lang="de-DE" dirty="0" err="1" smtClean="0">
                <a:latin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Finish </a:t>
            </a:r>
            <a:r>
              <a:rPr lang="de-DE" dirty="0" err="1" smtClean="0">
                <a:latin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</a:rPr>
              <a:t> parallel </a:t>
            </a:r>
            <a:r>
              <a:rPr lang="de-DE" dirty="0" err="1" smtClean="0">
                <a:latin typeface="Calibri" pitchFamily="34" charset="0"/>
              </a:rPr>
              <a:t>system</a:t>
            </a:r>
            <a:r>
              <a:rPr lang="de-DE" dirty="0" smtClean="0">
                <a:latin typeface="Calibri" pitchFamily="34" charset="0"/>
              </a:rPr>
              <a:t>:</a:t>
            </a:r>
          </a:p>
          <a:p>
            <a:pPr marL="268288" indent="-268288"/>
            <a:r>
              <a:rPr lang="de-DE" dirty="0" smtClean="0">
                <a:latin typeface="Calibri" pitchFamily="34" charset="0"/>
              </a:rPr>
              <a:t>0,0125-0,009 = 0,0035 </a:t>
            </a:r>
          </a:p>
          <a:p>
            <a:pPr marL="268288" indent="-268288"/>
            <a:r>
              <a:rPr lang="de-DE" dirty="0" smtClean="0">
                <a:solidFill>
                  <a:srgbClr val="229E5A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de-DE" dirty="0" err="1" smtClean="0">
                <a:solidFill>
                  <a:srgbClr val="229E5A"/>
                </a:solidFill>
                <a:latin typeface="Calibri" pitchFamily="34" charset="0"/>
                <a:sym typeface="Wingdings" pitchFamily="2" charset="2"/>
              </a:rPr>
              <a:t>increase</a:t>
            </a:r>
            <a:r>
              <a:rPr lang="de-DE" dirty="0" smtClean="0">
                <a:solidFill>
                  <a:srgbClr val="229E5A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229E5A"/>
                </a:solidFill>
                <a:latin typeface="Calibri" pitchFamily="34" charset="0"/>
                <a:sym typeface="Wingdings" pitchFamily="2" charset="2"/>
              </a:rPr>
              <a:t>input</a:t>
            </a:r>
            <a:r>
              <a:rPr lang="de-DE" dirty="0" smtClean="0">
                <a:solidFill>
                  <a:srgbClr val="229E5A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229E5A"/>
                </a:solidFill>
                <a:latin typeface="Calibri" pitchFamily="34" charset="0"/>
                <a:sym typeface="Wingdings" pitchFamily="2" charset="2"/>
              </a:rPr>
              <a:t>size</a:t>
            </a:r>
            <a:endParaRPr lang="de-DE" dirty="0" smtClean="0">
              <a:solidFill>
                <a:srgbClr val="229E5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Activity</a:t>
            </a:r>
            <a:r>
              <a:rPr lang="de-DE" dirty="0" smtClean="0"/>
              <a:t> Profile </a:t>
            </a:r>
            <a:r>
              <a:rPr lang="de-DE" dirty="0" err="1" smtClean="0"/>
              <a:t>for</a:t>
            </a:r>
            <a:r>
              <a:rPr lang="de-DE" dirty="0" smtClean="0"/>
              <a:t> Input Size 1.000.000 </a:t>
            </a:r>
            <a:endParaRPr lang="de-DE" dirty="0"/>
          </a:p>
        </p:txBody>
      </p:sp>
      <p:pic>
        <p:nvPicPr>
          <p:cNvPr id="6" name="Inhaltsplatzhalter 5" descr="parMapC_1M_1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142984"/>
            <a:ext cx="5762418" cy="45720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357950" y="1142984"/>
            <a:ext cx="2786082" cy="3477875"/>
          </a:xfrm>
          <a:prstGeom prst="rect">
            <a:avLst/>
          </a:prstGeom>
          <a:ln w="38100">
            <a:solidFill>
              <a:srgbClr val="229E5A"/>
            </a:solidFill>
          </a:ln>
        </p:spPr>
        <p:txBody>
          <a:bodyPr wrap="square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Input </a:t>
            </a:r>
            <a:r>
              <a:rPr lang="de-DE" dirty="0" err="1" smtClean="0">
                <a:latin typeface="Calibri" pitchFamily="34" charset="0"/>
              </a:rPr>
              <a:t>size</a:t>
            </a:r>
            <a:r>
              <a:rPr lang="de-DE" dirty="0" smtClean="0">
                <a:latin typeface="Calibri" pitchFamily="34" charset="0"/>
              </a:rPr>
              <a:t> 1.000.000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>
                <a:latin typeface="Calibri" pitchFamily="34" charset="0"/>
              </a:rPr>
              <a:t>Chunk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size</a:t>
            </a:r>
            <a:r>
              <a:rPr lang="de-DE" dirty="0" smtClean="0">
                <a:latin typeface="Calibri" pitchFamily="34" charset="0"/>
              </a:rPr>
              <a:t> 1000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seq.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7,287 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par.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 2,795 s</a:t>
            </a:r>
          </a:p>
          <a:p>
            <a:pPr marL="268288" indent="-268288">
              <a:buFont typeface="Arial" pitchFamily="34" charset="0"/>
              <a:buChar char="•"/>
            </a:pPr>
            <a:endParaRPr lang="de-DE" dirty="0" smtClean="0">
              <a:latin typeface="Calibri" pitchFamily="34" charset="0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8 </a:t>
            </a:r>
            <a:r>
              <a:rPr lang="de-DE" dirty="0" err="1" smtClean="0">
                <a:latin typeface="Calibri" pitchFamily="34" charset="0"/>
              </a:rPr>
              <a:t>Pes</a:t>
            </a:r>
            <a:r>
              <a:rPr lang="de-DE" dirty="0" smtClean="0">
                <a:latin typeface="Calibri" pitchFamily="34" charset="0"/>
              </a:rPr>
              <a:t>, 8 </a:t>
            </a:r>
            <a:r>
              <a:rPr lang="de-DE" dirty="0" err="1" smtClean="0">
                <a:latin typeface="Calibri" pitchFamily="34" charset="0"/>
              </a:rPr>
              <a:t>processes</a:t>
            </a:r>
            <a:r>
              <a:rPr lang="de-DE" dirty="0" smtClean="0">
                <a:latin typeface="Calibri" pitchFamily="34" charset="0"/>
              </a:rPr>
              <a:t>, </a:t>
            </a:r>
            <a:br>
              <a:rPr lang="de-DE" dirty="0" smtClean="0">
                <a:latin typeface="Calibri" pitchFamily="34" charset="0"/>
              </a:rPr>
            </a:br>
            <a:r>
              <a:rPr lang="de-DE" dirty="0" smtClean="0">
                <a:latin typeface="Calibri" pitchFamily="34" charset="0"/>
              </a:rPr>
              <a:t>15 </a:t>
            </a:r>
            <a:r>
              <a:rPr lang="de-DE" dirty="0" err="1" smtClean="0">
                <a:latin typeface="Calibri" pitchFamily="34" charset="0"/>
              </a:rPr>
              <a:t>threads</a:t>
            </a:r>
            <a:endParaRPr lang="de-DE" dirty="0" smtClean="0">
              <a:latin typeface="Calibri" pitchFamily="34" charset="0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2044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messages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68288" indent="-268288">
              <a:buFont typeface="Arial" pitchFamily="34" charset="0"/>
              <a:buChar char="•"/>
            </a:pP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68288" indent="-268288"/>
            <a:r>
              <a:rPr lang="de-DE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speedup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of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 2.6 </a:t>
            </a:r>
            <a:br>
              <a:rPr lang="de-DE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on 8 PE</a:t>
            </a:r>
            <a:endParaRPr lang="de-DE" dirty="0" smtClean="0">
              <a:latin typeface="Calibri" pitchFamily="34" charset="0"/>
            </a:endParaRPr>
          </a:p>
        </p:txBody>
      </p:sp>
      <p:sp>
        <p:nvSpPr>
          <p:cNvPr id="7" name="Geschweifte Klammer rechts 6"/>
          <p:cNvSpPr/>
          <p:nvPr/>
        </p:nvSpPr>
        <p:spPr bwMode="auto">
          <a:xfrm rot="5400000">
            <a:off x="1571604" y="5143512"/>
            <a:ext cx="142876" cy="1428760"/>
          </a:xfrm>
          <a:prstGeom prst="rightBrace">
            <a:avLst>
              <a:gd name="adj1" fmla="val 250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Geschweifte Klammer rechts 8"/>
          <p:cNvSpPr/>
          <p:nvPr/>
        </p:nvSpPr>
        <p:spPr bwMode="auto">
          <a:xfrm rot="5400000">
            <a:off x="5143504" y="5143512"/>
            <a:ext cx="142876" cy="1428760"/>
          </a:xfrm>
          <a:prstGeom prst="rightBrace">
            <a:avLst>
              <a:gd name="adj1" fmla="val 250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Geschweifte Klammer rechts 9"/>
          <p:cNvSpPr/>
          <p:nvPr/>
        </p:nvSpPr>
        <p:spPr bwMode="auto">
          <a:xfrm rot="5400000">
            <a:off x="3357554" y="4857760"/>
            <a:ext cx="142876" cy="2000264"/>
          </a:xfrm>
          <a:prstGeom prst="rightBrace">
            <a:avLst>
              <a:gd name="adj1" fmla="val 250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00100" y="6000768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unshuffle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00298" y="6000768"/>
            <a:ext cx="1810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map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mergesort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43438" y="6000768"/>
            <a:ext cx="860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merge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improvement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56" y="1214422"/>
            <a:ext cx="8534400" cy="5357850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Idea</a:t>
            </a:r>
            <a:r>
              <a:rPr lang="de-DE" dirty="0" smtClean="0"/>
              <a:t>:  Remove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sublist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r>
              <a:rPr lang="de-DE" dirty="0" smtClean="0"/>
              <a:t>:</a:t>
            </a:r>
          </a:p>
          <a:p>
            <a:pPr>
              <a:buNone/>
            </a:pPr>
            <a:endParaRPr lang="de-DE" dirty="0" smtClean="0"/>
          </a:p>
          <a:p>
            <a:pPr>
              <a:spcBef>
                <a:spcPts val="0"/>
              </a:spcBef>
              <a:buNone/>
            </a:pP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par_ms_c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:: 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Ord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a, Show a, Trans a) =&gt;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	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-&gt; [a] -&gt; [a]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par_ms_c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head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$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$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concat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   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parMap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((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) . 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.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concat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      (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unshuffle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(noPe-1) 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de-DE" sz="20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 smtClean="0">
                <a:sym typeface="Wingdings" pitchFamily="2" charset="2"/>
              </a:rPr>
              <a:t>					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par_ms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:: 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Ord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a, Show a, Trans a) =&gt;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	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-&gt; [a] -&gt; [a]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par_ms_b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head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$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$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concat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$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   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parMap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(\ i -&gt; 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           (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unshuffle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(noPe-1) 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2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!!i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))</a:t>
            </a:r>
            <a:r>
              <a:rPr lang="de-DE" sz="2000" dirty="0" smtClean="0">
                <a:solidFill>
                  <a:srgbClr val="229E5A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20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de-DE" sz="20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[0..noPe-2]</a:t>
            </a:r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500034" y="2000240"/>
            <a:ext cx="8358246" cy="1928826"/>
          </a:xfrm>
          <a:prstGeom prst="rect">
            <a:avLst/>
          </a:prstGeom>
          <a:noFill/>
          <a:ln w="9525" cap="flat" cmpd="sng" algn="ctr">
            <a:solidFill>
              <a:srgbClr val="229E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00034" y="4357694"/>
            <a:ext cx="8358246" cy="2214578"/>
          </a:xfrm>
          <a:prstGeom prst="rect">
            <a:avLst/>
          </a:prstGeom>
          <a:noFill/>
          <a:ln w="9525" cap="flat" cmpd="sng" algn="ctr">
            <a:solidFill>
              <a:srgbClr val="229E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14CB2-75AE-4FFF-B27E-E9D2EAE41D3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pic>
        <p:nvPicPr>
          <p:cNvPr id="5" name="Inhaltsplatzhalter 5" descr="parMapC_1M_1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1071546"/>
            <a:ext cx="6786610" cy="2608190"/>
          </a:xfrm>
          <a:prstGeom prst="rect">
            <a:avLst/>
          </a:prstGeom>
        </p:spPr>
      </p:pic>
      <p:pic>
        <p:nvPicPr>
          <p:cNvPr id="6" name="Grafik 5" descr="brute7_1000000_1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48146"/>
            <a:ext cx="4992815" cy="252412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643570" y="3786190"/>
            <a:ext cx="3286148" cy="2862322"/>
          </a:xfrm>
          <a:prstGeom prst="rect">
            <a:avLst/>
          </a:prstGeom>
          <a:ln w="38100">
            <a:solidFill>
              <a:srgbClr val="229E5A"/>
            </a:solidFill>
          </a:ln>
        </p:spPr>
        <p:txBody>
          <a:bodyPr wrap="square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Input </a:t>
            </a:r>
            <a:r>
              <a:rPr lang="de-DE" dirty="0" err="1" smtClean="0">
                <a:latin typeface="Calibri" pitchFamily="34" charset="0"/>
              </a:rPr>
              <a:t>size</a:t>
            </a:r>
            <a:r>
              <a:rPr lang="de-DE" dirty="0" smtClean="0">
                <a:latin typeface="Calibri" pitchFamily="34" charset="0"/>
              </a:rPr>
              <a:t> 1.000.000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>
                <a:latin typeface="Calibri" pitchFamily="34" charset="0"/>
              </a:rPr>
              <a:t>Chunk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size</a:t>
            </a:r>
            <a:r>
              <a:rPr lang="de-DE" dirty="0" smtClean="0">
                <a:latin typeface="Calibri" pitchFamily="34" charset="0"/>
              </a:rPr>
              <a:t> 1000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seq.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	7,287 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par. </a:t>
            </a:r>
            <a:r>
              <a:rPr lang="de-DE" dirty="0" err="1" smtClean="0">
                <a:latin typeface="Calibri" pitchFamily="34" charset="0"/>
              </a:rPr>
              <a:t>runtime</a:t>
            </a:r>
            <a:r>
              <a:rPr lang="de-DE" dirty="0" smtClean="0">
                <a:latin typeface="Calibri" pitchFamily="34" charset="0"/>
              </a:rPr>
              <a:t>:  	2,795 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new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par.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runtime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:  2.074 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8 </a:t>
            </a:r>
            <a:r>
              <a:rPr lang="de-DE" dirty="0" err="1" smtClean="0">
                <a:latin typeface="Calibri" pitchFamily="34" charset="0"/>
              </a:rPr>
              <a:t>Pes</a:t>
            </a:r>
            <a:r>
              <a:rPr lang="de-DE" dirty="0" smtClean="0">
                <a:latin typeface="Calibri" pitchFamily="34" charset="0"/>
              </a:rPr>
              <a:t>, 8 </a:t>
            </a:r>
            <a:r>
              <a:rPr lang="de-DE" dirty="0" err="1" smtClean="0">
                <a:latin typeface="Calibri" pitchFamily="34" charset="0"/>
              </a:rPr>
              <a:t>processes</a:t>
            </a:r>
            <a:r>
              <a:rPr lang="de-DE" dirty="0" smtClean="0">
                <a:latin typeface="Calibri" pitchFamily="34" charset="0"/>
              </a:rPr>
              <a:t>, </a:t>
            </a:r>
            <a:br>
              <a:rPr lang="de-DE" dirty="0" smtClean="0">
                <a:latin typeface="Calibri" pitchFamily="34" charset="0"/>
              </a:rPr>
            </a:br>
            <a:r>
              <a:rPr lang="de-DE" dirty="0" smtClean="0">
                <a:latin typeface="Calibri" pitchFamily="34" charset="0"/>
              </a:rPr>
              <a:t>15 </a:t>
            </a:r>
            <a:r>
              <a:rPr lang="de-DE" dirty="0" err="1" smtClean="0">
                <a:latin typeface="Calibri" pitchFamily="34" charset="0"/>
              </a:rPr>
              <a:t>threads</a:t>
            </a:r>
            <a:endParaRPr lang="de-DE" dirty="0" smtClean="0">
              <a:latin typeface="Calibri" pitchFamily="34" charset="0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1036 </a:t>
            </a:r>
            <a:r>
              <a:rPr lang="de-DE" dirty="0" err="1" smtClean="0">
                <a:latin typeface="Calibri" pitchFamily="34" charset="0"/>
              </a:rPr>
              <a:t>messages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68288" indent="-268288"/>
            <a:r>
              <a:rPr lang="de-DE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speedup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of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 3.5  on 8 PEs</a:t>
            </a:r>
            <a:endParaRPr lang="de-DE" dirty="0" smtClean="0"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428860" y="3714752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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smtClean="0"/>
              <a:t>Parallel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implementations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Materials </a:t>
            </a:r>
          </a:p>
          <a:p>
            <a:r>
              <a:rPr lang="de-DE" dirty="0" err="1" smtClean="0"/>
              <a:t>Lecture</a:t>
            </a:r>
            <a:r>
              <a:rPr lang="de-DE" dirty="0" smtClean="0"/>
              <a:t> Notes</a:t>
            </a:r>
          </a:p>
          <a:p>
            <a:r>
              <a:rPr lang="de-DE" dirty="0" err="1" smtClean="0"/>
              <a:t>Slides</a:t>
            </a:r>
            <a:endParaRPr lang="de-DE" dirty="0" smtClean="0"/>
          </a:p>
          <a:p>
            <a:r>
              <a:rPr lang="de-DE" dirty="0" err="1" smtClean="0"/>
              <a:t>Example</a:t>
            </a:r>
            <a:r>
              <a:rPr lang="de-DE" dirty="0" smtClean="0"/>
              <a:t> Programs (Case </a:t>
            </a:r>
            <a:r>
              <a:rPr lang="de-DE" dirty="0" err="1" smtClean="0"/>
              <a:t>studies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Exercises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via </a:t>
            </a:r>
            <a:r>
              <a:rPr lang="de-DE" dirty="0" err="1" smtClean="0"/>
              <a:t>the</a:t>
            </a:r>
            <a:r>
              <a:rPr lang="de-DE" dirty="0" smtClean="0"/>
              <a:t> Eden web </a:t>
            </a:r>
            <a:r>
              <a:rPr lang="de-DE" dirty="0" err="1" smtClean="0"/>
              <a:t>page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       </a:t>
            </a:r>
            <a:r>
              <a:rPr lang="de-DE" dirty="0" smtClean="0">
                <a:solidFill>
                  <a:srgbClr val="FF0000"/>
                </a:solidFill>
              </a:rPr>
              <a:t>www.informatik.uni-marburg.de/~eden</a:t>
            </a:r>
          </a:p>
          <a:p>
            <a:pPr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Navigate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CEFP!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1EA209-83A0-427F-AE05-B97672BD26DF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implementations</a:t>
            </a:r>
            <a:r>
              <a:rPr lang="de-DE" dirty="0" smtClean="0"/>
              <a:t>: </a:t>
            </a:r>
            <a:r>
              <a:rPr lang="de-DE" dirty="0" err="1" smtClean="0"/>
              <a:t>parMap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farm</a:t>
            </a:r>
            <a:endParaRPr lang="de-DE" dirty="0" smtClean="0"/>
          </a:p>
        </p:txBody>
      </p:sp>
      <p:sp>
        <p:nvSpPr>
          <p:cNvPr id="16389" name="Text Box 29"/>
          <p:cNvSpPr txBox="1">
            <a:spLocks noChangeArrowheads="1"/>
          </p:cNvSpPr>
          <p:nvPr/>
        </p:nvSpPr>
        <p:spPr bwMode="auto">
          <a:xfrm>
            <a:off x="6205538" y="1052513"/>
            <a:ext cx="7393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</a:rPr>
              <a:t>f</a:t>
            </a:r>
            <a:r>
              <a:rPr lang="de-DE" dirty="0" err="1" smtClean="0">
                <a:solidFill>
                  <a:srgbClr val="0000FF"/>
                </a:solidFill>
              </a:rPr>
              <a:t>arm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6390" name="Rectangle 30"/>
          <p:cNvSpPr>
            <a:spLocks noChangeArrowheads="1"/>
          </p:cNvSpPr>
          <p:nvPr/>
        </p:nvSpPr>
        <p:spPr bwMode="auto">
          <a:xfrm>
            <a:off x="4500562" y="4572008"/>
            <a:ext cx="4491037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229E5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92100"/>
            <a:r>
              <a:rPr lang="de-DE" dirty="0" err="1">
                <a:solidFill>
                  <a:srgbClr val="FF0000"/>
                </a:solidFill>
                <a:latin typeface="Calibri" pitchFamily="34" charset="0"/>
              </a:rPr>
              <a:t>farm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	:: 	(Trans a, Trans b) =&gt;</a:t>
            </a:r>
          </a:p>
          <a:p>
            <a:pPr defTabSz="292100"/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			</a:t>
            </a:r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([</a:t>
            </a:r>
            <a:r>
              <a:rPr lang="de-DE" dirty="0">
                <a:solidFill>
                  <a:srgbClr val="008000"/>
                </a:solidFill>
                <a:latin typeface="Calibri" pitchFamily="34" charset="0"/>
              </a:rPr>
              <a:t>a] -&gt; [[a]]) </a:t>
            </a:r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-&gt; </a:t>
            </a:r>
            <a:r>
              <a:rPr lang="de-DE" dirty="0">
                <a:solidFill>
                  <a:srgbClr val="008000"/>
                </a:solidFill>
                <a:latin typeface="Calibri" pitchFamily="34" charset="0"/>
              </a:rPr>
              <a:t>([[b]] -&gt; [b]) </a:t>
            </a:r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-&gt;</a:t>
            </a:r>
            <a:endParaRPr lang="de-DE" dirty="0">
              <a:solidFill>
                <a:srgbClr val="008000"/>
              </a:solidFill>
              <a:latin typeface="Calibri" pitchFamily="34" charset="0"/>
            </a:endParaRPr>
          </a:p>
          <a:p>
            <a:pPr defTabSz="292100"/>
            <a:r>
              <a:rPr lang="de-DE" dirty="0">
                <a:solidFill>
                  <a:srgbClr val="008000"/>
                </a:solidFill>
                <a:latin typeface="Calibri" pitchFamily="34" charset="0"/>
              </a:rPr>
              <a:t>			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(a -&gt; b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-&gt; [a] -&gt; [b]</a:t>
            </a:r>
          </a:p>
          <a:p>
            <a:pPr defTabSz="292100"/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farm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alibri" pitchFamily="34" charset="0"/>
              </a:rPr>
              <a:t>distribute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alibri" pitchFamily="34" charset="0"/>
              </a:rPr>
              <a:t>combine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f </a:t>
            </a:r>
            <a:r>
              <a:rPr lang="de-DE" dirty="0" err="1">
                <a:solidFill>
                  <a:srgbClr val="0000FF"/>
                </a:solidFill>
                <a:latin typeface="Calibri" pitchFamily="34" charset="0"/>
              </a:rPr>
              <a:t>xs</a:t>
            </a:r>
            <a:endParaRPr lang="de-DE" dirty="0">
              <a:solidFill>
                <a:srgbClr val="0000FF"/>
              </a:solidFill>
              <a:latin typeface="Calibri" pitchFamily="34" charset="0"/>
            </a:endParaRPr>
          </a:p>
          <a:p>
            <a:pPr defTabSz="292100"/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	= </a:t>
            </a:r>
            <a:r>
              <a:rPr lang="de-DE" dirty="0" err="1">
                <a:solidFill>
                  <a:srgbClr val="008000"/>
                </a:solidFill>
                <a:latin typeface="Calibri" pitchFamily="34" charset="0"/>
              </a:rPr>
              <a:t>combine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(</a:t>
            </a:r>
            <a:r>
              <a:rPr lang="de-DE" dirty="0" err="1">
                <a:solidFill>
                  <a:srgbClr val="FF0000"/>
                </a:solidFill>
                <a:latin typeface="Calibri" pitchFamily="34" charset="0"/>
              </a:rPr>
              <a:t>parMap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map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f)</a:t>
            </a:r>
          </a:p>
          <a:p>
            <a:pPr defTabSz="292100"/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								 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de-DE" dirty="0" err="1" smtClean="0">
                <a:solidFill>
                  <a:srgbClr val="008000"/>
                </a:solidFill>
                <a:latin typeface="Calibri" pitchFamily="34" charset="0"/>
              </a:rPr>
              <a:t>distribute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alibri" pitchFamily="34" charset="0"/>
              </a:rPr>
              <a:t>xs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))</a:t>
            </a:r>
          </a:p>
        </p:txBody>
      </p:sp>
      <p:sp>
        <p:nvSpPr>
          <p:cNvPr id="16391" name="Text Box 53"/>
          <p:cNvSpPr txBox="1">
            <a:spLocks noChangeArrowheads="1"/>
          </p:cNvSpPr>
          <p:nvPr/>
        </p:nvSpPr>
        <p:spPr bwMode="auto">
          <a:xfrm>
            <a:off x="1617837" y="1052513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parMap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4344" name="Rectangle 57"/>
          <p:cNvSpPr>
            <a:spLocks noChangeArrowheads="1"/>
          </p:cNvSpPr>
          <p:nvPr/>
        </p:nvSpPr>
        <p:spPr bwMode="auto">
          <a:xfrm>
            <a:off x="142844" y="5143512"/>
            <a:ext cx="3924296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229E5A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54000">
              <a:defRPr/>
            </a:pPr>
            <a:r>
              <a:rPr lang="de-DE" dirty="0" err="1">
                <a:solidFill>
                  <a:srgbClr val="FF0000"/>
                </a:solidFill>
                <a:latin typeface="Calibri" pitchFamily="34" charset="0"/>
              </a:rPr>
              <a:t>parMap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	::	(Trans a, Trans b) =&gt; </a:t>
            </a:r>
            <a:br>
              <a:rPr lang="de-DE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					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(a -&gt; b)  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-&gt; [a] -&gt; [b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]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  <a:p>
            <a:pPr defTabSz="254000">
              <a:defRPr/>
            </a:pPr>
            <a:r>
              <a:rPr lang="de-DE" dirty="0" err="1">
                <a:solidFill>
                  <a:srgbClr val="FF0000"/>
                </a:solidFill>
                <a:latin typeface="Calibri" pitchFamily="34" charset="0"/>
              </a:rPr>
              <a:t>parMap</a:t>
            </a:r>
            <a:r>
              <a:rPr lang="de-DE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f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xs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</a:p>
          <a:p>
            <a:pPr defTabSz="254000">
              <a:defRPr/>
            </a:pP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	=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	</a:t>
            </a:r>
            <a:r>
              <a:rPr lang="de-DE" kern="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kern="0" dirty="0" err="1">
                <a:solidFill>
                  <a:srgbClr val="FF0000"/>
                </a:solidFill>
                <a:latin typeface="Calibri" pitchFamily="34" charset="0"/>
              </a:rPr>
              <a:t>spawn</a:t>
            </a:r>
            <a:r>
              <a:rPr lang="de-DE" kern="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kern="0" dirty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de-DE" kern="0" dirty="0" err="1">
                <a:solidFill>
                  <a:srgbClr val="0000FF"/>
                </a:solidFill>
                <a:latin typeface="Calibri" pitchFamily="34" charset="0"/>
              </a:rPr>
              <a:t>repeat</a:t>
            </a:r>
            <a:r>
              <a:rPr lang="de-DE" kern="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kern="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kern="0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de-DE" kern="0" dirty="0" err="1" smtClean="0">
                <a:solidFill>
                  <a:srgbClr val="FF0000"/>
                </a:solidFill>
                <a:latin typeface="Calibri" pitchFamily="34" charset="0"/>
              </a:rPr>
              <a:t>process</a:t>
            </a:r>
            <a:r>
              <a:rPr lang="de-DE" kern="0" dirty="0" smtClean="0">
                <a:solidFill>
                  <a:srgbClr val="FF0000"/>
                </a:solidFill>
                <a:latin typeface="Calibri" pitchFamily="34" charset="0"/>
              </a:rPr>
              <a:t> f)</a:t>
            </a:r>
            <a:r>
              <a:rPr lang="de-DE" kern="0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de-DE" kern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kern="0" dirty="0" err="1">
                <a:solidFill>
                  <a:srgbClr val="0000FF"/>
                </a:solidFill>
                <a:latin typeface="Calibri" pitchFamily="34" charset="0"/>
              </a:rPr>
              <a:t>xs</a:t>
            </a:r>
            <a:endParaRPr lang="de-DE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5257800" y="1814513"/>
            <a:ext cx="2819400" cy="2209800"/>
            <a:chOff x="3312" y="1296"/>
            <a:chExt cx="1776" cy="1392"/>
          </a:xfrm>
        </p:grpSpPr>
        <p:sp>
          <p:nvSpPr>
            <p:cNvPr id="16417" name="Rectangle 6"/>
            <p:cNvSpPr>
              <a:spLocks noChangeArrowheads="1"/>
            </p:cNvSpPr>
            <p:nvPr/>
          </p:nvSpPr>
          <p:spPr bwMode="auto">
            <a:xfrm>
              <a:off x="3504" y="2448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PE</a:t>
              </a:r>
            </a:p>
          </p:txBody>
        </p:sp>
        <p:sp>
          <p:nvSpPr>
            <p:cNvPr id="16418" name="Rectangle 13"/>
            <p:cNvSpPr>
              <a:spLocks noChangeArrowheads="1"/>
            </p:cNvSpPr>
            <p:nvPr/>
          </p:nvSpPr>
          <p:spPr bwMode="auto">
            <a:xfrm>
              <a:off x="4512" y="2448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PE</a:t>
              </a:r>
            </a:p>
          </p:txBody>
        </p:sp>
        <p:sp>
          <p:nvSpPr>
            <p:cNvPr id="16419" name="Line 18"/>
            <p:cNvSpPr>
              <a:spLocks noChangeShapeType="1"/>
            </p:cNvSpPr>
            <p:nvPr/>
          </p:nvSpPr>
          <p:spPr bwMode="auto">
            <a:xfrm>
              <a:off x="3648" y="21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0" name="Line 20"/>
            <p:cNvSpPr>
              <a:spLocks noChangeShapeType="1"/>
            </p:cNvSpPr>
            <p:nvPr/>
          </p:nvSpPr>
          <p:spPr bwMode="auto">
            <a:xfrm>
              <a:off x="4704" y="21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1" name="Line 23"/>
            <p:cNvSpPr>
              <a:spLocks noChangeShapeType="1"/>
            </p:cNvSpPr>
            <p:nvPr/>
          </p:nvSpPr>
          <p:spPr bwMode="auto">
            <a:xfrm flipH="1">
              <a:off x="3744" y="1536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2" name="Line 24"/>
            <p:cNvSpPr>
              <a:spLocks noChangeShapeType="1"/>
            </p:cNvSpPr>
            <p:nvPr/>
          </p:nvSpPr>
          <p:spPr bwMode="auto">
            <a:xfrm>
              <a:off x="3408" y="1536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3" name="Text Box 25"/>
            <p:cNvSpPr txBox="1">
              <a:spLocks noChangeArrowheads="1"/>
            </p:cNvSpPr>
            <p:nvPr/>
          </p:nvSpPr>
          <p:spPr bwMode="auto">
            <a:xfrm>
              <a:off x="3552" y="1488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16424" name="Text Box 27"/>
            <p:cNvSpPr txBox="1">
              <a:spLocks noChangeArrowheads="1"/>
            </p:cNvSpPr>
            <p:nvPr/>
          </p:nvSpPr>
          <p:spPr bwMode="auto">
            <a:xfrm>
              <a:off x="4022" y="2359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16425" name="Line 54"/>
            <p:cNvSpPr>
              <a:spLocks noChangeShapeType="1"/>
            </p:cNvSpPr>
            <p:nvPr/>
          </p:nvSpPr>
          <p:spPr bwMode="auto">
            <a:xfrm flipH="1">
              <a:off x="4752" y="1536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6" name="Line 55"/>
            <p:cNvSpPr>
              <a:spLocks noChangeShapeType="1"/>
            </p:cNvSpPr>
            <p:nvPr/>
          </p:nvSpPr>
          <p:spPr bwMode="auto">
            <a:xfrm>
              <a:off x="4416" y="1536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27" name="Text Box 56"/>
            <p:cNvSpPr txBox="1">
              <a:spLocks noChangeArrowheads="1"/>
            </p:cNvSpPr>
            <p:nvPr/>
          </p:nvSpPr>
          <p:spPr bwMode="auto">
            <a:xfrm>
              <a:off x="4560" y="1488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16428" name="Oval 60"/>
            <p:cNvSpPr>
              <a:spLocks noChangeArrowheads="1"/>
            </p:cNvSpPr>
            <p:nvPr/>
          </p:nvSpPr>
          <p:spPr bwMode="auto">
            <a:xfrm>
              <a:off x="4560" y="187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</a:t>
              </a:r>
            </a:p>
          </p:txBody>
        </p:sp>
        <p:sp>
          <p:nvSpPr>
            <p:cNvPr id="16429" name="Oval 63"/>
            <p:cNvSpPr>
              <a:spLocks noChangeArrowheads="1"/>
            </p:cNvSpPr>
            <p:nvPr/>
          </p:nvSpPr>
          <p:spPr bwMode="auto">
            <a:xfrm>
              <a:off x="3552" y="187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</a:t>
              </a:r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3312" y="1296"/>
              <a:ext cx="1776" cy="240"/>
              <a:chOff x="432" y="1296"/>
              <a:chExt cx="1776" cy="240"/>
            </a:xfrm>
          </p:grpSpPr>
          <p:sp>
            <p:nvSpPr>
              <p:cNvPr id="16431" name="AutoShape 64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T</a:t>
                </a:r>
              </a:p>
            </p:txBody>
          </p:sp>
          <p:sp>
            <p:nvSpPr>
              <p:cNvPr id="16432" name="AutoShape 65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T</a:t>
                </a:r>
              </a:p>
            </p:txBody>
          </p:sp>
          <p:sp>
            <p:nvSpPr>
              <p:cNvPr id="16433" name="AutoShape 66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T</a:t>
                </a:r>
              </a:p>
            </p:txBody>
          </p:sp>
          <p:sp>
            <p:nvSpPr>
              <p:cNvPr id="16434" name="AutoShape 67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T</a:t>
                </a:r>
              </a:p>
            </p:txBody>
          </p:sp>
        </p:grp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685800" y="1814513"/>
            <a:ext cx="2819400" cy="2209800"/>
            <a:chOff x="432" y="1296"/>
            <a:chExt cx="1776" cy="1392"/>
          </a:xfrm>
        </p:grpSpPr>
        <p:sp>
          <p:nvSpPr>
            <p:cNvPr id="16395" name="Rectangle 34"/>
            <p:cNvSpPr>
              <a:spLocks noChangeArrowheads="1"/>
            </p:cNvSpPr>
            <p:nvPr/>
          </p:nvSpPr>
          <p:spPr bwMode="auto">
            <a:xfrm>
              <a:off x="624" y="2448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PE</a:t>
              </a:r>
            </a:p>
          </p:txBody>
        </p:sp>
        <p:sp>
          <p:nvSpPr>
            <p:cNvPr id="16396" name="Rectangle 38"/>
            <p:cNvSpPr>
              <a:spLocks noChangeArrowheads="1"/>
            </p:cNvSpPr>
            <p:nvPr/>
          </p:nvSpPr>
          <p:spPr bwMode="auto">
            <a:xfrm>
              <a:off x="1584" y="2448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PE</a:t>
              </a:r>
            </a:p>
          </p:txBody>
        </p:sp>
        <p:sp>
          <p:nvSpPr>
            <p:cNvPr id="16397" name="Line 42"/>
            <p:cNvSpPr>
              <a:spLocks noChangeShapeType="1"/>
            </p:cNvSpPr>
            <p:nvPr/>
          </p:nvSpPr>
          <p:spPr bwMode="auto">
            <a:xfrm>
              <a:off x="528" y="15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3"/>
            <p:cNvSpPr>
              <a:spLocks noChangeShapeType="1"/>
            </p:cNvSpPr>
            <p:nvPr/>
          </p:nvSpPr>
          <p:spPr bwMode="auto">
            <a:xfrm>
              <a:off x="1056" y="15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Line 44"/>
            <p:cNvSpPr>
              <a:spLocks noChangeShapeType="1"/>
            </p:cNvSpPr>
            <p:nvPr/>
          </p:nvSpPr>
          <p:spPr bwMode="auto">
            <a:xfrm>
              <a:off x="1536" y="15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0" name="Line 45"/>
            <p:cNvSpPr>
              <a:spLocks noChangeShapeType="1"/>
            </p:cNvSpPr>
            <p:nvPr/>
          </p:nvSpPr>
          <p:spPr bwMode="auto">
            <a:xfrm>
              <a:off x="2064" y="15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1" name="Line 46"/>
            <p:cNvSpPr>
              <a:spLocks noChangeShapeType="1"/>
            </p:cNvSpPr>
            <p:nvPr/>
          </p:nvSpPr>
          <p:spPr bwMode="auto">
            <a:xfrm>
              <a:off x="1536" y="2112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2" name="Line 47"/>
            <p:cNvSpPr>
              <a:spLocks noChangeShapeType="1"/>
            </p:cNvSpPr>
            <p:nvPr/>
          </p:nvSpPr>
          <p:spPr bwMode="auto">
            <a:xfrm flipH="1">
              <a:off x="1824" y="2112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3" name="Line 48"/>
            <p:cNvSpPr>
              <a:spLocks noChangeShapeType="1"/>
            </p:cNvSpPr>
            <p:nvPr/>
          </p:nvSpPr>
          <p:spPr bwMode="auto">
            <a:xfrm flipH="1">
              <a:off x="864" y="2112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4" name="Line 49"/>
            <p:cNvSpPr>
              <a:spLocks noChangeShapeType="1"/>
            </p:cNvSpPr>
            <p:nvPr/>
          </p:nvSpPr>
          <p:spPr bwMode="auto">
            <a:xfrm>
              <a:off x="528" y="2112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5" name="Text Box 50"/>
            <p:cNvSpPr txBox="1">
              <a:spLocks noChangeArrowheads="1"/>
            </p:cNvSpPr>
            <p:nvPr/>
          </p:nvSpPr>
          <p:spPr bwMode="auto">
            <a:xfrm>
              <a:off x="672" y="1488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16406" name="Text Box 51"/>
            <p:cNvSpPr txBox="1">
              <a:spLocks noChangeArrowheads="1"/>
            </p:cNvSpPr>
            <p:nvPr/>
          </p:nvSpPr>
          <p:spPr bwMode="auto">
            <a:xfrm>
              <a:off x="1680" y="1488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16407" name="Text Box 52"/>
            <p:cNvSpPr txBox="1">
              <a:spLocks noChangeArrowheads="1"/>
            </p:cNvSpPr>
            <p:nvPr/>
          </p:nvSpPr>
          <p:spPr bwMode="auto">
            <a:xfrm>
              <a:off x="1142" y="2359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16408" name="Oval 61"/>
            <p:cNvSpPr>
              <a:spLocks noChangeArrowheads="1"/>
            </p:cNvSpPr>
            <p:nvPr/>
          </p:nvSpPr>
          <p:spPr bwMode="auto">
            <a:xfrm>
              <a:off x="1968" y="187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</a:t>
              </a:r>
            </a:p>
          </p:txBody>
        </p:sp>
        <p:sp>
          <p:nvSpPr>
            <p:cNvPr id="16409" name="Oval 62"/>
            <p:cNvSpPr>
              <a:spLocks noChangeArrowheads="1"/>
            </p:cNvSpPr>
            <p:nvPr/>
          </p:nvSpPr>
          <p:spPr bwMode="auto">
            <a:xfrm>
              <a:off x="1440" y="187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</a:t>
              </a:r>
            </a:p>
          </p:txBody>
        </p: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432" y="1296"/>
              <a:ext cx="1776" cy="240"/>
              <a:chOff x="432" y="1296"/>
              <a:chExt cx="1776" cy="240"/>
            </a:xfrm>
          </p:grpSpPr>
          <p:sp>
            <p:nvSpPr>
              <p:cNvPr id="16413" name="AutoShape 70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T</a:t>
                </a:r>
              </a:p>
            </p:txBody>
          </p:sp>
          <p:sp>
            <p:nvSpPr>
              <p:cNvPr id="16414" name="AutoShape 71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T</a:t>
                </a:r>
              </a:p>
            </p:txBody>
          </p:sp>
          <p:sp>
            <p:nvSpPr>
              <p:cNvPr id="16415" name="AutoShape 72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T</a:t>
                </a:r>
              </a:p>
            </p:txBody>
          </p:sp>
          <p:sp>
            <p:nvSpPr>
              <p:cNvPr id="16416" name="AutoShape 73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T</a:t>
                </a:r>
              </a:p>
            </p:txBody>
          </p:sp>
        </p:grpSp>
        <p:sp>
          <p:nvSpPr>
            <p:cNvPr id="16411" name="Oval 74"/>
            <p:cNvSpPr>
              <a:spLocks noChangeArrowheads="1"/>
            </p:cNvSpPr>
            <p:nvPr/>
          </p:nvSpPr>
          <p:spPr bwMode="auto">
            <a:xfrm>
              <a:off x="960" y="187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</a:t>
              </a:r>
            </a:p>
          </p:txBody>
        </p:sp>
        <p:sp>
          <p:nvSpPr>
            <p:cNvPr id="16412" name="Oval 75"/>
            <p:cNvSpPr>
              <a:spLocks noChangeArrowheads="1"/>
            </p:cNvSpPr>
            <p:nvPr/>
          </p:nvSpPr>
          <p:spPr bwMode="auto">
            <a:xfrm>
              <a:off x="432" y="187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farms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06400">
              <a:lnSpc>
                <a:spcPct val="90000"/>
              </a:lnSpc>
              <a:buFontTx/>
              <a:buNone/>
            </a:pP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</a:rPr>
              <a:t>farm</a:t>
            </a:r>
            <a:r>
              <a:rPr lang="de-DE" sz="2000" b="1" dirty="0" smtClean="0">
                <a:latin typeface="Courier New" pitchFamily="49" charset="0"/>
              </a:rPr>
              <a:t>	:: (Trans a, Trans b) =&gt;</a:t>
            </a:r>
          </a:p>
          <a:p>
            <a:pPr defTabSz="406400">
              <a:lnSpc>
                <a:spcPct val="90000"/>
              </a:lnSpc>
              <a:buFontTx/>
              <a:buNone/>
            </a:pPr>
            <a:r>
              <a:rPr lang="de-DE" sz="2000" b="1" dirty="0" smtClean="0">
                <a:latin typeface="Courier New" pitchFamily="49" charset="0"/>
              </a:rPr>
              <a:t>				</a:t>
            </a:r>
            <a:r>
              <a:rPr lang="de-DE" sz="2000" b="1" dirty="0" smtClean="0">
                <a:solidFill>
                  <a:srgbClr val="229E5A"/>
                </a:solidFill>
                <a:latin typeface="Courier New" pitchFamily="49" charset="0"/>
              </a:rPr>
              <a:t>([a] -&gt; [[a]]) -&gt;   -- </a:t>
            </a:r>
            <a:r>
              <a:rPr lang="de-DE" sz="2000" b="1" dirty="0" err="1" smtClean="0">
                <a:solidFill>
                  <a:srgbClr val="229E5A"/>
                </a:solidFill>
                <a:latin typeface="Courier New" pitchFamily="49" charset="0"/>
              </a:rPr>
              <a:t>distribute</a:t>
            </a:r>
            <a:endParaRPr lang="de-DE" sz="2000" b="1" dirty="0" smtClean="0">
              <a:solidFill>
                <a:srgbClr val="229E5A"/>
              </a:solidFill>
              <a:latin typeface="Courier New" pitchFamily="49" charset="0"/>
            </a:endParaRPr>
          </a:p>
          <a:p>
            <a:pPr defTabSz="406400">
              <a:lnSpc>
                <a:spcPct val="90000"/>
              </a:lnSpc>
              <a:buFontTx/>
              <a:buNone/>
            </a:pPr>
            <a:r>
              <a:rPr lang="de-DE" sz="2000" b="1" dirty="0" smtClean="0">
                <a:solidFill>
                  <a:srgbClr val="229E5A"/>
                </a:solidFill>
                <a:latin typeface="Courier New" pitchFamily="49" charset="0"/>
              </a:rPr>
              <a:t>				([[b]] -&gt; [b]) -&gt;   -- </a:t>
            </a:r>
            <a:r>
              <a:rPr lang="de-DE" sz="2000" b="1" dirty="0" err="1" smtClean="0">
                <a:solidFill>
                  <a:srgbClr val="229E5A"/>
                </a:solidFill>
                <a:latin typeface="Courier New" pitchFamily="49" charset="0"/>
              </a:rPr>
              <a:t>combine</a:t>
            </a:r>
            <a:endParaRPr lang="de-DE" sz="2000" b="1" dirty="0" smtClean="0">
              <a:solidFill>
                <a:srgbClr val="229E5A"/>
              </a:solidFill>
              <a:latin typeface="Courier New" pitchFamily="49" charset="0"/>
            </a:endParaRPr>
          </a:p>
          <a:p>
            <a:pPr defTabSz="406400">
              <a:lnSpc>
                <a:spcPct val="90000"/>
              </a:lnSpc>
              <a:buFontTx/>
              <a:buNone/>
            </a:pPr>
            <a:r>
              <a:rPr lang="de-DE" sz="2000" b="1" dirty="0" smtClean="0">
                <a:latin typeface="Courier New" pitchFamily="49" charset="0"/>
              </a:rPr>
              <a:t>				(a-&gt;b) -&gt; [a] -&gt; [b]</a:t>
            </a:r>
          </a:p>
          <a:p>
            <a:pPr defTabSz="406400">
              <a:lnSpc>
                <a:spcPct val="90000"/>
              </a:lnSpc>
              <a:buFontTx/>
              <a:buNone/>
            </a:pPr>
            <a:r>
              <a:rPr lang="de-DE" sz="2000" b="1" dirty="0" err="1" smtClean="0">
                <a:solidFill>
                  <a:schemeClr val="tx2"/>
                </a:solidFill>
                <a:latin typeface="Courier New" pitchFamily="49" charset="0"/>
              </a:rPr>
              <a:t>farm</a:t>
            </a:r>
            <a:r>
              <a:rPr lang="de-DE" sz="2000" b="1" dirty="0" smtClean="0">
                <a:latin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</a:rPr>
              <a:t>distribute</a:t>
            </a:r>
            <a:r>
              <a:rPr lang="de-DE" sz="2000" b="1" dirty="0" smtClean="0">
                <a:latin typeface="Courier New" pitchFamily="49" charset="0"/>
              </a:rPr>
              <a:t> </a:t>
            </a:r>
            <a:r>
              <a:rPr lang="de-DE" sz="2000" b="1" dirty="0" err="1" smtClean="0">
                <a:latin typeface="Courier New" pitchFamily="49" charset="0"/>
              </a:rPr>
              <a:t>combine</a:t>
            </a:r>
            <a:r>
              <a:rPr lang="de-DE" sz="2000" b="1" dirty="0" smtClean="0">
                <a:latin typeface="Courier New" pitchFamily="49" charset="0"/>
              </a:rPr>
              <a:t> f </a:t>
            </a:r>
            <a:r>
              <a:rPr lang="de-DE" sz="2000" b="1" dirty="0" err="1" smtClean="0">
                <a:latin typeface="Courier New" pitchFamily="49" charset="0"/>
              </a:rPr>
              <a:t>xs</a:t>
            </a:r>
            <a:r>
              <a:rPr lang="de-DE" sz="2000" b="1" dirty="0" smtClean="0">
                <a:latin typeface="Courier New" pitchFamily="49" charset="0"/>
              </a:rPr>
              <a:t>		</a:t>
            </a:r>
          </a:p>
          <a:p>
            <a:pPr defTabSz="406400">
              <a:buFontTx/>
              <a:buNone/>
            </a:pPr>
            <a:r>
              <a:rPr lang="de-DE" sz="2000" b="1" dirty="0" smtClean="0">
                <a:latin typeface="Courier New" pitchFamily="49" charset="0"/>
              </a:rPr>
              <a:t>	=  </a:t>
            </a:r>
            <a:r>
              <a:rPr lang="de-DE" sz="2000" b="1" dirty="0" err="1" smtClean="0">
                <a:latin typeface="Courier New" pitchFamily="49" charset="0"/>
              </a:rPr>
              <a:t>combine</a:t>
            </a:r>
            <a:r>
              <a:rPr lang="de-DE" sz="2000" b="1" dirty="0" smtClean="0">
                <a:latin typeface="Courier New" pitchFamily="49" charset="0"/>
              </a:rPr>
              <a:t> . (</a:t>
            </a:r>
            <a:r>
              <a:rPr lang="de-DE" sz="2000" b="1" dirty="0" err="1" smtClean="0">
                <a:solidFill>
                  <a:srgbClr val="FF0000"/>
                </a:solidFill>
                <a:latin typeface="Courier New" pitchFamily="49" charset="0"/>
              </a:rPr>
              <a:t>parMap</a:t>
            </a:r>
            <a:r>
              <a:rPr lang="de-DE" sz="2000" b="1" dirty="0" smtClean="0">
                <a:latin typeface="Courier New" pitchFamily="49" charset="0"/>
              </a:rPr>
              <a:t> (</a:t>
            </a:r>
            <a:r>
              <a:rPr lang="de-DE" sz="2000" b="1" dirty="0" err="1" smtClean="0">
                <a:latin typeface="Courier New" pitchFamily="49" charset="0"/>
              </a:rPr>
              <a:t>map</a:t>
            </a:r>
            <a:r>
              <a:rPr lang="de-DE" sz="2000" b="1" dirty="0" smtClean="0">
                <a:latin typeface="Courier New" pitchFamily="49" charset="0"/>
              </a:rPr>
              <a:t> f)) . </a:t>
            </a:r>
            <a:r>
              <a:rPr lang="de-DE" sz="2000" b="1" dirty="0" err="1" smtClean="0">
                <a:latin typeface="Courier New" pitchFamily="49" charset="0"/>
              </a:rPr>
              <a:t>distribute</a:t>
            </a:r>
            <a:r>
              <a:rPr lang="de-DE" sz="2000" b="1" dirty="0" smtClean="0">
                <a:latin typeface="Courier New" pitchFamily="49" charset="0"/>
              </a:rPr>
              <a:t> </a:t>
            </a:r>
          </a:p>
          <a:p>
            <a:pPr defTabSz="406400">
              <a:lnSpc>
                <a:spcPct val="150000"/>
              </a:lnSpc>
              <a:buFontTx/>
              <a:buNone/>
            </a:pPr>
            <a:endParaRPr lang="de-DE" sz="2000" b="1" dirty="0" smtClean="0">
              <a:latin typeface="Courier New" pitchFamily="49" charset="0"/>
            </a:endParaRPr>
          </a:p>
          <a:p>
            <a:pPr defTabSz="406400">
              <a:lnSpc>
                <a:spcPct val="150000"/>
              </a:lnSpc>
              <a:buFontTx/>
              <a:buNone/>
            </a:pPr>
            <a:r>
              <a:rPr lang="de-DE" sz="2000" b="1" dirty="0" err="1" smtClean="0">
                <a:latin typeface="Courier New" pitchFamily="49" charset="0"/>
              </a:rPr>
              <a:t>Choose</a:t>
            </a:r>
            <a:r>
              <a:rPr lang="de-DE" sz="2000" b="1" dirty="0" smtClean="0">
                <a:latin typeface="Courier New" pitchFamily="49" charset="0"/>
              </a:rPr>
              <a:t> e.g. </a:t>
            </a:r>
          </a:p>
          <a:p>
            <a:pPr defTabSz="406400">
              <a:lnSpc>
                <a:spcPct val="90000"/>
              </a:lnSpc>
            </a:pPr>
            <a:r>
              <a:rPr lang="de-DE" sz="2000" b="1" dirty="0" err="1" smtClean="0">
                <a:latin typeface="Courier New" pitchFamily="49" charset="0"/>
              </a:rPr>
              <a:t>distribute</a:t>
            </a:r>
            <a:r>
              <a:rPr lang="de-DE" sz="2000" b="1" dirty="0" smtClean="0">
                <a:latin typeface="Courier New" pitchFamily="49" charset="0"/>
              </a:rPr>
              <a:t> = </a:t>
            </a:r>
            <a:r>
              <a:rPr lang="de-DE" sz="2000" b="1" dirty="0" err="1" smtClean="0">
                <a:latin typeface="Courier New" pitchFamily="49" charset="0"/>
              </a:rPr>
              <a:t>unshuffle</a:t>
            </a:r>
            <a:r>
              <a:rPr lang="de-DE" sz="2000" b="1" dirty="0" smtClean="0">
                <a:latin typeface="Courier New" pitchFamily="49" charset="0"/>
              </a:rPr>
              <a:t>  </a:t>
            </a:r>
            <a:r>
              <a:rPr lang="de-DE" sz="2000" b="1" dirty="0" err="1" smtClean="0">
                <a:solidFill>
                  <a:srgbClr val="229E5A"/>
                </a:solidFill>
                <a:latin typeface="Courier New" pitchFamily="49" charset="0"/>
              </a:rPr>
              <a:t>noPe</a:t>
            </a:r>
            <a:r>
              <a:rPr lang="de-DE" sz="2000" b="1" dirty="0" smtClean="0">
                <a:latin typeface="Courier New" pitchFamily="49" charset="0"/>
              </a:rPr>
              <a:t> / </a:t>
            </a:r>
            <a:r>
              <a:rPr lang="de-DE" sz="2000" b="1" dirty="0" err="1" smtClean="0">
                <a:latin typeface="Courier New" pitchFamily="49" charset="0"/>
              </a:rPr>
              <a:t>combine</a:t>
            </a:r>
            <a:r>
              <a:rPr lang="de-DE" sz="2000" b="1" dirty="0" smtClean="0">
                <a:latin typeface="Courier New" pitchFamily="49" charset="0"/>
              </a:rPr>
              <a:t> = </a:t>
            </a:r>
            <a:r>
              <a:rPr lang="de-DE" sz="2000" b="1" dirty="0" err="1" smtClean="0">
                <a:latin typeface="Courier New" pitchFamily="49" charset="0"/>
              </a:rPr>
              <a:t>shuffle</a:t>
            </a:r>
            <a:endParaRPr lang="de-DE" sz="2000" b="1" dirty="0" smtClean="0">
              <a:latin typeface="Courier New" pitchFamily="49" charset="0"/>
            </a:endParaRPr>
          </a:p>
          <a:p>
            <a:pPr defTabSz="406400">
              <a:lnSpc>
                <a:spcPct val="90000"/>
              </a:lnSpc>
            </a:pPr>
            <a:r>
              <a:rPr lang="de-DE" sz="2000" b="1" dirty="0" err="1" smtClean="0">
                <a:latin typeface="Courier New" pitchFamily="49" charset="0"/>
              </a:rPr>
              <a:t>distribute</a:t>
            </a:r>
            <a:r>
              <a:rPr lang="de-DE" sz="2000" b="1" dirty="0" smtClean="0">
                <a:latin typeface="Courier New" pitchFamily="49" charset="0"/>
              </a:rPr>
              <a:t> = </a:t>
            </a:r>
            <a:r>
              <a:rPr lang="de-DE" sz="2000" b="1" dirty="0" err="1" smtClean="0">
                <a:latin typeface="Courier New" pitchFamily="49" charset="0"/>
              </a:rPr>
              <a:t>splitIntoN</a:t>
            </a:r>
            <a:r>
              <a:rPr lang="de-DE" sz="2000" b="1" dirty="0" smtClean="0">
                <a:latin typeface="Courier New" pitchFamily="49" charset="0"/>
              </a:rPr>
              <a:t> </a:t>
            </a:r>
            <a:r>
              <a:rPr lang="de-DE" sz="2000" b="1" dirty="0" err="1" smtClean="0">
                <a:solidFill>
                  <a:srgbClr val="229E5A"/>
                </a:solidFill>
                <a:latin typeface="Courier New" pitchFamily="49" charset="0"/>
              </a:rPr>
              <a:t>noPe</a:t>
            </a:r>
            <a:r>
              <a:rPr lang="de-DE" sz="2000" b="1" dirty="0" smtClean="0">
                <a:latin typeface="Courier New" pitchFamily="49" charset="0"/>
              </a:rPr>
              <a:t> / </a:t>
            </a:r>
            <a:r>
              <a:rPr lang="de-DE" sz="2000" b="1" dirty="0" err="1" smtClean="0">
                <a:latin typeface="Courier New" pitchFamily="49" charset="0"/>
              </a:rPr>
              <a:t>combine</a:t>
            </a:r>
            <a:r>
              <a:rPr lang="de-DE" sz="2000" b="1" dirty="0" smtClean="0">
                <a:latin typeface="Courier New" pitchFamily="49" charset="0"/>
              </a:rPr>
              <a:t> = </a:t>
            </a:r>
            <a:r>
              <a:rPr lang="de-DE" sz="2000" b="1" dirty="0" err="1" smtClean="0">
                <a:latin typeface="Courier New" pitchFamily="49" charset="0"/>
              </a:rPr>
              <a:t>concat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7000892" y="5346724"/>
            <a:ext cx="2016125" cy="1439862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de-DE" sz="1800" b="1" dirty="0" err="1">
                <a:solidFill>
                  <a:srgbClr val="000000"/>
                </a:solidFill>
                <a:latin typeface="Arial" charset="0"/>
              </a:rPr>
              <a:t>process</a:t>
            </a:r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per </a:t>
            </a:r>
            <a:r>
              <a:rPr lang="de-DE" sz="1800" dirty="0" smtClean="0">
                <a:solidFill>
                  <a:srgbClr val="000000"/>
                </a:solidFill>
              </a:rPr>
              <a:t>PE</a:t>
            </a:r>
            <a:endParaRPr lang="de-DE" sz="18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de-DE" sz="1800" b="1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 charset="0"/>
              </a:rPr>
              <a:t>static</a:t>
            </a:r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de-DE" sz="1800" b="1" dirty="0" err="1">
                <a:solidFill>
                  <a:srgbClr val="000000"/>
                </a:solidFill>
                <a:latin typeface="Arial" charset="0"/>
              </a:rPr>
              <a:t>task</a:t>
            </a:r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 charset="0"/>
              </a:rPr>
              <a:t>distribution</a:t>
            </a:r>
            <a:endParaRPr lang="de-DE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7000892" y="1489072"/>
            <a:ext cx="2016125" cy="1439862"/>
          </a:xfrm>
          <a:prstGeom prst="flowChartDocumen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de-DE" sz="1800" b="1" dirty="0" err="1">
                <a:solidFill>
                  <a:srgbClr val="000000"/>
                </a:solidFill>
                <a:latin typeface="Arial" charset="0"/>
              </a:rPr>
              <a:t>process</a:t>
            </a:r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per 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sub</a:t>
            </a:r>
            <a:r>
              <a:rPr lang="de-DE" sz="1800" dirty="0" smtClean="0">
                <a:solidFill>
                  <a:srgbClr val="000000"/>
                </a:solidFill>
              </a:rPr>
              <a:t>-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tasklist</a:t>
            </a:r>
            <a:endParaRPr lang="de-DE" sz="18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de-DE" sz="1800" b="1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 charset="0"/>
              </a:rPr>
              <a:t>static</a:t>
            </a:r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de-DE" sz="1800" b="1" dirty="0" err="1">
                <a:solidFill>
                  <a:srgbClr val="000000"/>
                </a:solidFill>
                <a:latin typeface="Arial" charset="0"/>
              </a:rPr>
              <a:t>task</a:t>
            </a:r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 charset="0"/>
              </a:rPr>
              <a:t>distribution</a:t>
            </a:r>
            <a:endParaRPr lang="de-DE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ihandform 8"/>
          <p:cNvSpPr/>
          <p:nvPr/>
        </p:nvSpPr>
        <p:spPr bwMode="auto">
          <a:xfrm>
            <a:off x="4814047" y="5325035"/>
            <a:ext cx="2115408" cy="532857"/>
          </a:xfrm>
          <a:custGeom>
            <a:avLst/>
            <a:gdLst>
              <a:gd name="connsiteX0" fmla="*/ 0 w 2084294"/>
              <a:gd name="connsiteY0" fmla="*/ 0 h 739589"/>
              <a:gd name="connsiteX1" fmla="*/ 618565 w 2084294"/>
              <a:gd name="connsiteY1" fmla="*/ 605118 h 739589"/>
              <a:gd name="connsiteX2" fmla="*/ 2084294 w 2084294"/>
              <a:gd name="connsiteY2" fmla="*/ 739589 h 73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294" h="739589">
                <a:moveTo>
                  <a:pt x="0" y="0"/>
                </a:moveTo>
                <a:cubicBezTo>
                  <a:pt x="135591" y="240926"/>
                  <a:pt x="271183" y="481853"/>
                  <a:pt x="618565" y="605118"/>
                </a:cubicBezTo>
                <a:cubicBezTo>
                  <a:pt x="965947" y="728383"/>
                  <a:pt x="1525120" y="733986"/>
                  <a:pt x="2084294" y="739589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3B7B2-B984-4649-8E8B-E38000435F5A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26648" name="AutoShape 24"/>
          <p:cNvSpPr>
            <a:spLocks noChangeArrowheads="1"/>
          </p:cNvSpPr>
          <p:nvPr/>
        </p:nvSpPr>
        <p:spPr bwMode="auto">
          <a:xfrm>
            <a:off x="500034" y="2500306"/>
            <a:ext cx="4032250" cy="1008063"/>
          </a:xfrm>
          <a:prstGeom prst="bevel">
            <a:avLst>
              <a:gd name="adj" fmla="val 12500"/>
            </a:avLst>
          </a:prstGeom>
          <a:solidFill>
            <a:srgbClr val="229E5A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>
                <a:solidFill>
                  <a:schemeClr val="bg1"/>
                </a:solidFill>
                <a:latin typeface="Tahoma" pitchFamily="34" charset="0"/>
              </a:rPr>
              <a:t>Idea: parallel computation of lines</a:t>
            </a:r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98425" y="4581525"/>
            <a:ext cx="901065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 err="1">
                <a:solidFill>
                  <a:srgbClr val="229E5A"/>
                </a:solidFill>
                <a:latin typeface="Courier New" pitchFamily="49" charset="0"/>
              </a:rPr>
              <a:t>image</a:t>
            </a:r>
            <a:r>
              <a:rPr lang="de-DE" sz="1600" b="1" dirty="0">
                <a:latin typeface="Courier New" pitchFamily="49" charset="0"/>
              </a:rPr>
              <a:t> :: Double -&gt; </a:t>
            </a:r>
            <a:r>
              <a:rPr lang="de-DE" sz="1600" b="1" dirty="0" err="1">
                <a:latin typeface="Courier New" pitchFamily="49" charset="0"/>
              </a:rPr>
              <a:t>Complex</a:t>
            </a:r>
            <a:r>
              <a:rPr lang="de-DE" sz="1600" b="1" dirty="0">
                <a:latin typeface="Courier New" pitchFamily="49" charset="0"/>
              </a:rPr>
              <a:t> Double -&gt; </a:t>
            </a:r>
            <a:r>
              <a:rPr lang="de-DE" sz="1600" b="1" dirty="0" err="1">
                <a:latin typeface="Courier New" pitchFamily="49" charset="0"/>
              </a:rPr>
              <a:t>Complex</a:t>
            </a:r>
            <a:r>
              <a:rPr lang="de-DE" sz="1600" b="1" dirty="0">
                <a:latin typeface="Courier New" pitchFamily="49" charset="0"/>
              </a:rPr>
              <a:t> Double -&gt; Integer -&gt; String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 err="1">
                <a:solidFill>
                  <a:srgbClr val="229E5A"/>
                </a:solidFill>
                <a:latin typeface="Courier New" pitchFamily="49" charset="0"/>
              </a:rPr>
              <a:t>image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threshold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ul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lr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dimx</a:t>
            </a:r>
            <a:r>
              <a:rPr lang="de-DE" sz="1600" b="1" dirty="0">
                <a:latin typeface="Courier New" pitchFamily="49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>
                <a:latin typeface="Courier New" pitchFamily="49" charset="0"/>
              </a:rPr>
              <a:t> = </a:t>
            </a:r>
            <a:r>
              <a:rPr lang="de-DE" sz="1600" b="1" dirty="0" err="1">
                <a:latin typeface="Courier New" pitchFamily="49" charset="0"/>
              </a:rPr>
              <a:t>header</a:t>
            </a:r>
            <a:r>
              <a:rPr lang="de-DE" sz="1600" b="1" dirty="0">
                <a:latin typeface="Courier New" pitchFamily="49" charset="0"/>
              </a:rPr>
              <a:t> ++ </a:t>
            </a:r>
            <a:r>
              <a:rPr lang="de-DE" sz="1600" b="1" dirty="0" smtClean="0">
                <a:latin typeface="Courier New" pitchFamily="49" charset="0"/>
              </a:rPr>
              <a:t>(</a:t>
            </a:r>
            <a:r>
              <a:rPr lang="de-DE" sz="1600" b="1" dirty="0" err="1" smtClean="0">
                <a:latin typeface="Courier New" pitchFamily="49" charset="0"/>
              </a:rPr>
              <a:t>concat</a:t>
            </a:r>
            <a:r>
              <a:rPr lang="de-DE" sz="1600" b="1" dirty="0" smtClean="0">
                <a:latin typeface="Courier New" pitchFamily="49" charset="0"/>
              </a:rPr>
              <a:t> </a:t>
            </a:r>
            <a:r>
              <a:rPr lang="de-DE" sz="1600" b="1" dirty="0">
                <a:latin typeface="Courier New" pitchFamily="49" charset="0"/>
              </a:rPr>
              <a:t>$ 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map</a:t>
            </a:r>
            <a:r>
              <a:rPr lang="de-DE" sz="1600" b="1" dirty="0">
                <a:solidFill>
                  <a:srgbClr val="FF0000"/>
                </a:solidFill>
                <a:latin typeface="Courier New" pitchFamily="49" charset="0"/>
              </a:rPr>
              <a:t> xy2col 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lines</a:t>
            </a:r>
            <a:r>
              <a:rPr lang="de-DE" sz="1600" b="1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de-DE" sz="1600" b="1" dirty="0">
                <a:latin typeface="Courier New" pitchFamily="49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where</a:t>
            </a:r>
            <a:r>
              <a:rPr lang="de-DE" sz="1600" b="1" dirty="0">
                <a:latin typeface="Courier New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>
                <a:latin typeface="Courier New" pitchFamily="49" charset="0"/>
              </a:rPr>
              <a:t>	xy2col ::[</a:t>
            </a:r>
            <a:r>
              <a:rPr lang="de-DE" sz="1600" b="1" dirty="0" err="1">
                <a:latin typeface="Courier New" pitchFamily="49" charset="0"/>
              </a:rPr>
              <a:t>Complex</a:t>
            </a:r>
            <a:r>
              <a:rPr lang="de-DE" sz="1600" b="1" dirty="0">
                <a:latin typeface="Courier New" pitchFamily="49" charset="0"/>
              </a:rPr>
              <a:t> Double] -&gt;  String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>
                <a:latin typeface="Courier New" pitchFamily="49" charset="0"/>
              </a:rPr>
              <a:t>  	xy2col </a:t>
            </a:r>
            <a:r>
              <a:rPr lang="de-DE" sz="1600" b="1" dirty="0" err="1">
                <a:latin typeface="Courier New" pitchFamily="49" charset="0"/>
              </a:rPr>
              <a:t>line</a:t>
            </a:r>
            <a:r>
              <a:rPr lang="de-DE" sz="1600" b="1" dirty="0">
                <a:latin typeface="Courier New" pitchFamily="49" charset="0"/>
              </a:rPr>
              <a:t> 	  = </a:t>
            </a:r>
            <a:r>
              <a:rPr lang="de-DE" sz="1600" b="1" dirty="0" err="1">
                <a:latin typeface="Courier New" pitchFamily="49" charset="0"/>
              </a:rPr>
              <a:t>concatMap</a:t>
            </a:r>
            <a:r>
              <a:rPr lang="de-DE" sz="1600" b="1" dirty="0">
                <a:latin typeface="Courier New" pitchFamily="49" charset="0"/>
              </a:rPr>
              <a:t> (</a:t>
            </a:r>
            <a:r>
              <a:rPr lang="de-DE" sz="1600" b="1" dirty="0" err="1">
                <a:latin typeface="Courier New" pitchFamily="49" charset="0"/>
              </a:rPr>
              <a:t>rgb</a:t>
            </a:r>
            <a:r>
              <a:rPr lang="de-DE" sz="1600" b="1" dirty="0">
                <a:latin typeface="Courier New" pitchFamily="49" charset="0"/>
              </a:rPr>
              <a:t>.(</a:t>
            </a:r>
            <a:r>
              <a:rPr lang="de-DE" sz="1600" b="1" dirty="0" err="1">
                <a:solidFill>
                  <a:srgbClr val="229E5A"/>
                </a:solidFill>
                <a:latin typeface="Courier New" pitchFamily="49" charset="0"/>
              </a:rPr>
              <a:t>iter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threshold</a:t>
            </a:r>
            <a:r>
              <a:rPr lang="de-DE" sz="1600" b="1" dirty="0">
                <a:latin typeface="Courier New" pitchFamily="49" charset="0"/>
              </a:rPr>
              <a:t> (0.0 :+ 0.0) 0)) </a:t>
            </a:r>
            <a:r>
              <a:rPr lang="de-DE" sz="1600" b="1" dirty="0" err="1">
                <a:latin typeface="Courier New" pitchFamily="49" charset="0"/>
              </a:rPr>
              <a:t>line</a:t>
            </a:r>
            <a:endParaRPr lang="de-DE" sz="1600" b="1" dirty="0">
              <a:latin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>
                <a:latin typeface="Courier New" pitchFamily="49" charset="0"/>
              </a:rPr>
              <a:t>  (</a:t>
            </a:r>
            <a:r>
              <a:rPr lang="de-DE" sz="1600" b="1" dirty="0" err="1">
                <a:latin typeface="Courier New" pitchFamily="49" charset="0"/>
              </a:rPr>
              <a:t>dimy</a:t>
            </a:r>
            <a:r>
              <a:rPr lang="de-DE" sz="1600" b="1" dirty="0">
                <a:latin typeface="Courier New" pitchFamily="49" charset="0"/>
              </a:rPr>
              <a:t>, </a:t>
            </a:r>
            <a:r>
              <a:rPr lang="de-DE" sz="1600" b="1" dirty="0" err="1">
                <a:latin typeface="Courier New" pitchFamily="49" charset="0"/>
              </a:rPr>
              <a:t>lines</a:t>
            </a:r>
            <a:r>
              <a:rPr lang="de-DE" sz="1600" b="1" dirty="0">
                <a:latin typeface="Courier New" pitchFamily="49" charset="0"/>
              </a:rPr>
              <a:t>)  = </a:t>
            </a:r>
            <a:r>
              <a:rPr lang="de-DE" sz="1600" b="1" dirty="0" err="1">
                <a:latin typeface="Courier New" pitchFamily="49" charset="0"/>
              </a:rPr>
              <a:t>coord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ul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lr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dimx</a:t>
            </a:r>
            <a:endParaRPr lang="de-DE" sz="1600" b="1" dirty="0">
              <a:latin typeface="Courier New" pitchFamily="49" charset="0"/>
            </a:endParaRPr>
          </a:p>
        </p:txBody>
      </p:sp>
      <p:sp>
        <p:nvSpPr>
          <p:cNvPr id="26677" name="Rectangle 53"/>
          <p:cNvSpPr>
            <a:spLocks noGrp="1" noChangeArrowheads="1"/>
          </p:cNvSpPr>
          <p:nvPr>
            <p:ph type="title"/>
          </p:nvPr>
        </p:nvSpPr>
        <p:spPr>
          <a:xfrm>
            <a:off x="142844" y="126990"/>
            <a:ext cx="4176712" cy="1873250"/>
          </a:xfrm>
          <a:noFill/>
          <a:ln/>
        </p:spPr>
        <p:txBody>
          <a:bodyPr/>
          <a:lstStyle/>
          <a:p>
            <a:pPr algn="l"/>
            <a:r>
              <a:rPr lang="de-DE" sz="2800"/>
              <a:t>Example: </a:t>
            </a:r>
            <a:br>
              <a:rPr lang="de-DE" sz="2800"/>
            </a:br>
            <a:r>
              <a:rPr lang="de-DE" sz="2800"/>
              <a:t>Functional Program for Mandelbrot Sets</a:t>
            </a:r>
          </a:p>
        </p:txBody>
      </p:sp>
      <p:grpSp>
        <p:nvGrpSpPr>
          <p:cNvPr id="55" name="Gruppieren 54"/>
          <p:cNvGrpSpPr/>
          <p:nvPr/>
        </p:nvGrpSpPr>
        <p:grpSpPr>
          <a:xfrm>
            <a:off x="4286248" y="79375"/>
            <a:ext cx="4786346" cy="4429125"/>
            <a:chOff x="4286248" y="79375"/>
            <a:chExt cx="4786346" cy="4429125"/>
          </a:xfrm>
        </p:grpSpPr>
        <p:pic>
          <p:nvPicPr>
            <p:cNvPr id="26626" name="Picture 2" descr="m1"/>
            <p:cNvPicPr>
              <a:picLocks noChangeAspect="1" noChangeArrowheads="1"/>
            </p:cNvPicPr>
            <p:nvPr/>
          </p:nvPicPr>
          <p:blipFill>
            <a:blip r:embed="rId3"/>
            <a:srcRect b="2434"/>
            <a:stretch>
              <a:fillRect/>
            </a:stretch>
          </p:blipFill>
          <p:spPr bwMode="auto">
            <a:xfrm>
              <a:off x="5084763" y="79375"/>
              <a:ext cx="3402012" cy="4429125"/>
            </a:xfrm>
            <a:prstGeom prst="rect">
              <a:avLst/>
            </a:prstGeom>
            <a:noFill/>
          </p:spPr>
        </p:pic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6372225" y="469900"/>
              <a:ext cx="7585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chemeClr val="bg1"/>
                  </a:solidFill>
                  <a:latin typeface="Tahoma" pitchFamily="34" charset="0"/>
                </a:rPr>
                <a:t>dimx</a:t>
              </a:r>
            </a:p>
          </p:txBody>
        </p:sp>
        <p:grpSp>
          <p:nvGrpSpPr>
            <p:cNvPr id="2" name="Group 8"/>
            <p:cNvGrpSpPr>
              <a:grpSpLocks/>
            </p:cNvGrpSpPr>
            <p:nvPr/>
          </p:nvGrpSpPr>
          <p:grpSpPr bwMode="auto">
            <a:xfrm rot="5400000">
              <a:off x="4572794" y="1772444"/>
              <a:ext cx="1511300" cy="1223962"/>
              <a:chOff x="930" y="1752"/>
              <a:chExt cx="952" cy="771"/>
            </a:xfrm>
          </p:grpSpPr>
          <p:sp>
            <p:nvSpPr>
              <p:cNvPr id="26633" name="Line 9"/>
              <p:cNvSpPr>
                <a:spLocks noChangeShapeType="1"/>
              </p:cNvSpPr>
              <p:nvPr/>
            </p:nvSpPr>
            <p:spPr bwMode="auto">
              <a:xfrm flipH="1">
                <a:off x="930" y="2160"/>
                <a:ext cx="544" cy="363"/>
              </a:xfrm>
              <a:prstGeom prst="line">
                <a:avLst/>
              </a:prstGeom>
              <a:noFill/>
              <a:ln w="76200">
                <a:solidFill>
                  <a:srgbClr val="229E5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" name="Group 10"/>
              <p:cNvGrpSpPr>
                <a:grpSpLocks/>
              </p:cNvGrpSpPr>
              <p:nvPr/>
            </p:nvGrpSpPr>
            <p:grpSpPr bwMode="auto">
              <a:xfrm>
                <a:off x="1383" y="1752"/>
                <a:ext cx="499" cy="499"/>
                <a:chOff x="1383" y="1752"/>
                <a:chExt cx="499" cy="499"/>
              </a:xfrm>
            </p:grpSpPr>
            <p:sp>
              <p:nvSpPr>
                <p:cNvPr id="26635" name="Oval 11"/>
                <p:cNvSpPr>
                  <a:spLocks noChangeArrowheads="1"/>
                </p:cNvSpPr>
                <p:nvPr/>
              </p:nvSpPr>
              <p:spPr bwMode="auto">
                <a:xfrm>
                  <a:off x="1383" y="1752"/>
                  <a:ext cx="498" cy="4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A00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2857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636" name="Line 12"/>
                <p:cNvSpPr>
                  <a:spLocks noChangeShapeType="1"/>
                </p:cNvSpPr>
                <p:nvPr/>
              </p:nvSpPr>
              <p:spPr bwMode="auto">
                <a:xfrm>
                  <a:off x="1429" y="2159"/>
                  <a:ext cx="362" cy="1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7" name="Line 13"/>
                <p:cNvSpPr>
                  <a:spLocks noChangeShapeType="1"/>
                </p:cNvSpPr>
                <p:nvPr/>
              </p:nvSpPr>
              <p:spPr bwMode="auto">
                <a:xfrm>
                  <a:off x="1383" y="206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8" name="Line 14"/>
                <p:cNvSpPr>
                  <a:spLocks noChangeShapeType="1"/>
                </p:cNvSpPr>
                <p:nvPr/>
              </p:nvSpPr>
              <p:spPr bwMode="auto">
                <a:xfrm>
                  <a:off x="1429" y="1888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9" name="Line 15"/>
                <p:cNvSpPr>
                  <a:spLocks noChangeShapeType="1"/>
                </p:cNvSpPr>
                <p:nvPr/>
              </p:nvSpPr>
              <p:spPr bwMode="auto">
                <a:xfrm>
                  <a:off x="1474" y="1797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0" name="Line 16"/>
                <p:cNvSpPr>
                  <a:spLocks noChangeShapeType="1"/>
                </p:cNvSpPr>
                <p:nvPr/>
              </p:nvSpPr>
              <p:spPr bwMode="auto">
                <a:xfrm>
                  <a:off x="1383" y="197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5261982">
                <a:off x="1383" y="1752"/>
                <a:ext cx="499" cy="499"/>
                <a:chOff x="1383" y="1752"/>
                <a:chExt cx="499" cy="499"/>
              </a:xfrm>
            </p:grpSpPr>
            <p:sp>
              <p:nvSpPr>
                <p:cNvPr id="26642" name="Oval 18"/>
                <p:cNvSpPr>
                  <a:spLocks noChangeArrowheads="1"/>
                </p:cNvSpPr>
                <p:nvPr/>
              </p:nvSpPr>
              <p:spPr bwMode="auto">
                <a:xfrm>
                  <a:off x="1383" y="1752"/>
                  <a:ext cx="498" cy="499"/>
                </a:xfrm>
                <a:prstGeom prst="ellipse">
                  <a:avLst/>
                </a:prstGeom>
                <a:noFill/>
                <a:ln w="2857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643" name="Line 19"/>
                <p:cNvSpPr>
                  <a:spLocks noChangeShapeType="1"/>
                </p:cNvSpPr>
                <p:nvPr/>
              </p:nvSpPr>
              <p:spPr bwMode="auto">
                <a:xfrm>
                  <a:off x="1429" y="2159"/>
                  <a:ext cx="362" cy="1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4" name="Line 20"/>
                <p:cNvSpPr>
                  <a:spLocks noChangeShapeType="1"/>
                </p:cNvSpPr>
                <p:nvPr/>
              </p:nvSpPr>
              <p:spPr bwMode="auto">
                <a:xfrm>
                  <a:off x="1383" y="206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5" name="Line 21"/>
                <p:cNvSpPr>
                  <a:spLocks noChangeShapeType="1"/>
                </p:cNvSpPr>
                <p:nvPr/>
              </p:nvSpPr>
              <p:spPr bwMode="auto">
                <a:xfrm>
                  <a:off x="1429" y="1888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6" name="Line 22"/>
                <p:cNvSpPr>
                  <a:spLocks noChangeShapeType="1"/>
                </p:cNvSpPr>
                <p:nvPr/>
              </p:nvSpPr>
              <p:spPr bwMode="auto">
                <a:xfrm>
                  <a:off x="1474" y="1797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7" name="Line 23"/>
                <p:cNvSpPr>
                  <a:spLocks noChangeShapeType="1"/>
                </p:cNvSpPr>
                <p:nvPr/>
              </p:nvSpPr>
              <p:spPr bwMode="auto">
                <a:xfrm>
                  <a:off x="1383" y="197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>
              <a:off x="5076825" y="685800"/>
              <a:ext cx="1295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7019925" y="685800"/>
              <a:ext cx="14398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859338" y="3500438"/>
              <a:ext cx="3998942" cy="1008062"/>
              <a:chOff x="3061" y="2205"/>
              <a:chExt cx="2450" cy="635"/>
            </a:xfrm>
          </p:grpSpPr>
          <p:sp>
            <p:nvSpPr>
              <p:cNvPr id="26652" name="Line 28"/>
              <p:cNvSpPr>
                <a:spLocks noChangeShapeType="1"/>
              </p:cNvSpPr>
              <p:nvPr/>
            </p:nvSpPr>
            <p:spPr bwMode="auto">
              <a:xfrm>
                <a:off x="3062" y="2658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3" name="Line 29"/>
              <p:cNvSpPr>
                <a:spLocks noChangeShapeType="1"/>
              </p:cNvSpPr>
              <p:nvPr/>
            </p:nvSpPr>
            <p:spPr bwMode="auto">
              <a:xfrm>
                <a:off x="3061" y="2704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>
                <a:off x="3061" y="2749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>
                <a:off x="3061" y="2795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>
                <a:off x="3061" y="2840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/>
            </p:nvSpPr>
            <p:spPr bwMode="auto">
              <a:xfrm>
                <a:off x="3062" y="2432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3061" y="2478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>
                <a:off x="3061" y="2523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/>
            </p:nvSpPr>
            <p:spPr bwMode="auto">
              <a:xfrm>
                <a:off x="3061" y="2569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1" name="Line 37"/>
              <p:cNvSpPr>
                <a:spLocks noChangeShapeType="1"/>
              </p:cNvSpPr>
              <p:nvPr/>
            </p:nvSpPr>
            <p:spPr bwMode="auto">
              <a:xfrm>
                <a:off x="3061" y="2614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2" name="Line 38"/>
              <p:cNvSpPr>
                <a:spLocks noChangeShapeType="1"/>
              </p:cNvSpPr>
              <p:nvPr/>
            </p:nvSpPr>
            <p:spPr bwMode="auto">
              <a:xfrm>
                <a:off x="3062" y="2205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3" name="Line 39"/>
              <p:cNvSpPr>
                <a:spLocks noChangeShapeType="1"/>
              </p:cNvSpPr>
              <p:nvPr/>
            </p:nvSpPr>
            <p:spPr bwMode="auto">
              <a:xfrm>
                <a:off x="3061" y="2251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4" name="Line 40"/>
              <p:cNvSpPr>
                <a:spLocks noChangeShapeType="1"/>
              </p:cNvSpPr>
              <p:nvPr/>
            </p:nvSpPr>
            <p:spPr bwMode="auto">
              <a:xfrm>
                <a:off x="3061" y="2296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5" name="Line 41"/>
              <p:cNvSpPr>
                <a:spLocks noChangeShapeType="1"/>
              </p:cNvSpPr>
              <p:nvPr/>
            </p:nvSpPr>
            <p:spPr bwMode="auto">
              <a:xfrm>
                <a:off x="3061" y="2342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6" name="Line 42"/>
              <p:cNvSpPr>
                <a:spLocks noChangeShapeType="1"/>
              </p:cNvSpPr>
              <p:nvPr/>
            </p:nvSpPr>
            <p:spPr bwMode="auto">
              <a:xfrm>
                <a:off x="3061" y="2387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4859338" y="115888"/>
              <a:ext cx="3889375" cy="288925"/>
              <a:chOff x="3061" y="73"/>
              <a:chExt cx="2450" cy="182"/>
            </a:xfrm>
          </p:grpSpPr>
          <p:sp>
            <p:nvSpPr>
              <p:cNvPr id="26668" name="Line 44"/>
              <p:cNvSpPr>
                <a:spLocks noChangeShapeType="1"/>
              </p:cNvSpPr>
              <p:nvPr/>
            </p:nvSpPr>
            <p:spPr bwMode="auto">
              <a:xfrm>
                <a:off x="3062" y="73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6669" name="Line 45"/>
              <p:cNvSpPr>
                <a:spLocks noChangeShapeType="1"/>
              </p:cNvSpPr>
              <p:nvPr/>
            </p:nvSpPr>
            <p:spPr bwMode="auto">
              <a:xfrm>
                <a:off x="3061" y="119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6670" name="Line 46"/>
              <p:cNvSpPr>
                <a:spLocks noChangeShapeType="1"/>
              </p:cNvSpPr>
              <p:nvPr/>
            </p:nvSpPr>
            <p:spPr bwMode="auto">
              <a:xfrm>
                <a:off x="3061" y="164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6671" name="Line 47"/>
              <p:cNvSpPr>
                <a:spLocks noChangeShapeType="1"/>
              </p:cNvSpPr>
              <p:nvPr/>
            </p:nvSpPr>
            <p:spPr bwMode="auto">
              <a:xfrm>
                <a:off x="3061" y="210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6672" name="Line 48"/>
              <p:cNvSpPr>
                <a:spLocks noChangeShapeType="1"/>
              </p:cNvSpPr>
              <p:nvPr/>
            </p:nvSpPr>
            <p:spPr bwMode="auto">
              <a:xfrm>
                <a:off x="3061" y="255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673" name="Oval 49"/>
            <p:cNvSpPr>
              <a:spLocks noChangeArrowheads="1"/>
            </p:cNvSpPr>
            <p:nvPr/>
          </p:nvSpPr>
          <p:spPr bwMode="auto">
            <a:xfrm>
              <a:off x="8604250" y="1557338"/>
              <a:ext cx="71438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4" name="Oval 50"/>
            <p:cNvSpPr>
              <a:spLocks noChangeArrowheads="1"/>
            </p:cNvSpPr>
            <p:nvPr/>
          </p:nvSpPr>
          <p:spPr bwMode="auto">
            <a:xfrm>
              <a:off x="8604250" y="1773238"/>
              <a:ext cx="71438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5" name="Oval 51"/>
            <p:cNvSpPr>
              <a:spLocks noChangeArrowheads="1"/>
            </p:cNvSpPr>
            <p:nvPr/>
          </p:nvSpPr>
          <p:spPr bwMode="auto">
            <a:xfrm>
              <a:off x="8604250" y="1989138"/>
              <a:ext cx="71438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H="1">
              <a:off x="8459788" y="4005263"/>
              <a:ext cx="360362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V="1">
              <a:off x="4638679" y="115888"/>
              <a:ext cx="433387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4286248" y="285728"/>
              <a:ext cx="363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dirty="0" err="1">
                  <a:latin typeface="Tahoma" pitchFamily="34" charset="0"/>
                </a:rPr>
                <a:t>ul</a:t>
              </a:r>
              <a:endParaRPr lang="de-DE" sz="1800" dirty="0">
                <a:latin typeface="Tahoma" pitchFamily="34" charset="0"/>
              </a:endParaRP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8753507" y="3714752"/>
              <a:ext cx="3190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dirty="0" err="1">
                  <a:latin typeface="Tahoma" pitchFamily="34" charset="0"/>
                </a:rPr>
                <a:t>lr</a:t>
              </a:r>
              <a:endParaRPr lang="de-DE" sz="1800" dirty="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3B7B2-B984-4649-8E8B-E38000435F5A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26648" name="AutoShape 24"/>
          <p:cNvSpPr>
            <a:spLocks noChangeArrowheads="1"/>
          </p:cNvSpPr>
          <p:nvPr/>
        </p:nvSpPr>
        <p:spPr bwMode="auto">
          <a:xfrm>
            <a:off x="500034" y="2500306"/>
            <a:ext cx="4032250" cy="1008063"/>
          </a:xfrm>
          <a:prstGeom prst="bevel">
            <a:avLst>
              <a:gd name="adj" fmla="val 12500"/>
            </a:avLst>
          </a:prstGeom>
          <a:solidFill>
            <a:srgbClr val="229E5A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>
                <a:solidFill>
                  <a:schemeClr val="bg1"/>
                </a:solidFill>
                <a:latin typeface="Tahoma" pitchFamily="34" charset="0"/>
              </a:rPr>
              <a:t>Idea: parallel computation of lines</a:t>
            </a:r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98425" y="4581525"/>
            <a:ext cx="901065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 err="1">
                <a:solidFill>
                  <a:srgbClr val="229E5A"/>
                </a:solidFill>
                <a:latin typeface="Courier New" pitchFamily="49" charset="0"/>
              </a:rPr>
              <a:t>image</a:t>
            </a:r>
            <a:r>
              <a:rPr lang="de-DE" sz="1600" b="1" dirty="0">
                <a:latin typeface="Courier New" pitchFamily="49" charset="0"/>
              </a:rPr>
              <a:t> :: Double -&gt; </a:t>
            </a:r>
            <a:r>
              <a:rPr lang="de-DE" sz="1600" b="1" dirty="0" err="1">
                <a:latin typeface="Courier New" pitchFamily="49" charset="0"/>
              </a:rPr>
              <a:t>Complex</a:t>
            </a:r>
            <a:r>
              <a:rPr lang="de-DE" sz="1600" b="1" dirty="0">
                <a:latin typeface="Courier New" pitchFamily="49" charset="0"/>
              </a:rPr>
              <a:t> Double -&gt; </a:t>
            </a:r>
            <a:r>
              <a:rPr lang="de-DE" sz="1600" b="1" dirty="0" err="1">
                <a:latin typeface="Courier New" pitchFamily="49" charset="0"/>
              </a:rPr>
              <a:t>Complex</a:t>
            </a:r>
            <a:r>
              <a:rPr lang="de-DE" sz="1600" b="1" dirty="0">
                <a:latin typeface="Courier New" pitchFamily="49" charset="0"/>
              </a:rPr>
              <a:t> Double -&gt; Integer -&gt; String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 err="1">
                <a:solidFill>
                  <a:srgbClr val="229E5A"/>
                </a:solidFill>
                <a:latin typeface="Courier New" pitchFamily="49" charset="0"/>
              </a:rPr>
              <a:t>image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threshold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ul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lr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dimx</a:t>
            </a:r>
            <a:r>
              <a:rPr lang="de-DE" sz="1600" b="1" dirty="0">
                <a:latin typeface="Courier New" pitchFamily="49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>
                <a:latin typeface="Courier New" pitchFamily="49" charset="0"/>
              </a:rPr>
              <a:t> = </a:t>
            </a:r>
            <a:r>
              <a:rPr lang="de-DE" sz="1600" b="1" dirty="0" err="1">
                <a:latin typeface="Courier New" pitchFamily="49" charset="0"/>
              </a:rPr>
              <a:t>header</a:t>
            </a:r>
            <a:r>
              <a:rPr lang="de-DE" sz="1600" b="1" dirty="0">
                <a:latin typeface="Courier New" pitchFamily="49" charset="0"/>
              </a:rPr>
              <a:t> ++ </a:t>
            </a:r>
            <a:r>
              <a:rPr lang="de-DE" sz="1600" b="1" dirty="0" smtClean="0">
                <a:latin typeface="Courier New" pitchFamily="49" charset="0"/>
              </a:rPr>
              <a:t>(</a:t>
            </a:r>
            <a:r>
              <a:rPr lang="de-DE" sz="1600" b="1" dirty="0" err="1" smtClean="0">
                <a:latin typeface="Courier New" pitchFamily="49" charset="0"/>
              </a:rPr>
              <a:t>concat</a:t>
            </a:r>
            <a:r>
              <a:rPr lang="de-DE" sz="1600" b="1" dirty="0" smtClean="0">
                <a:latin typeface="Courier New" pitchFamily="49" charset="0"/>
              </a:rPr>
              <a:t> </a:t>
            </a:r>
            <a:r>
              <a:rPr lang="de-DE" sz="1600" b="1" dirty="0">
                <a:latin typeface="Courier New" pitchFamily="49" charset="0"/>
              </a:rPr>
              <a:t>$ 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map</a:t>
            </a:r>
            <a:r>
              <a:rPr lang="de-DE" sz="1600" b="1" dirty="0">
                <a:solidFill>
                  <a:srgbClr val="FF0000"/>
                </a:solidFill>
                <a:latin typeface="Courier New" pitchFamily="49" charset="0"/>
              </a:rPr>
              <a:t> xy2col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</a:rPr>
              <a:t>lines</a:t>
            </a:r>
            <a:r>
              <a:rPr lang="de-DE" sz="1600" b="1" dirty="0" smtClean="0">
                <a:latin typeface="Courier New" pitchFamily="49" charset="0"/>
              </a:rPr>
              <a:t>)</a:t>
            </a:r>
            <a:endParaRPr lang="de-DE" sz="1600" b="1" dirty="0">
              <a:latin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where</a:t>
            </a:r>
            <a:r>
              <a:rPr lang="de-DE" sz="1600" b="1" dirty="0">
                <a:latin typeface="Courier New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>
                <a:latin typeface="Courier New" pitchFamily="49" charset="0"/>
              </a:rPr>
              <a:t>	xy2col ::[</a:t>
            </a:r>
            <a:r>
              <a:rPr lang="de-DE" sz="1600" b="1" dirty="0" err="1">
                <a:latin typeface="Courier New" pitchFamily="49" charset="0"/>
              </a:rPr>
              <a:t>Complex</a:t>
            </a:r>
            <a:r>
              <a:rPr lang="de-DE" sz="1600" b="1" dirty="0">
                <a:latin typeface="Courier New" pitchFamily="49" charset="0"/>
              </a:rPr>
              <a:t> Double] -&gt;  String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>
                <a:latin typeface="Courier New" pitchFamily="49" charset="0"/>
              </a:rPr>
              <a:t>  	xy2col </a:t>
            </a:r>
            <a:r>
              <a:rPr lang="de-DE" sz="1600" b="1" dirty="0" err="1">
                <a:latin typeface="Courier New" pitchFamily="49" charset="0"/>
              </a:rPr>
              <a:t>line</a:t>
            </a:r>
            <a:r>
              <a:rPr lang="de-DE" sz="1600" b="1" dirty="0">
                <a:latin typeface="Courier New" pitchFamily="49" charset="0"/>
              </a:rPr>
              <a:t> 	  = </a:t>
            </a:r>
            <a:r>
              <a:rPr lang="de-DE" sz="1600" b="1" dirty="0" err="1">
                <a:latin typeface="Courier New" pitchFamily="49" charset="0"/>
              </a:rPr>
              <a:t>concatMap</a:t>
            </a:r>
            <a:r>
              <a:rPr lang="de-DE" sz="1600" b="1" dirty="0">
                <a:latin typeface="Courier New" pitchFamily="49" charset="0"/>
              </a:rPr>
              <a:t> (</a:t>
            </a:r>
            <a:r>
              <a:rPr lang="de-DE" sz="1600" b="1" dirty="0" err="1">
                <a:latin typeface="Courier New" pitchFamily="49" charset="0"/>
              </a:rPr>
              <a:t>rgb</a:t>
            </a:r>
            <a:r>
              <a:rPr lang="de-DE" sz="1600" b="1" dirty="0">
                <a:latin typeface="Courier New" pitchFamily="49" charset="0"/>
              </a:rPr>
              <a:t>.(</a:t>
            </a:r>
            <a:r>
              <a:rPr lang="de-DE" sz="1600" b="1" dirty="0" err="1">
                <a:solidFill>
                  <a:srgbClr val="229E5A"/>
                </a:solidFill>
                <a:latin typeface="Courier New" pitchFamily="49" charset="0"/>
              </a:rPr>
              <a:t>iter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threshold</a:t>
            </a:r>
            <a:r>
              <a:rPr lang="de-DE" sz="1600" b="1" dirty="0">
                <a:latin typeface="Courier New" pitchFamily="49" charset="0"/>
              </a:rPr>
              <a:t> (0.0 :+ 0.0) 0)) </a:t>
            </a:r>
            <a:r>
              <a:rPr lang="de-DE" sz="1600" b="1" dirty="0" err="1">
                <a:latin typeface="Courier New" pitchFamily="49" charset="0"/>
              </a:rPr>
              <a:t>line</a:t>
            </a:r>
            <a:endParaRPr lang="de-DE" sz="1600" b="1" dirty="0">
              <a:latin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1600" b="1" dirty="0">
                <a:latin typeface="Courier New" pitchFamily="49" charset="0"/>
              </a:rPr>
              <a:t>  (</a:t>
            </a:r>
            <a:r>
              <a:rPr lang="de-DE" sz="1600" b="1" dirty="0" err="1">
                <a:latin typeface="Courier New" pitchFamily="49" charset="0"/>
              </a:rPr>
              <a:t>dimy</a:t>
            </a:r>
            <a:r>
              <a:rPr lang="de-DE" sz="1600" b="1" dirty="0">
                <a:latin typeface="Courier New" pitchFamily="49" charset="0"/>
              </a:rPr>
              <a:t>, </a:t>
            </a:r>
            <a:r>
              <a:rPr lang="de-DE" sz="1600" b="1" dirty="0" err="1">
                <a:latin typeface="Courier New" pitchFamily="49" charset="0"/>
              </a:rPr>
              <a:t>lines</a:t>
            </a:r>
            <a:r>
              <a:rPr lang="de-DE" sz="1600" b="1" dirty="0">
                <a:latin typeface="Courier New" pitchFamily="49" charset="0"/>
              </a:rPr>
              <a:t>)  = </a:t>
            </a:r>
            <a:r>
              <a:rPr lang="de-DE" sz="1600" b="1" dirty="0" err="1">
                <a:latin typeface="Courier New" pitchFamily="49" charset="0"/>
              </a:rPr>
              <a:t>coord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ul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lr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dimx</a:t>
            </a:r>
            <a:endParaRPr lang="de-DE" sz="1600" b="1" dirty="0">
              <a:latin typeface="Courier New" pitchFamily="49" charset="0"/>
            </a:endParaRPr>
          </a:p>
        </p:txBody>
      </p:sp>
      <p:sp>
        <p:nvSpPr>
          <p:cNvPr id="26677" name="Rectangle 53"/>
          <p:cNvSpPr>
            <a:spLocks noGrp="1" noChangeArrowheads="1"/>
          </p:cNvSpPr>
          <p:nvPr>
            <p:ph type="title"/>
          </p:nvPr>
        </p:nvSpPr>
        <p:spPr>
          <a:xfrm>
            <a:off x="142844" y="126990"/>
            <a:ext cx="4176712" cy="1873250"/>
          </a:xfrm>
          <a:noFill/>
          <a:ln/>
        </p:spPr>
        <p:txBody>
          <a:bodyPr/>
          <a:lstStyle/>
          <a:p>
            <a:pPr algn="l"/>
            <a:r>
              <a:rPr lang="de-DE" sz="2800" dirty="0" err="1"/>
              <a:t>Example</a:t>
            </a:r>
            <a:r>
              <a:rPr lang="de-DE" sz="2800" dirty="0"/>
              <a:t>: </a:t>
            </a:r>
            <a:r>
              <a:rPr lang="de-DE" sz="2800" dirty="0" smtClean="0">
                <a:solidFill>
                  <a:srgbClr val="FF0000"/>
                </a:solidFill>
              </a:rPr>
              <a:t>Parallel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err="1"/>
              <a:t>Functional</a:t>
            </a:r>
            <a:r>
              <a:rPr lang="de-DE" sz="2800" dirty="0"/>
              <a:t> Program </a:t>
            </a:r>
            <a:r>
              <a:rPr lang="de-DE" sz="2800" dirty="0" err="1"/>
              <a:t>for</a:t>
            </a:r>
            <a:r>
              <a:rPr lang="de-DE" sz="2800" dirty="0"/>
              <a:t> Mandelbrot Sets</a:t>
            </a:r>
          </a:p>
        </p:txBody>
      </p:sp>
      <p:grpSp>
        <p:nvGrpSpPr>
          <p:cNvPr id="2" name="Gruppieren 54"/>
          <p:cNvGrpSpPr/>
          <p:nvPr/>
        </p:nvGrpSpPr>
        <p:grpSpPr>
          <a:xfrm>
            <a:off x="4286248" y="79375"/>
            <a:ext cx="4786346" cy="4429125"/>
            <a:chOff x="4286248" y="79375"/>
            <a:chExt cx="4786346" cy="4429125"/>
          </a:xfrm>
        </p:grpSpPr>
        <p:pic>
          <p:nvPicPr>
            <p:cNvPr id="26626" name="Picture 2" descr="m1"/>
            <p:cNvPicPr>
              <a:picLocks noChangeAspect="1" noChangeArrowheads="1"/>
            </p:cNvPicPr>
            <p:nvPr/>
          </p:nvPicPr>
          <p:blipFill>
            <a:blip r:embed="rId3"/>
            <a:srcRect b="2434"/>
            <a:stretch>
              <a:fillRect/>
            </a:stretch>
          </p:blipFill>
          <p:spPr bwMode="auto">
            <a:xfrm>
              <a:off x="5084763" y="79375"/>
              <a:ext cx="3402012" cy="4429125"/>
            </a:xfrm>
            <a:prstGeom prst="rect">
              <a:avLst/>
            </a:prstGeom>
            <a:noFill/>
          </p:spPr>
        </p:pic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6372225" y="469900"/>
              <a:ext cx="7585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chemeClr val="bg1"/>
                  </a:solidFill>
                  <a:latin typeface="Tahoma" pitchFamily="34" charset="0"/>
                </a:rPr>
                <a:t>dimx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 rot="5400000">
              <a:off x="4572794" y="1772444"/>
              <a:ext cx="1511300" cy="1223962"/>
              <a:chOff x="930" y="1752"/>
              <a:chExt cx="952" cy="771"/>
            </a:xfrm>
          </p:grpSpPr>
          <p:sp>
            <p:nvSpPr>
              <p:cNvPr id="26633" name="Line 9"/>
              <p:cNvSpPr>
                <a:spLocks noChangeShapeType="1"/>
              </p:cNvSpPr>
              <p:nvPr/>
            </p:nvSpPr>
            <p:spPr bwMode="auto">
              <a:xfrm flipH="1">
                <a:off x="930" y="2160"/>
                <a:ext cx="544" cy="363"/>
              </a:xfrm>
              <a:prstGeom prst="line">
                <a:avLst/>
              </a:prstGeom>
              <a:noFill/>
              <a:ln w="76200">
                <a:solidFill>
                  <a:srgbClr val="229E5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383" y="1752"/>
                <a:ext cx="499" cy="499"/>
                <a:chOff x="1383" y="1752"/>
                <a:chExt cx="499" cy="499"/>
              </a:xfrm>
            </p:grpSpPr>
            <p:sp>
              <p:nvSpPr>
                <p:cNvPr id="26635" name="Oval 11"/>
                <p:cNvSpPr>
                  <a:spLocks noChangeArrowheads="1"/>
                </p:cNvSpPr>
                <p:nvPr/>
              </p:nvSpPr>
              <p:spPr bwMode="auto">
                <a:xfrm>
                  <a:off x="1383" y="1752"/>
                  <a:ext cx="498" cy="4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A00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2857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636" name="Line 12"/>
                <p:cNvSpPr>
                  <a:spLocks noChangeShapeType="1"/>
                </p:cNvSpPr>
                <p:nvPr/>
              </p:nvSpPr>
              <p:spPr bwMode="auto">
                <a:xfrm>
                  <a:off x="1429" y="2159"/>
                  <a:ext cx="362" cy="1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7" name="Line 13"/>
                <p:cNvSpPr>
                  <a:spLocks noChangeShapeType="1"/>
                </p:cNvSpPr>
                <p:nvPr/>
              </p:nvSpPr>
              <p:spPr bwMode="auto">
                <a:xfrm>
                  <a:off x="1383" y="206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8" name="Line 14"/>
                <p:cNvSpPr>
                  <a:spLocks noChangeShapeType="1"/>
                </p:cNvSpPr>
                <p:nvPr/>
              </p:nvSpPr>
              <p:spPr bwMode="auto">
                <a:xfrm>
                  <a:off x="1429" y="1888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9" name="Line 15"/>
                <p:cNvSpPr>
                  <a:spLocks noChangeShapeType="1"/>
                </p:cNvSpPr>
                <p:nvPr/>
              </p:nvSpPr>
              <p:spPr bwMode="auto">
                <a:xfrm>
                  <a:off x="1474" y="1797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0" name="Line 16"/>
                <p:cNvSpPr>
                  <a:spLocks noChangeShapeType="1"/>
                </p:cNvSpPr>
                <p:nvPr/>
              </p:nvSpPr>
              <p:spPr bwMode="auto">
                <a:xfrm>
                  <a:off x="1383" y="197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 rot="5261982">
                <a:off x="1383" y="1752"/>
                <a:ext cx="499" cy="499"/>
                <a:chOff x="1383" y="1752"/>
                <a:chExt cx="499" cy="499"/>
              </a:xfrm>
            </p:grpSpPr>
            <p:sp>
              <p:nvSpPr>
                <p:cNvPr id="26642" name="Oval 18"/>
                <p:cNvSpPr>
                  <a:spLocks noChangeArrowheads="1"/>
                </p:cNvSpPr>
                <p:nvPr/>
              </p:nvSpPr>
              <p:spPr bwMode="auto">
                <a:xfrm>
                  <a:off x="1383" y="1752"/>
                  <a:ext cx="498" cy="499"/>
                </a:xfrm>
                <a:prstGeom prst="ellipse">
                  <a:avLst/>
                </a:prstGeom>
                <a:noFill/>
                <a:ln w="2857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643" name="Line 19"/>
                <p:cNvSpPr>
                  <a:spLocks noChangeShapeType="1"/>
                </p:cNvSpPr>
                <p:nvPr/>
              </p:nvSpPr>
              <p:spPr bwMode="auto">
                <a:xfrm>
                  <a:off x="1429" y="2159"/>
                  <a:ext cx="362" cy="1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4" name="Line 20"/>
                <p:cNvSpPr>
                  <a:spLocks noChangeShapeType="1"/>
                </p:cNvSpPr>
                <p:nvPr/>
              </p:nvSpPr>
              <p:spPr bwMode="auto">
                <a:xfrm>
                  <a:off x="1383" y="206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5" name="Line 21"/>
                <p:cNvSpPr>
                  <a:spLocks noChangeShapeType="1"/>
                </p:cNvSpPr>
                <p:nvPr/>
              </p:nvSpPr>
              <p:spPr bwMode="auto">
                <a:xfrm>
                  <a:off x="1429" y="1888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6" name="Line 22"/>
                <p:cNvSpPr>
                  <a:spLocks noChangeShapeType="1"/>
                </p:cNvSpPr>
                <p:nvPr/>
              </p:nvSpPr>
              <p:spPr bwMode="auto">
                <a:xfrm>
                  <a:off x="1474" y="1797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7" name="Line 23"/>
                <p:cNvSpPr>
                  <a:spLocks noChangeShapeType="1"/>
                </p:cNvSpPr>
                <p:nvPr/>
              </p:nvSpPr>
              <p:spPr bwMode="auto">
                <a:xfrm>
                  <a:off x="1383" y="1979"/>
                  <a:ext cx="499" cy="0"/>
                </a:xfrm>
                <a:prstGeom prst="line">
                  <a:avLst/>
                </a:prstGeom>
                <a:noFill/>
                <a:ln w="9525">
                  <a:solidFill>
                    <a:srgbClr val="229E5A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>
              <a:off x="5076825" y="685800"/>
              <a:ext cx="1295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7019925" y="685800"/>
              <a:ext cx="14398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859338" y="3500438"/>
              <a:ext cx="3998942" cy="1008062"/>
              <a:chOff x="3061" y="2205"/>
              <a:chExt cx="2450" cy="635"/>
            </a:xfrm>
          </p:grpSpPr>
          <p:sp>
            <p:nvSpPr>
              <p:cNvPr id="26652" name="Line 28"/>
              <p:cNvSpPr>
                <a:spLocks noChangeShapeType="1"/>
              </p:cNvSpPr>
              <p:nvPr/>
            </p:nvSpPr>
            <p:spPr bwMode="auto">
              <a:xfrm>
                <a:off x="3062" y="2658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3" name="Line 29"/>
              <p:cNvSpPr>
                <a:spLocks noChangeShapeType="1"/>
              </p:cNvSpPr>
              <p:nvPr/>
            </p:nvSpPr>
            <p:spPr bwMode="auto">
              <a:xfrm>
                <a:off x="3061" y="2704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>
                <a:off x="3061" y="2749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>
                <a:off x="3061" y="2795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>
                <a:off x="3061" y="2840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/>
            </p:nvSpPr>
            <p:spPr bwMode="auto">
              <a:xfrm>
                <a:off x="3062" y="2432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3061" y="2478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>
                <a:off x="3061" y="2523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/>
            </p:nvSpPr>
            <p:spPr bwMode="auto">
              <a:xfrm>
                <a:off x="3061" y="2569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1" name="Line 37"/>
              <p:cNvSpPr>
                <a:spLocks noChangeShapeType="1"/>
              </p:cNvSpPr>
              <p:nvPr/>
            </p:nvSpPr>
            <p:spPr bwMode="auto">
              <a:xfrm>
                <a:off x="3061" y="2614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2" name="Line 38"/>
              <p:cNvSpPr>
                <a:spLocks noChangeShapeType="1"/>
              </p:cNvSpPr>
              <p:nvPr/>
            </p:nvSpPr>
            <p:spPr bwMode="auto">
              <a:xfrm>
                <a:off x="3062" y="2205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3" name="Line 39"/>
              <p:cNvSpPr>
                <a:spLocks noChangeShapeType="1"/>
              </p:cNvSpPr>
              <p:nvPr/>
            </p:nvSpPr>
            <p:spPr bwMode="auto">
              <a:xfrm>
                <a:off x="3061" y="2251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4" name="Line 40"/>
              <p:cNvSpPr>
                <a:spLocks noChangeShapeType="1"/>
              </p:cNvSpPr>
              <p:nvPr/>
            </p:nvSpPr>
            <p:spPr bwMode="auto">
              <a:xfrm>
                <a:off x="3061" y="2296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5" name="Line 41"/>
              <p:cNvSpPr>
                <a:spLocks noChangeShapeType="1"/>
              </p:cNvSpPr>
              <p:nvPr/>
            </p:nvSpPr>
            <p:spPr bwMode="auto">
              <a:xfrm>
                <a:off x="3061" y="2342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66" name="Line 42"/>
              <p:cNvSpPr>
                <a:spLocks noChangeShapeType="1"/>
              </p:cNvSpPr>
              <p:nvPr/>
            </p:nvSpPr>
            <p:spPr bwMode="auto">
              <a:xfrm>
                <a:off x="3061" y="2387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4859338" y="115888"/>
              <a:ext cx="3889375" cy="288925"/>
              <a:chOff x="3061" y="73"/>
              <a:chExt cx="2450" cy="182"/>
            </a:xfrm>
          </p:grpSpPr>
          <p:sp>
            <p:nvSpPr>
              <p:cNvPr id="26668" name="Line 44"/>
              <p:cNvSpPr>
                <a:spLocks noChangeShapeType="1"/>
              </p:cNvSpPr>
              <p:nvPr/>
            </p:nvSpPr>
            <p:spPr bwMode="auto">
              <a:xfrm>
                <a:off x="3062" y="73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6669" name="Line 45"/>
              <p:cNvSpPr>
                <a:spLocks noChangeShapeType="1"/>
              </p:cNvSpPr>
              <p:nvPr/>
            </p:nvSpPr>
            <p:spPr bwMode="auto">
              <a:xfrm>
                <a:off x="3061" y="119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6670" name="Line 46"/>
              <p:cNvSpPr>
                <a:spLocks noChangeShapeType="1"/>
              </p:cNvSpPr>
              <p:nvPr/>
            </p:nvSpPr>
            <p:spPr bwMode="auto">
              <a:xfrm>
                <a:off x="3061" y="164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6671" name="Line 47"/>
              <p:cNvSpPr>
                <a:spLocks noChangeShapeType="1"/>
              </p:cNvSpPr>
              <p:nvPr/>
            </p:nvSpPr>
            <p:spPr bwMode="auto">
              <a:xfrm>
                <a:off x="3061" y="210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6672" name="Line 48"/>
              <p:cNvSpPr>
                <a:spLocks noChangeShapeType="1"/>
              </p:cNvSpPr>
              <p:nvPr/>
            </p:nvSpPr>
            <p:spPr bwMode="auto">
              <a:xfrm>
                <a:off x="3061" y="255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673" name="Oval 49"/>
            <p:cNvSpPr>
              <a:spLocks noChangeArrowheads="1"/>
            </p:cNvSpPr>
            <p:nvPr/>
          </p:nvSpPr>
          <p:spPr bwMode="auto">
            <a:xfrm>
              <a:off x="8604250" y="1557338"/>
              <a:ext cx="71438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4" name="Oval 50"/>
            <p:cNvSpPr>
              <a:spLocks noChangeArrowheads="1"/>
            </p:cNvSpPr>
            <p:nvPr/>
          </p:nvSpPr>
          <p:spPr bwMode="auto">
            <a:xfrm>
              <a:off x="8604250" y="1773238"/>
              <a:ext cx="71438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5" name="Oval 51"/>
            <p:cNvSpPr>
              <a:spLocks noChangeArrowheads="1"/>
            </p:cNvSpPr>
            <p:nvPr/>
          </p:nvSpPr>
          <p:spPr bwMode="auto">
            <a:xfrm>
              <a:off x="8604250" y="1989138"/>
              <a:ext cx="71438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H="1">
              <a:off x="8459788" y="4005263"/>
              <a:ext cx="360362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V="1">
              <a:off x="4638679" y="115888"/>
              <a:ext cx="433387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4286248" y="285728"/>
              <a:ext cx="363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dirty="0" err="1">
                  <a:latin typeface="Tahoma" pitchFamily="34" charset="0"/>
                </a:rPr>
                <a:t>ul</a:t>
              </a:r>
              <a:endParaRPr lang="de-DE" sz="1800" dirty="0">
                <a:latin typeface="Tahoma" pitchFamily="34" charset="0"/>
              </a:endParaRP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8753507" y="3714752"/>
              <a:ext cx="3190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dirty="0" err="1">
                  <a:latin typeface="Tahoma" pitchFamily="34" charset="0"/>
                </a:rPr>
                <a:t>lr</a:t>
              </a:r>
              <a:endParaRPr lang="de-DE" sz="1800" dirty="0">
                <a:latin typeface="Tahoma" pitchFamily="34" charset="0"/>
              </a:endParaRPr>
            </a:p>
          </p:txBody>
        </p:sp>
      </p:grpSp>
      <p:sp>
        <p:nvSpPr>
          <p:cNvPr id="56" name="AutoShape 54"/>
          <p:cNvSpPr>
            <a:spLocks noChangeArrowheads="1"/>
          </p:cNvSpPr>
          <p:nvPr/>
        </p:nvSpPr>
        <p:spPr bwMode="auto">
          <a:xfrm>
            <a:off x="5214942" y="4929198"/>
            <a:ext cx="3929059" cy="1058881"/>
          </a:xfrm>
          <a:prstGeom prst="wedgeRoundRectCallout">
            <a:avLst>
              <a:gd name="adj1" fmla="val -98357"/>
              <a:gd name="adj2" fmla="val 5710"/>
              <a:gd name="adj3" fmla="val 16667"/>
            </a:avLst>
          </a:prstGeom>
          <a:solidFill>
            <a:srgbClr val="FFFF00"/>
          </a:solidFill>
          <a:ln w="9525">
            <a:solidFill>
              <a:srgbClr val="229E5A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de-DE" sz="2000" b="1" dirty="0" err="1">
                <a:latin typeface="Calibri" pitchFamily="34" charset="0"/>
              </a:rPr>
              <a:t>Replace</a:t>
            </a:r>
            <a:r>
              <a:rPr lang="de-DE" sz="2000" b="1" dirty="0">
                <a:latin typeface="Calibri" pitchFamily="34" charset="0"/>
              </a:rPr>
              <a:t> </a:t>
            </a:r>
            <a:r>
              <a:rPr lang="de-DE" sz="2000" b="1" dirty="0" err="1">
                <a:latin typeface="Calibri" pitchFamily="34" charset="0"/>
              </a:rPr>
              <a:t>map</a:t>
            </a:r>
            <a:r>
              <a:rPr lang="de-DE" sz="2000" b="1" dirty="0">
                <a:latin typeface="Calibri" pitchFamily="34" charset="0"/>
              </a:rPr>
              <a:t> </a:t>
            </a:r>
            <a:r>
              <a:rPr lang="de-DE" sz="2000" b="1" dirty="0" err="1">
                <a:latin typeface="Calibri" pitchFamily="34" charset="0"/>
              </a:rPr>
              <a:t>by</a:t>
            </a:r>
            <a:r>
              <a:rPr lang="de-DE" sz="2000" b="1" dirty="0">
                <a:latin typeface="Calibri" pitchFamily="34" charset="0"/>
              </a:rPr>
              <a:t> </a:t>
            </a:r>
          </a:p>
          <a:p>
            <a:pPr marL="342900" indent="-342900" algn="ctr"/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de-DE" sz="2000" b="1" dirty="0" err="1" smtClean="0">
                <a:solidFill>
                  <a:srgbClr val="FF0000"/>
                </a:solidFill>
                <a:latin typeface="Calibri" pitchFamily="34" charset="0"/>
              </a:rPr>
              <a:t>farm</a:t>
            </a:r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unshuffle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noPe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shuffle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342900" indent="-342900" algn="ctr"/>
            <a:r>
              <a:rPr lang="de-DE" sz="2000" b="1" dirty="0" err="1" smtClean="0">
                <a:latin typeface="Calibri" pitchFamily="34" charset="0"/>
              </a:rPr>
              <a:t>or</a:t>
            </a:r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alibri" pitchFamily="34" charset="0"/>
              </a:rPr>
              <a:t>farmB</a:t>
            </a:r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de-DE" sz="2000" b="1" dirty="0" err="1" smtClean="0">
                <a:solidFill>
                  <a:srgbClr val="FF0000"/>
                </a:solidFill>
                <a:latin typeface="Calibri" pitchFamily="34" charset="0"/>
              </a:rPr>
              <a:t>splitIntoN</a:t>
            </a:r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alibri" pitchFamily="34" charset="0"/>
              </a:rPr>
              <a:t>noPe</a:t>
            </a:r>
            <a:r>
              <a:rPr lang="de-DE" sz="2000" b="1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de-DE" sz="2000" b="1" dirty="0" err="1" smtClean="0">
                <a:solidFill>
                  <a:srgbClr val="FF0000"/>
                </a:solidFill>
                <a:latin typeface="Calibri" pitchFamily="34" charset="0"/>
              </a:rPr>
              <a:t>concat</a:t>
            </a:r>
            <a:endParaRPr lang="de-DE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795963" y="255588"/>
            <a:ext cx="3394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Arial" charset="0"/>
              </a:rPr>
              <a:t>Mandelbrot </a:t>
            </a:r>
          </a:p>
          <a:p>
            <a:r>
              <a:rPr lang="de-DE" sz="2800" b="1" dirty="0" err="1" smtClean="0">
                <a:solidFill>
                  <a:srgbClr val="0070C0"/>
                </a:solidFill>
                <a:latin typeface="Arial" charset="0"/>
              </a:rPr>
              <a:t>Traces</a:t>
            </a:r>
            <a:endParaRPr lang="de-DE" sz="2800" b="1" dirty="0" smtClean="0">
              <a:solidFill>
                <a:srgbClr val="0070C0"/>
              </a:solidFill>
              <a:latin typeface="Arial" charset="0"/>
            </a:endParaRPr>
          </a:p>
          <a:p>
            <a:endParaRPr lang="de-DE" sz="2800" b="1" dirty="0">
              <a:solidFill>
                <a:srgbClr val="FFCC00"/>
              </a:solidFill>
              <a:latin typeface="Arial" charset="0"/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Problem </a:t>
            </a:r>
            <a:r>
              <a:rPr lang="de-DE" sz="1600" b="1" dirty="0" err="1" smtClean="0">
                <a:solidFill>
                  <a:srgbClr val="0070C0"/>
                </a:solidFill>
              </a:rPr>
              <a:t>size</a:t>
            </a:r>
            <a:r>
              <a:rPr lang="de-DE" sz="1600" b="1" dirty="0" smtClean="0">
                <a:solidFill>
                  <a:srgbClr val="0070C0"/>
                </a:solidFill>
              </a:rPr>
              <a:t>: </a:t>
            </a:r>
            <a:r>
              <a:rPr lang="de-DE" sz="1600" b="1" dirty="0">
                <a:solidFill>
                  <a:srgbClr val="0070C0"/>
                </a:solidFill>
              </a:rPr>
              <a:t>2000 x 2000</a:t>
            </a:r>
          </a:p>
          <a:p>
            <a:r>
              <a:rPr lang="de-DE" sz="1600" dirty="0" err="1"/>
              <a:t>Platform</a:t>
            </a:r>
            <a:r>
              <a:rPr lang="de-DE" sz="1600" dirty="0"/>
              <a:t>: Beowulf </a:t>
            </a:r>
            <a:r>
              <a:rPr lang="de-DE" sz="1600" dirty="0" err="1"/>
              <a:t>cluster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Heriot</a:t>
            </a:r>
            <a:r>
              <a:rPr lang="de-DE" sz="1600" dirty="0"/>
              <a:t>-Watt-University, </a:t>
            </a:r>
          </a:p>
          <a:p>
            <a:r>
              <a:rPr lang="de-DE" sz="1600" dirty="0"/>
              <a:t>Edinburgh</a:t>
            </a:r>
          </a:p>
          <a:p>
            <a:r>
              <a:rPr lang="de-DE" sz="1600" dirty="0"/>
              <a:t>(32 Intel P4-SMP </a:t>
            </a:r>
            <a:r>
              <a:rPr lang="de-DE" sz="1600" dirty="0" err="1"/>
              <a:t>nodes</a:t>
            </a:r>
            <a:r>
              <a:rPr lang="de-DE" sz="1600" dirty="0"/>
              <a:t> @ 3 </a:t>
            </a:r>
            <a:r>
              <a:rPr lang="de-DE" sz="1600" dirty="0" smtClean="0"/>
              <a:t>GHz </a:t>
            </a:r>
            <a:endParaRPr lang="de-DE" sz="1600" dirty="0"/>
          </a:p>
          <a:p>
            <a:r>
              <a:rPr lang="de-DE" sz="1600" dirty="0"/>
              <a:t>512MB RAM, Fast Ethernet)</a:t>
            </a:r>
          </a:p>
        </p:txBody>
      </p:sp>
      <p:pic>
        <p:nvPicPr>
          <p:cNvPr id="35843" name="Picture 3" descr="mandelFa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35600" cy="3402013"/>
          </a:xfrm>
          <a:prstGeom prst="rect">
            <a:avLst/>
          </a:prstGeom>
          <a:noFill/>
        </p:spPr>
      </p:pic>
      <p:pic>
        <p:nvPicPr>
          <p:cNvPr id="35844" name="Picture 4" descr="mandelFar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09950"/>
            <a:ext cx="5508625" cy="3448050"/>
          </a:xfrm>
          <a:prstGeom prst="rect">
            <a:avLst/>
          </a:prstGeom>
          <a:noFill/>
        </p:spPr>
      </p:pic>
      <p:pic>
        <p:nvPicPr>
          <p:cNvPr id="35846" name="Picture 6" descr="m1"/>
          <p:cNvPicPr>
            <a:picLocks noChangeAspect="1" noChangeArrowheads="1"/>
          </p:cNvPicPr>
          <p:nvPr/>
        </p:nvPicPr>
        <p:blipFill>
          <a:blip r:embed="rId5"/>
          <a:srcRect b="2434"/>
          <a:stretch>
            <a:fillRect/>
          </a:stretch>
        </p:blipFill>
        <p:spPr bwMode="auto">
          <a:xfrm>
            <a:off x="5495925" y="3141663"/>
            <a:ext cx="2820988" cy="3716337"/>
          </a:xfrm>
          <a:prstGeom prst="rect">
            <a:avLst/>
          </a:prstGeom>
          <a:noFill/>
        </p:spPr>
      </p:pic>
      <p:grpSp>
        <p:nvGrpSpPr>
          <p:cNvPr id="17" name="Gruppieren 16"/>
          <p:cNvGrpSpPr/>
          <p:nvPr/>
        </p:nvGrpSpPr>
        <p:grpSpPr>
          <a:xfrm>
            <a:off x="1428728" y="214290"/>
            <a:ext cx="4572000" cy="1500198"/>
            <a:chOff x="1500166" y="785794"/>
            <a:chExt cx="4572000" cy="1500198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000232" y="785794"/>
              <a:ext cx="3429024" cy="1500198"/>
            </a:xfrm>
            <a:prstGeom prst="cloudCallout">
              <a:avLst>
                <a:gd name="adj1" fmla="val -19077"/>
                <a:gd name="adj2" fmla="val -3276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1500166" y="1142984"/>
              <a:ext cx="4572000" cy="10525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de-DE" dirty="0" err="1" smtClean="0">
                  <a:solidFill>
                    <a:srgbClr val="FF0000"/>
                  </a:solidFill>
                  <a:latin typeface="Calibri" pitchFamily="34" charset="0"/>
                </a:rPr>
                <a:t>farm</a:t>
              </a:r>
              <a:r>
                <a:rPr lang="de-DE" dirty="0" smtClean="0">
                  <a:solidFill>
                    <a:srgbClr val="FF0000"/>
                  </a:solidFill>
                  <a:latin typeface="Calibri" pitchFamily="34" charset="0"/>
                </a:rPr>
                <a:t> (</a:t>
              </a:r>
              <a:r>
                <a:rPr lang="de-DE" dirty="0" err="1" smtClean="0">
                  <a:solidFill>
                    <a:srgbClr val="FF0000"/>
                  </a:solidFill>
                  <a:latin typeface="Calibri" pitchFamily="34" charset="0"/>
                </a:rPr>
                <a:t>unshuffle</a:t>
              </a:r>
              <a:r>
                <a:rPr lang="de-DE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  <a:latin typeface="Calibri" pitchFamily="34" charset="0"/>
                </a:rPr>
                <a:t>noPe</a:t>
              </a:r>
              <a:r>
                <a:rPr lang="de-DE" dirty="0" smtClean="0">
                  <a:solidFill>
                    <a:srgbClr val="FF0000"/>
                  </a:solidFill>
                  <a:latin typeface="Calibri" pitchFamily="34" charset="0"/>
                </a:rPr>
                <a:t>) </a:t>
              </a:r>
              <a:r>
                <a:rPr lang="de-DE" dirty="0" err="1" smtClean="0">
                  <a:solidFill>
                    <a:srgbClr val="FF0000"/>
                  </a:solidFill>
                  <a:latin typeface="Calibri" pitchFamily="34" charset="0"/>
                </a:rPr>
                <a:t>shuffle</a:t>
              </a:r>
              <a:endParaRPr lang="de-DE" dirty="0" smtClean="0">
                <a:solidFill>
                  <a:srgbClr val="FF0000"/>
                </a:solidFill>
                <a:latin typeface="Calibri" pitchFamily="34" charset="0"/>
              </a:endParaRPr>
            </a:p>
            <a:p>
              <a:pPr algn="ctr"/>
              <a:r>
                <a:rPr lang="de-DE" dirty="0" err="1" smtClean="0">
                  <a:solidFill>
                    <a:srgbClr val="000000"/>
                  </a:solidFill>
                  <a:latin typeface="Calibri" pitchFamily="34" charset="0"/>
                </a:rPr>
                <a:t>round</a:t>
              </a:r>
              <a:r>
                <a:rPr lang="de-DE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de-DE" dirty="0" err="1" smtClean="0">
                  <a:solidFill>
                    <a:srgbClr val="000000"/>
                  </a:solidFill>
                  <a:latin typeface="Calibri" pitchFamily="34" charset="0"/>
                </a:rPr>
                <a:t>robin</a:t>
              </a:r>
              <a:r>
                <a:rPr lang="de-DE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de-DE" dirty="0" err="1" smtClean="0">
                  <a:solidFill>
                    <a:srgbClr val="000000"/>
                  </a:solidFill>
                  <a:latin typeface="Calibri" pitchFamily="34" charset="0"/>
                </a:rPr>
                <a:t>static</a:t>
              </a:r>
              <a:r>
                <a:rPr lang="de-DE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de-DE" dirty="0" err="1" smtClean="0">
                  <a:solidFill>
                    <a:srgbClr val="000000"/>
                  </a:solidFill>
                  <a:latin typeface="Calibri" pitchFamily="34" charset="0"/>
                </a:rPr>
                <a:t>task</a:t>
              </a:r>
              <a:r>
                <a:rPr lang="de-DE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de-DE" dirty="0" err="1" smtClean="0">
                  <a:solidFill>
                    <a:srgbClr val="000000"/>
                  </a:solidFill>
                  <a:latin typeface="Calibri" pitchFamily="34" charset="0"/>
                </a:rPr>
                <a:t>distribution</a:t>
              </a:r>
              <a:endParaRPr lang="de-DE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000232" y="5000636"/>
            <a:ext cx="3429024" cy="1500198"/>
          </a:xfrm>
          <a:prstGeom prst="cloudCallout">
            <a:avLst>
              <a:gd name="adj1" fmla="val -19077"/>
              <a:gd name="adj2" fmla="val -3276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de-DE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500166" y="5376800"/>
            <a:ext cx="4572000" cy="10525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farm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splitIntoN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noPe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concat</a:t>
            </a:r>
            <a:endParaRPr lang="de-DE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</a:rPr>
              <a:t>round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</a:rPr>
              <a:t>robin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</a:rPr>
              <a:t>static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</a:rPr>
              <a:t>task</a:t>
            </a: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</a:rPr>
              <a:t>distribution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D32FEFE-D35B-4FF9-8EF1-33D5AEC911F8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4724400" cy="685800"/>
          </a:xfrm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Example</a:t>
            </a:r>
            <a:r>
              <a:rPr lang="de-DE" dirty="0" smtClean="0">
                <a:solidFill>
                  <a:schemeClr val="tx1"/>
                </a:solidFill>
              </a:rPr>
              <a:t>: Ray </a:t>
            </a:r>
            <a:r>
              <a:rPr lang="de-DE" dirty="0" err="1" smtClean="0">
                <a:solidFill>
                  <a:schemeClr val="tx1"/>
                </a:solidFill>
              </a:rPr>
              <a:t>Tracing</a:t>
            </a: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-228600" y="533400"/>
            <a:ext cx="9144000" cy="3143250"/>
            <a:chOff x="-240" y="336"/>
            <a:chExt cx="5760" cy="1980"/>
          </a:xfrm>
        </p:grpSpPr>
        <p:sp>
          <p:nvSpPr>
            <p:cNvPr id="1032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 rot="22444">
              <a:off x="-240" y="864"/>
              <a:ext cx="1536" cy="1008"/>
            </a:xfrm>
            <a:prstGeom prst="actionButtonMovi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33" name="Line 5"/>
            <p:cNvSpPr>
              <a:spLocks noChangeShapeType="1"/>
            </p:cNvSpPr>
            <p:nvPr/>
          </p:nvSpPr>
          <p:spPr bwMode="auto">
            <a:xfrm>
              <a:off x="912" y="1344"/>
              <a:ext cx="345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" name="Text Box 6"/>
            <p:cNvSpPr txBox="1">
              <a:spLocks noChangeArrowheads="1"/>
            </p:cNvSpPr>
            <p:nvPr/>
          </p:nvSpPr>
          <p:spPr bwMode="auto">
            <a:xfrm>
              <a:off x="2117" y="2064"/>
              <a:ext cx="8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/>
                <a:t>2D </a:t>
              </a:r>
              <a:r>
                <a:rPr lang="de-DE" dirty="0" smtClean="0"/>
                <a:t>Image</a:t>
              </a:r>
              <a:endParaRPr lang="de-DE" dirty="0"/>
            </a:p>
          </p:txBody>
        </p:sp>
        <p:sp>
          <p:nvSpPr>
            <p:cNvPr id="1035" name="Text Box 7"/>
            <p:cNvSpPr txBox="1">
              <a:spLocks noChangeArrowheads="1"/>
            </p:cNvSpPr>
            <p:nvPr/>
          </p:nvSpPr>
          <p:spPr bwMode="auto">
            <a:xfrm rot="21571069">
              <a:off x="189" y="2053"/>
              <a:ext cx="7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err="1"/>
                <a:t>C</a:t>
              </a:r>
              <a:r>
                <a:rPr lang="de-DE" dirty="0" err="1" smtClean="0"/>
                <a:t>amera</a:t>
              </a:r>
              <a:endParaRPr lang="de-DE" dirty="0"/>
            </a:p>
          </p:txBody>
        </p:sp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2832" y="672"/>
            <a:ext cx="1440" cy="1273"/>
          </p:xfrm>
          <a:graphic>
            <a:graphicData uri="http://schemas.openxmlformats.org/presentationml/2006/ole">
              <p:oleObj spid="_x0000_s1026" name="Clip" r:id="rId4" imgW="2826720" imgH="3497040" progId="">
                <p:embed/>
              </p:oleObj>
            </a:graphicData>
          </a:graphic>
        </p:graphicFrame>
        <p:sp>
          <p:nvSpPr>
            <p:cNvPr id="1036" name="Text Box 9"/>
            <p:cNvSpPr txBox="1">
              <a:spLocks noChangeArrowheads="1"/>
            </p:cNvSpPr>
            <p:nvPr/>
          </p:nvSpPr>
          <p:spPr bwMode="auto">
            <a:xfrm>
              <a:off x="3168" y="2064"/>
              <a:ext cx="8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/>
                <a:t>3D </a:t>
              </a:r>
              <a:r>
                <a:rPr lang="de-DE" dirty="0" smtClean="0"/>
                <a:t>Scene</a:t>
              </a:r>
              <a:endParaRPr lang="de-DE" dirty="0"/>
            </a:p>
          </p:txBody>
        </p:sp>
        <p:sp>
          <p:nvSpPr>
            <p:cNvPr id="1037" name="AutoShape 10"/>
            <p:cNvSpPr>
              <a:spLocks noChangeArrowheads="1"/>
            </p:cNvSpPr>
            <p:nvPr/>
          </p:nvSpPr>
          <p:spPr bwMode="auto">
            <a:xfrm rot="5400000">
              <a:off x="2088" y="1128"/>
              <a:ext cx="768" cy="432"/>
            </a:xfrm>
            <a:prstGeom prst="parallelogram">
              <a:avLst>
                <a:gd name="adj" fmla="val 4671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8" name="Line 11"/>
            <p:cNvSpPr>
              <a:spLocks noChangeShapeType="1"/>
            </p:cNvSpPr>
            <p:nvPr/>
          </p:nvSpPr>
          <p:spPr bwMode="auto">
            <a:xfrm flipV="1">
              <a:off x="912" y="336"/>
              <a:ext cx="3456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9" name="Line 12"/>
            <p:cNvSpPr>
              <a:spLocks noChangeShapeType="1"/>
            </p:cNvSpPr>
            <p:nvPr/>
          </p:nvSpPr>
          <p:spPr bwMode="auto">
            <a:xfrm flipV="1">
              <a:off x="912" y="816"/>
              <a:ext cx="460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0" name="Line 13"/>
            <p:cNvSpPr>
              <a:spLocks noChangeShapeType="1"/>
            </p:cNvSpPr>
            <p:nvPr/>
          </p:nvSpPr>
          <p:spPr bwMode="auto">
            <a:xfrm>
              <a:off x="912" y="1344"/>
              <a:ext cx="456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1" name="AutoShape 14"/>
            <p:cNvSpPr>
              <a:spLocks noChangeArrowheads="1"/>
            </p:cNvSpPr>
            <p:nvPr/>
          </p:nvSpPr>
          <p:spPr bwMode="auto">
            <a:xfrm rot="5400000">
              <a:off x="3936" y="768"/>
              <a:ext cx="1968" cy="1104"/>
            </a:xfrm>
            <a:prstGeom prst="parallelogram">
              <a:avLst>
                <a:gd name="adj" fmla="val 4456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2" name="Line 15"/>
            <p:cNvSpPr>
              <a:spLocks noChangeShapeType="1"/>
            </p:cNvSpPr>
            <p:nvPr/>
          </p:nvSpPr>
          <p:spPr bwMode="auto">
            <a:xfrm>
              <a:off x="912" y="1344"/>
              <a:ext cx="1536" cy="0"/>
            </a:xfrm>
            <a:prstGeom prst="line">
              <a:avLst/>
            </a:prstGeom>
            <a:noFill/>
            <a:ln w="19050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3" name="Line 16"/>
            <p:cNvSpPr>
              <a:spLocks noChangeShapeType="1"/>
            </p:cNvSpPr>
            <p:nvPr/>
          </p:nvSpPr>
          <p:spPr bwMode="auto">
            <a:xfrm>
              <a:off x="2688" y="1344"/>
              <a:ext cx="816" cy="0"/>
            </a:xfrm>
            <a:prstGeom prst="line">
              <a:avLst/>
            </a:prstGeom>
            <a:noFill/>
            <a:ln w="19050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2114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534400" cy="2286000"/>
          </a:xfrm>
          <a:noFill/>
        </p:spPr>
        <p:txBody>
          <a:bodyPr/>
          <a:lstStyle/>
          <a:p>
            <a:pPr defTabSz="304800">
              <a:buFontTx/>
              <a:buNone/>
            </a:pP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rayTrace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:: 	Size -&gt; </a:t>
            </a: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CamPos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-&gt; [</a:t>
            </a: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 -&gt;  [Impact]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rayTrace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cameraPos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scene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	= 	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findImpacts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allRays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scene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where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allRays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generateRays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cameraPos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pPr defTabSz="304800">
              <a:buFontTx/>
              <a:buNone/>
            </a:pP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findImpacts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:: 	[Ray] -&gt; [</a:t>
            </a:r>
            <a:r>
              <a:rPr lang="de-DE" sz="180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de-DE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 -&gt; [Impact]</a:t>
            </a:r>
          </a:p>
          <a:p>
            <a:pPr defTabSz="304800">
              <a:buFontTx/>
              <a:buNone/>
            </a:pP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findImpacts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rays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objs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	= 	</a:t>
            </a:r>
            <a:r>
              <a:rPr lang="de-DE" sz="18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firstImpact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objs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de-DE" sz="1800" dirty="0" err="1" smtClean="0">
                <a:latin typeface="Courier New" pitchFamily="49" charset="0"/>
                <a:cs typeface="Courier New" pitchFamily="49" charset="0"/>
              </a:rPr>
              <a:t>rays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3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3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32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32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58200" cy="1143000"/>
          </a:xfrm>
        </p:spPr>
        <p:txBody>
          <a:bodyPr/>
          <a:lstStyle/>
          <a:p>
            <a:r>
              <a:rPr lang="de-DE" dirty="0" err="1" smtClean="0"/>
              <a:t>Reducing</a:t>
            </a:r>
            <a:r>
              <a:rPr lang="de-DE" dirty="0" smtClean="0"/>
              <a:t> Communication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Chunking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dirty="0" smtClean="0">
                <a:cs typeface="Courier New" pitchFamily="49" charset="0"/>
              </a:rPr>
              <a:t>Combine </a:t>
            </a:r>
            <a:r>
              <a:rPr lang="de-DE" dirty="0" err="1" smtClean="0">
                <a:cs typeface="Courier New" pitchFamily="49" charset="0"/>
              </a:rPr>
              <a:t>chunking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with</a:t>
            </a:r>
            <a:r>
              <a:rPr lang="de-DE" dirty="0" smtClean="0">
                <a:cs typeface="Courier New" pitchFamily="49" charset="0"/>
              </a:rPr>
              <a:t> parallel </a:t>
            </a:r>
            <a:r>
              <a:rPr lang="de-DE" dirty="0" err="1" smtClean="0">
                <a:cs typeface="Courier New" pitchFamily="49" charset="0"/>
              </a:rPr>
              <a:t>map-implementation</a:t>
            </a:r>
            <a:r>
              <a:rPr lang="de-DE" dirty="0" smtClean="0">
                <a:cs typeface="Courier New" pitchFamily="49" charset="0"/>
              </a:rPr>
              <a:t>:</a:t>
            </a:r>
          </a:p>
          <a:p>
            <a:pPr>
              <a:buNone/>
            </a:pPr>
            <a:endParaRPr lang="de-DE" sz="20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chunkMap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::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-&gt; (([a] -&gt; [b]) -&gt; ([[a]] -&gt; [[b]]))</a:t>
            </a:r>
          </a:p>
          <a:p>
            <a:pPr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               -&gt; (a -&gt; b) -&gt; [a] -&gt; [b]</a:t>
            </a:r>
          </a:p>
          <a:p>
            <a:pPr>
              <a:buNone/>
            </a:pP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chunkMap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mapscheme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f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</a:t>
            </a:r>
            <a:endParaRPr lang="de-D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concat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mapscheme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f) (</a:t>
            </a:r>
            <a:r>
              <a:rPr lang="de-DE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chunk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20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endParaRPr lang="de-DE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500034" y="2643182"/>
            <a:ext cx="8429684" cy="1643074"/>
          </a:xfrm>
          <a:prstGeom prst="rect">
            <a:avLst/>
          </a:prstGeom>
          <a:noFill/>
          <a:ln w="28575" cap="flat" cmpd="sng" algn="ctr">
            <a:solidFill>
              <a:srgbClr val="229E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71422"/>
            <a:ext cx="8458200" cy="1143000"/>
          </a:xfrm>
        </p:spPr>
        <p:txBody>
          <a:bodyPr/>
          <a:lstStyle/>
          <a:p>
            <a:r>
              <a:rPr lang="de-DE" dirty="0" err="1" smtClean="0"/>
              <a:t>Raytracer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Element-</a:t>
            </a:r>
            <a:r>
              <a:rPr lang="de-DE" dirty="0" err="1" smtClean="0"/>
              <a:t>wise</a:t>
            </a:r>
            <a:r>
              <a:rPr lang="de-DE" dirty="0" smtClean="0"/>
              <a:t> Streaming      </a:t>
            </a:r>
            <a:r>
              <a:rPr lang="de-DE" dirty="0" err="1" smtClean="0"/>
              <a:t>vs</a:t>
            </a:r>
            <a:r>
              <a:rPr lang="de-DE" dirty="0" smtClean="0"/>
              <a:t>   </a:t>
            </a:r>
            <a:r>
              <a:rPr lang="de-DE" dirty="0" err="1" smtClean="0"/>
              <a:t>Chunking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pic>
        <p:nvPicPr>
          <p:cNvPr id="6" name="Grafik 5" descr="raytracer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142984"/>
            <a:ext cx="5072098" cy="27384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77000" y="4418966"/>
            <a:ext cx="24352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Input </a:t>
            </a:r>
            <a:r>
              <a:rPr lang="de-DE" dirty="0" err="1" smtClean="0"/>
              <a:t>size</a:t>
            </a:r>
            <a:r>
              <a:rPr lang="de-DE" dirty="0" smtClean="0"/>
              <a:t> 250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Runtime</a:t>
            </a:r>
            <a:r>
              <a:rPr lang="de-DE" dirty="0" smtClean="0">
                <a:solidFill>
                  <a:srgbClr val="FF0000"/>
                </a:solidFill>
              </a:rPr>
              <a:t>: 6,311 s</a:t>
            </a:r>
          </a:p>
          <a:p>
            <a:r>
              <a:rPr lang="de-DE" dirty="0" smtClean="0"/>
              <a:t>8 PEs</a:t>
            </a:r>
          </a:p>
          <a:p>
            <a:r>
              <a:rPr lang="de-DE" dirty="0" smtClean="0"/>
              <a:t>9 </a:t>
            </a:r>
            <a:r>
              <a:rPr lang="de-DE" dirty="0" err="1" smtClean="0"/>
              <a:t>processes</a:t>
            </a:r>
            <a:endParaRPr lang="de-DE" dirty="0" smtClean="0"/>
          </a:p>
          <a:p>
            <a:r>
              <a:rPr lang="de-DE" dirty="0" smtClean="0"/>
              <a:t>17 </a:t>
            </a:r>
            <a:r>
              <a:rPr lang="de-DE" dirty="0" err="1" smtClean="0"/>
              <a:t>threads</a:t>
            </a:r>
            <a:endParaRPr lang="de-DE" dirty="0" smtClean="0"/>
          </a:p>
          <a:p>
            <a:r>
              <a:rPr lang="de-DE" dirty="0" smtClean="0"/>
              <a:t>48 </a:t>
            </a:r>
            <a:r>
              <a:rPr lang="de-DE" dirty="0" err="1" smtClean="0"/>
              <a:t>conversations</a:t>
            </a:r>
            <a:r>
              <a:rPr lang="de-DE" dirty="0" smtClean="0"/>
              <a:t>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125048 </a:t>
            </a:r>
            <a:r>
              <a:rPr lang="de-DE" dirty="0" err="1" smtClean="0">
                <a:solidFill>
                  <a:srgbClr val="FF0000"/>
                </a:solidFill>
              </a:rPr>
              <a:t>messages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57884" y="4357694"/>
            <a:ext cx="22797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Input </a:t>
            </a:r>
            <a:r>
              <a:rPr lang="de-DE" dirty="0" err="1" smtClean="0"/>
              <a:t>size</a:t>
            </a:r>
            <a:r>
              <a:rPr lang="de-DE" dirty="0" smtClean="0"/>
              <a:t> 250</a:t>
            </a:r>
          </a:p>
          <a:p>
            <a:r>
              <a:rPr lang="de-DE" dirty="0" err="1" smtClean="0"/>
              <a:t>Chunk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500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Runtime</a:t>
            </a:r>
            <a:r>
              <a:rPr lang="de-DE" dirty="0" smtClean="0">
                <a:solidFill>
                  <a:srgbClr val="FF0000"/>
                </a:solidFill>
              </a:rPr>
              <a:t>: 0,235 s</a:t>
            </a:r>
          </a:p>
          <a:p>
            <a:r>
              <a:rPr lang="de-DE" dirty="0" smtClean="0"/>
              <a:t>8 PEs</a:t>
            </a:r>
          </a:p>
          <a:p>
            <a:r>
              <a:rPr lang="de-DE" dirty="0" smtClean="0"/>
              <a:t>9 </a:t>
            </a:r>
            <a:r>
              <a:rPr lang="de-DE" dirty="0" err="1" smtClean="0"/>
              <a:t>processes</a:t>
            </a:r>
            <a:endParaRPr lang="de-DE" dirty="0" smtClean="0"/>
          </a:p>
          <a:p>
            <a:r>
              <a:rPr lang="de-DE" dirty="0" smtClean="0"/>
              <a:t>17 </a:t>
            </a:r>
            <a:r>
              <a:rPr lang="de-DE" dirty="0" err="1" smtClean="0"/>
              <a:t>threads</a:t>
            </a:r>
            <a:endParaRPr lang="de-DE" dirty="0" smtClean="0"/>
          </a:p>
          <a:p>
            <a:r>
              <a:rPr lang="de-DE" dirty="0" smtClean="0"/>
              <a:t>48 </a:t>
            </a:r>
            <a:r>
              <a:rPr lang="de-DE" dirty="0" err="1" smtClean="0"/>
              <a:t>conversations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548 </a:t>
            </a:r>
            <a:r>
              <a:rPr lang="de-DE" dirty="0" err="1" smtClean="0">
                <a:solidFill>
                  <a:srgbClr val="FF0000"/>
                </a:solidFill>
              </a:rPr>
              <a:t>messages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9" name="Grafik 8" descr="raytracerChunk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142984"/>
            <a:ext cx="1847837" cy="2755152"/>
          </a:xfrm>
          <a:prstGeom prst="rect">
            <a:avLst/>
          </a:prstGeom>
        </p:spPr>
      </p:pic>
      <p:sp>
        <p:nvSpPr>
          <p:cNvPr id="10" name="Geschweifte Klammer rechts 9"/>
          <p:cNvSpPr/>
          <p:nvPr/>
        </p:nvSpPr>
        <p:spPr bwMode="auto">
          <a:xfrm rot="5400000">
            <a:off x="750067" y="3964785"/>
            <a:ext cx="428628" cy="21431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Gerade Verbindung 11"/>
          <p:cNvCxnSpPr>
            <a:endCxn id="13" idx="1"/>
          </p:cNvCxnSpPr>
          <p:nvPr/>
        </p:nvCxnSpPr>
        <p:spPr bwMode="auto">
          <a:xfrm>
            <a:off x="965174" y="4286256"/>
            <a:ext cx="585712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Geschweifte Klammer rechts 12"/>
          <p:cNvSpPr/>
          <p:nvPr/>
        </p:nvSpPr>
        <p:spPr bwMode="auto">
          <a:xfrm rot="5400000">
            <a:off x="6643702" y="3286124"/>
            <a:ext cx="357190" cy="164307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Communication </a:t>
            </a:r>
            <a:r>
              <a:rPr lang="de-DE" dirty="0" err="1" smtClean="0"/>
              <a:t>vs</a:t>
            </a:r>
            <a:r>
              <a:rPr lang="de-DE" dirty="0" smtClean="0"/>
              <a:t> Parameter </a:t>
            </a:r>
            <a:r>
              <a:rPr lang="de-DE" dirty="0" err="1" smtClean="0"/>
              <a:t>Passing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56" y="1143016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inputs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communicated</a:t>
            </a:r>
            <a:r>
              <a:rPr lang="de-DE" dirty="0" smtClean="0"/>
              <a:t>:   	  	</a:t>
            </a:r>
            <a:r>
              <a:rPr lang="de-DE" dirty="0" smtClean="0">
                <a:solidFill>
                  <a:srgbClr val="229E5A"/>
                </a:solidFill>
              </a:rPr>
              <a:t>f $# </a:t>
            </a:r>
            <a:r>
              <a:rPr lang="de-DE" dirty="0" err="1" smtClean="0">
                <a:solidFill>
                  <a:srgbClr val="229E5A"/>
                </a:solidFill>
              </a:rPr>
              <a:t>inp</a:t>
            </a:r>
            <a:endParaRPr lang="de-DE" dirty="0" smtClean="0">
              <a:solidFill>
                <a:srgbClr val="229E5A"/>
              </a:solidFill>
            </a:endParaRPr>
          </a:p>
          <a:p>
            <a:pPr>
              <a:buNone/>
            </a:pPr>
            <a:r>
              <a:rPr lang="de-DE" dirty="0" smtClean="0"/>
              <a:t>	-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passed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 	</a:t>
            </a:r>
            <a:r>
              <a:rPr lang="de-DE" dirty="0" smtClean="0">
                <a:solidFill>
                  <a:srgbClr val="FF0000"/>
                </a:solidFill>
              </a:rPr>
              <a:t>(\ () -&gt; f </a:t>
            </a:r>
            <a:r>
              <a:rPr lang="de-DE" dirty="0" err="1" smtClean="0">
                <a:solidFill>
                  <a:srgbClr val="FF0000"/>
                </a:solidFill>
              </a:rPr>
              <a:t>inp</a:t>
            </a:r>
            <a:r>
              <a:rPr lang="de-DE" dirty="0" smtClean="0">
                <a:solidFill>
                  <a:srgbClr val="FF0000"/>
                </a:solidFill>
              </a:rPr>
              <a:t>) $# ()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   ()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dummy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831013" y="6137150"/>
            <a:ext cx="2133600" cy="196850"/>
          </a:xfrm>
        </p:spPr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-32" y="6597674"/>
            <a:ext cx="5327650" cy="260350"/>
          </a:xfrm>
        </p:spPr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Gleichschenkliges Dreieck 5"/>
          <p:cNvSpPr/>
          <p:nvPr/>
        </p:nvSpPr>
        <p:spPr bwMode="auto">
          <a:xfrm>
            <a:off x="1214414" y="2922440"/>
            <a:ext cx="2857520" cy="1785950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 smtClean="0">
                <a:latin typeface="Calibri" pitchFamily="34" charset="0"/>
              </a:rPr>
              <a:t>graph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</a:rPr>
              <a:t>  </a:t>
            </a:r>
            <a:r>
              <a:rPr lang="de-DE" dirty="0" err="1" smtClean="0">
                <a:latin typeface="Calibri" pitchFamily="34" charset="0"/>
              </a:rPr>
              <a:t>process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abstraction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57620" y="3006866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 </a:t>
            </a:r>
            <a:r>
              <a:rPr lang="de-DE" sz="4000" dirty="0" smtClean="0">
                <a:solidFill>
                  <a:srgbClr val="FF0000"/>
                </a:solidFill>
              </a:rPr>
              <a:t>#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8" name="Gleichschenkliges Dreieck 7"/>
          <p:cNvSpPr/>
          <p:nvPr/>
        </p:nvSpPr>
        <p:spPr bwMode="auto">
          <a:xfrm>
            <a:off x="4857752" y="2922440"/>
            <a:ext cx="3000396" cy="17859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graph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of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input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expression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Geschweifte Klammer rechts 8"/>
          <p:cNvSpPr/>
          <p:nvPr/>
        </p:nvSpPr>
        <p:spPr bwMode="auto">
          <a:xfrm rot="5400000">
            <a:off x="2500298" y="3636820"/>
            <a:ext cx="285752" cy="2714644"/>
          </a:xfrm>
          <a:prstGeom prst="rightBrace">
            <a:avLst>
              <a:gd name="adj1" fmla="val 13068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Geschweifte Klammer rechts 9"/>
          <p:cNvSpPr/>
          <p:nvPr/>
        </p:nvSpPr>
        <p:spPr bwMode="auto">
          <a:xfrm rot="5400000">
            <a:off x="6215074" y="3636820"/>
            <a:ext cx="285752" cy="2714644"/>
          </a:xfrm>
          <a:prstGeom prst="rightBrace">
            <a:avLst>
              <a:gd name="adj1" fmla="val 13068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28662" y="5177395"/>
            <a:ext cx="3432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</a:rPr>
              <a:t>will </a:t>
            </a:r>
            <a:r>
              <a:rPr lang="de-DE" dirty="0" err="1" smtClean="0">
                <a:latin typeface="Calibri" pitchFamily="34" charset="0"/>
              </a:rPr>
              <a:t>be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packed</a:t>
            </a:r>
            <a:r>
              <a:rPr lang="de-DE" dirty="0" smtClean="0">
                <a:latin typeface="Calibri" pitchFamily="34" charset="0"/>
              </a:rPr>
              <a:t> (</a:t>
            </a:r>
            <a:r>
              <a:rPr lang="de-DE" dirty="0" err="1" smtClean="0">
                <a:latin typeface="Calibri" pitchFamily="34" charset="0"/>
              </a:rPr>
              <a:t>serialised</a:t>
            </a:r>
            <a:r>
              <a:rPr lang="de-DE" dirty="0" smtClean="0">
                <a:latin typeface="Calibri" pitchFamily="34" charset="0"/>
              </a:rPr>
              <a:t>) </a:t>
            </a:r>
          </a:p>
          <a:p>
            <a:pPr algn="ctr"/>
            <a:r>
              <a:rPr lang="de-DE" dirty="0" err="1" smtClean="0">
                <a:latin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sent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to</a:t>
            </a:r>
            <a:r>
              <a:rPr lang="de-DE" dirty="0" smtClean="0">
                <a:latin typeface="Calibri" pitchFamily="34" charset="0"/>
              </a:rPr>
              <a:t> remote PE</a:t>
            </a:r>
          </a:p>
          <a:p>
            <a:pPr algn="ctr"/>
            <a:r>
              <a:rPr lang="de-DE" dirty="0" err="1" smtClean="0">
                <a:latin typeface="Calibri" pitchFamily="34" charset="0"/>
              </a:rPr>
              <a:t>where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child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created</a:t>
            </a:r>
            <a:r>
              <a:rPr lang="de-DE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de-DE" dirty="0" err="1" smtClean="0">
                <a:latin typeface="Calibri" pitchFamily="34" charset="0"/>
              </a:rPr>
              <a:t>to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evaluate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this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expression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429124" y="5143512"/>
            <a:ext cx="388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Calibri" pitchFamily="34" charset="0"/>
              </a:rPr>
              <a:t>will </a:t>
            </a:r>
            <a:r>
              <a:rPr lang="de-DE" dirty="0" err="1" smtClean="0">
                <a:latin typeface="Calibri" pitchFamily="34" charset="0"/>
              </a:rPr>
              <a:t>be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evaluated</a:t>
            </a:r>
            <a:r>
              <a:rPr lang="de-DE" dirty="0" smtClean="0">
                <a:latin typeface="Calibri" pitchFamily="34" charset="0"/>
              </a:rPr>
              <a:t> in </a:t>
            </a:r>
            <a:r>
              <a:rPr lang="de-DE" dirty="0" err="1" smtClean="0">
                <a:latin typeface="Calibri" pitchFamily="34" charset="0"/>
              </a:rPr>
              <a:t>parent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endParaRPr lang="de-DE" dirty="0" smtClean="0">
              <a:latin typeface="Calibri" pitchFamily="34" charset="0"/>
            </a:endParaRPr>
          </a:p>
          <a:p>
            <a:pPr algn="ctr"/>
            <a:r>
              <a:rPr lang="de-DE" dirty="0" err="1" smtClean="0">
                <a:latin typeface="Calibri" pitchFamily="34" charset="0"/>
              </a:rPr>
              <a:t>by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concurrent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thread</a:t>
            </a:r>
            <a:endParaRPr lang="de-DE" dirty="0" smtClean="0">
              <a:latin typeface="Calibri" pitchFamily="34" charset="0"/>
            </a:endParaRPr>
          </a:p>
          <a:p>
            <a:pPr algn="ctr"/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then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sent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to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child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process</a:t>
            </a:r>
            <a:endParaRPr lang="de-DE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B0F49B-08CF-47CB-8E29-3920AC762E8F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5754688" y="714356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Offline Farm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8437" name="Rectangle 104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15950"/>
          </a:xfrm>
          <a:noFill/>
        </p:spPr>
        <p:txBody>
          <a:bodyPr/>
          <a:lstStyle/>
          <a:p>
            <a:r>
              <a:rPr lang="de-DE" dirty="0" smtClean="0"/>
              <a:t>Farm </a:t>
            </a:r>
            <a:r>
              <a:rPr lang="de-DE" dirty="0" err="1" smtClean="0"/>
              <a:t>vs</a:t>
            </a:r>
            <a:r>
              <a:rPr lang="de-DE" dirty="0" smtClean="0"/>
              <a:t> Offline Farm </a:t>
            </a:r>
          </a:p>
        </p:txBody>
      </p:sp>
      <p:sp>
        <p:nvSpPr>
          <p:cNvPr id="18438" name="Text Box 1069"/>
          <p:cNvSpPr txBox="1">
            <a:spLocks noChangeArrowheads="1"/>
          </p:cNvSpPr>
          <p:nvPr/>
        </p:nvSpPr>
        <p:spPr bwMode="auto">
          <a:xfrm>
            <a:off x="1404938" y="714356"/>
            <a:ext cx="80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00FF"/>
                </a:solidFill>
              </a:rPr>
              <a:t>Farm</a:t>
            </a:r>
          </a:p>
        </p:txBody>
      </p:sp>
      <p:sp>
        <p:nvSpPr>
          <p:cNvPr id="18439" name="Rectangle 1070"/>
          <p:cNvSpPr>
            <a:spLocks noChangeArrowheads="1"/>
          </p:cNvSpPr>
          <p:nvPr/>
        </p:nvSpPr>
        <p:spPr bwMode="auto">
          <a:xfrm>
            <a:off x="4500562" y="3187859"/>
            <a:ext cx="457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81000"/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offlineFarm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:: </a:t>
            </a:r>
            <a:r>
              <a:rPr lang="de-DE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de-DE" dirty="0">
                <a:solidFill>
                  <a:schemeClr val="accent2"/>
                </a:solidFill>
                <a:latin typeface="Calibri" pitchFamily="34" charset="0"/>
              </a:rPr>
              <a:t>Trans a, Trans b) =&gt; </a:t>
            </a:r>
          </a:p>
          <a:p>
            <a:pPr defTabSz="292100"/>
            <a:r>
              <a:rPr lang="de-DE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de-DE" dirty="0" smtClean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([a] -&gt; [[a]]) -&gt; ([[b]] -&gt; [b]) -&gt;</a:t>
            </a:r>
          </a:p>
          <a:p>
            <a:pPr defTabSz="292100"/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			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(a -&gt; b) -&gt; [a] -&gt; [b]</a:t>
            </a:r>
          </a:p>
          <a:p>
            <a:pPr defTabSz="381000"/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offlineFarm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8000"/>
                </a:solidFill>
                <a:latin typeface="Calibri" pitchFamily="34" charset="0"/>
              </a:rPr>
              <a:t>distribute</a:t>
            </a:r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alibri" pitchFamily="34" charset="0"/>
              </a:rPr>
              <a:t>combine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f </a:t>
            </a:r>
            <a:r>
              <a:rPr lang="de-DE" dirty="0" err="1">
                <a:solidFill>
                  <a:srgbClr val="0000FF"/>
                </a:solidFill>
                <a:latin typeface="Calibri" pitchFamily="34" charset="0"/>
              </a:rPr>
              <a:t>xs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	</a:t>
            </a:r>
          </a:p>
          <a:p>
            <a:pPr defTabSz="381000"/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  =  </a:t>
            </a:r>
            <a:r>
              <a:rPr lang="de-DE" dirty="0" err="1">
                <a:solidFill>
                  <a:srgbClr val="008000"/>
                </a:solidFill>
                <a:latin typeface="Calibri" pitchFamily="34" charset="0"/>
              </a:rPr>
              <a:t>combine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$  </a:t>
            </a:r>
            <a:endParaRPr lang="de-DE" dirty="0">
              <a:solidFill>
                <a:srgbClr val="0000FF"/>
              </a:solidFill>
              <a:latin typeface="Calibri" pitchFamily="34" charset="0"/>
            </a:endParaRPr>
          </a:p>
          <a:p>
            <a:pPr defTabSz="381000"/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         </a:t>
            </a:r>
            <a:r>
              <a:rPr lang="de-DE" dirty="0" err="1">
                <a:solidFill>
                  <a:srgbClr val="FF0000"/>
                </a:solidFill>
                <a:latin typeface="Calibri" pitchFamily="34" charset="0"/>
              </a:rPr>
              <a:t>spawn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de-DE" dirty="0" smtClean="0">
              <a:solidFill>
                <a:srgbClr val="0000FF"/>
              </a:solidFill>
              <a:latin typeface="Calibri" pitchFamily="34" charset="0"/>
            </a:endParaRPr>
          </a:p>
          <a:p>
            <a:pPr defTabSz="381000"/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		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map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rfi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(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map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f)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(</a:t>
            </a:r>
            <a:r>
              <a:rPr lang="de-DE" dirty="0" err="1" smtClean="0">
                <a:solidFill>
                  <a:srgbClr val="229E5A"/>
                </a:solidFill>
                <a:latin typeface="Calibri" pitchFamily="34" charset="0"/>
              </a:rPr>
              <a:t>distribute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xs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) 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br>
              <a:rPr lang="de-DE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		(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repeat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())</a:t>
            </a:r>
          </a:p>
          <a:p>
            <a:pPr defTabSz="381000"/>
            <a:endParaRPr lang="de-DE" dirty="0" smtClean="0">
              <a:solidFill>
                <a:srgbClr val="0000FF"/>
              </a:solidFill>
              <a:latin typeface="Calibri" pitchFamily="34" charset="0"/>
            </a:endParaRPr>
          </a:p>
          <a:p>
            <a:pPr defTabSz="381000"/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rfi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:: (a -&gt; b) -&gt; a -&gt;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Process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() b</a:t>
            </a:r>
          </a:p>
          <a:p>
            <a:pPr defTabSz="381000"/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rfi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h x =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process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(\ () -&gt; h x)</a:t>
            </a:r>
            <a:endParaRPr lang="de-DE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18440" name="Group 1095"/>
          <p:cNvGrpSpPr>
            <a:grpSpLocks/>
          </p:cNvGrpSpPr>
          <p:nvPr/>
        </p:nvGrpSpPr>
        <p:grpSpPr bwMode="auto">
          <a:xfrm>
            <a:off x="533400" y="1274503"/>
            <a:ext cx="2819400" cy="2209800"/>
            <a:chOff x="336" y="1248"/>
            <a:chExt cx="1776" cy="1392"/>
          </a:xfrm>
        </p:grpSpPr>
        <p:sp>
          <p:nvSpPr>
            <p:cNvPr id="18452" name="Rectangle 1073"/>
            <p:cNvSpPr>
              <a:spLocks noChangeArrowheads="1"/>
            </p:cNvSpPr>
            <p:nvPr/>
          </p:nvSpPr>
          <p:spPr bwMode="auto">
            <a:xfrm>
              <a:off x="528" y="2400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PE</a:t>
              </a:r>
            </a:p>
          </p:txBody>
        </p:sp>
        <p:sp>
          <p:nvSpPr>
            <p:cNvPr id="18453" name="Rectangle 1074"/>
            <p:cNvSpPr>
              <a:spLocks noChangeArrowheads="1"/>
            </p:cNvSpPr>
            <p:nvPr/>
          </p:nvSpPr>
          <p:spPr bwMode="auto">
            <a:xfrm>
              <a:off x="1536" y="2400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PE</a:t>
              </a:r>
            </a:p>
          </p:txBody>
        </p:sp>
        <p:sp>
          <p:nvSpPr>
            <p:cNvPr id="18454" name="Line 1075"/>
            <p:cNvSpPr>
              <a:spLocks noChangeShapeType="1"/>
            </p:cNvSpPr>
            <p:nvPr/>
          </p:nvSpPr>
          <p:spPr bwMode="auto">
            <a:xfrm>
              <a:off x="672" y="206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5" name="Line 1076"/>
            <p:cNvSpPr>
              <a:spLocks noChangeShapeType="1"/>
            </p:cNvSpPr>
            <p:nvPr/>
          </p:nvSpPr>
          <p:spPr bwMode="auto">
            <a:xfrm>
              <a:off x="1728" y="206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6" name="Line 1077"/>
            <p:cNvSpPr>
              <a:spLocks noChangeShapeType="1"/>
            </p:cNvSpPr>
            <p:nvPr/>
          </p:nvSpPr>
          <p:spPr bwMode="auto">
            <a:xfrm flipH="1">
              <a:off x="768" y="148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7" name="Line 1078"/>
            <p:cNvSpPr>
              <a:spLocks noChangeShapeType="1"/>
            </p:cNvSpPr>
            <p:nvPr/>
          </p:nvSpPr>
          <p:spPr bwMode="auto">
            <a:xfrm>
              <a:off x="432" y="148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8" name="Text Box 1079"/>
            <p:cNvSpPr txBox="1">
              <a:spLocks noChangeArrowheads="1"/>
            </p:cNvSpPr>
            <p:nvPr/>
          </p:nvSpPr>
          <p:spPr bwMode="auto">
            <a:xfrm>
              <a:off x="576" y="1440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18459" name="Text Box 1080"/>
            <p:cNvSpPr txBox="1">
              <a:spLocks noChangeArrowheads="1"/>
            </p:cNvSpPr>
            <p:nvPr/>
          </p:nvSpPr>
          <p:spPr bwMode="auto">
            <a:xfrm>
              <a:off x="1046" y="2311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18460" name="Line 1081"/>
            <p:cNvSpPr>
              <a:spLocks noChangeShapeType="1"/>
            </p:cNvSpPr>
            <p:nvPr/>
          </p:nvSpPr>
          <p:spPr bwMode="auto">
            <a:xfrm flipH="1">
              <a:off x="1776" y="148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1" name="Line 1082"/>
            <p:cNvSpPr>
              <a:spLocks noChangeShapeType="1"/>
            </p:cNvSpPr>
            <p:nvPr/>
          </p:nvSpPr>
          <p:spPr bwMode="auto">
            <a:xfrm>
              <a:off x="1440" y="148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2" name="Text Box 1083"/>
            <p:cNvSpPr txBox="1">
              <a:spLocks noChangeArrowheads="1"/>
            </p:cNvSpPr>
            <p:nvPr/>
          </p:nvSpPr>
          <p:spPr bwMode="auto">
            <a:xfrm>
              <a:off x="1584" y="1440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18463" name="Oval 1084"/>
            <p:cNvSpPr>
              <a:spLocks noChangeArrowheads="1"/>
            </p:cNvSpPr>
            <p:nvPr/>
          </p:nvSpPr>
          <p:spPr bwMode="auto">
            <a:xfrm>
              <a:off x="1584" y="182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</a:t>
              </a:r>
            </a:p>
          </p:txBody>
        </p:sp>
        <p:sp>
          <p:nvSpPr>
            <p:cNvPr id="18464" name="AutoShape 1088"/>
            <p:cNvSpPr>
              <a:spLocks noChangeArrowheads="1"/>
            </p:cNvSpPr>
            <p:nvPr/>
          </p:nvSpPr>
          <p:spPr bwMode="auto">
            <a:xfrm>
              <a:off x="1872" y="1248"/>
              <a:ext cx="240" cy="240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T</a:t>
              </a:r>
            </a:p>
          </p:txBody>
        </p:sp>
        <p:sp>
          <p:nvSpPr>
            <p:cNvPr id="18465" name="AutoShape 1089"/>
            <p:cNvSpPr>
              <a:spLocks noChangeArrowheads="1"/>
            </p:cNvSpPr>
            <p:nvPr/>
          </p:nvSpPr>
          <p:spPr bwMode="auto">
            <a:xfrm>
              <a:off x="1344" y="1248"/>
              <a:ext cx="240" cy="240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T</a:t>
              </a:r>
            </a:p>
          </p:txBody>
        </p:sp>
        <p:sp>
          <p:nvSpPr>
            <p:cNvPr id="18466" name="Oval 1092"/>
            <p:cNvSpPr>
              <a:spLocks noChangeArrowheads="1"/>
            </p:cNvSpPr>
            <p:nvPr/>
          </p:nvSpPr>
          <p:spPr bwMode="auto">
            <a:xfrm>
              <a:off x="576" y="182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</a:t>
              </a:r>
            </a:p>
          </p:txBody>
        </p:sp>
        <p:sp>
          <p:nvSpPr>
            <p:cNvPr id="18467" name="AutoShape 1093"/>
            <p:cNvSpPr>
              <a:spLocks noChangeArrowheads="1"/>
            </p:cNvSpPr>
            <p:nvPr/>
          </p:nvSpPr>
          <p:spPr bwMode="auto">
            <a:xfrm>
              <a:off x="864" y="1248"/>
              <a:ext cx="240" cy="240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T</a:t>
              </a:r>
            </a:p>
          </p:txBody>
        </p:sp>
        <p:sp>
          <p:nvSpPr>
            <p:cNvPr id="18468" name="AutoShape 1094"/>
            <p:cNvSpPr>
              <a:spLocks noChangeArrowheads="1"/>
            </p:cNvSpPr>
            <p:nvPr/>
          </p:nvSpPr>
          <p:spPr bwMode="auto">
            <a:xfrm>
              <a:off x="336" y="1248"/>
              <a:ext cx="240" cy="240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T</a:t>
              </a:r>
            </a:p>
          </p:txBody>
        </p:sp>
      </p:grpSp>
      <p:grpSp>
        <p:nvGrpSpPr>
          <p:cNvPr id="18441" name="Group 1100"/>
          <p:cNvGrpSpPr>
            <a:grpSpLocks/>
          </p:cNvGrpSpPr>
          <p:nvPr/>
        </p:nvGrpSpPr>
        <p:grpSpPr bwMode="auto">
          <a:xfrm>
            <a:off x="5429256" y="1214422"/>
            <a:ext cx="2457450" cy="1774825"/>
            <a:chOff x="3512" y="1570"/>
            <a:chExt cx="1548" cy="1118"/>
          </a:xfrm>
        </p:grpSpPr>
        <p:sp>
          <p:nvSpPr>
            <p:cNvPr id="18443" name="Rectangle 1033"/>
            <p:cNvSpPr>
              <a:spLocks noChangeArrowheads="1"/>
            </p:cNvSpPr>
            <p:nvPr/>
          </p:nvSpPr>
          <p:spPr bwMode="auto">
            <a:xfrm>
              <a:off x="3600" y="2448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PE</a:t>
              </a:r>
            </a:p>
          </p:txBody>
        </p:sp>
        <p:sp>
          <p:nvSpPr>
            <p:cNvPr id="18444" name="Rectangle 1037"/>
            <p:cNvSpPr>
              <a:spLocks noChangeArrowheads="1"/>
            </p:cNvSpPr>
            <p:nvPr/>
          </p:nvSpPr>
          <p:spPr bwMode="auto">
            <a:xfrm>
              <a:off x="4608" y="2448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PE</a:t>
              </a:r>
            </a:p>
          </p:txBody>
        </p:sp>
        <p:sp>
          <p:nvSpPr>
            <p:cNvPr id="18445" name="Text Box 1044"/>
            <p:cNvSpPr txBox="1">
              <a:spLocks noChangeArrowheads="1"/>
            </p:cNvSpPr>
            <p:nvPr/>
          </p:nvSpPr>
          <p:spPr bwMode="auto">
            <a:xfrm>
              <a:off x="4118" y="1862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18446" name="Line 1067"/>
            <p:cNvSpPr>
              <a:spLocks noChangeShapeType="1"/>
            </p:cNvSpPr>
            <p:nvPr/>
          </p:nvSpPr>
          <p:spPr bwMode="auto">
            <a:xfrm>
              <a:off x="3744" y="21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7" name="Line 1068"/>
            <p:cNvSpPr>
              <a:spLocks noChangeShapeType="1"/>
            </p:cNvSpPr>
            <p:nvPr/>
          </p:nvSpPr>
          <p:spPr bwMode="auto">
            <a:xfrm>
              <a:off x="4800" y="21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8" name="Oval 1085"/>
            <p:cNvSpPr>
              <a:spLocks noChangeArrowheads="1"/>
            </p:cNvSpPr>
            <p:nvPr/>
          </p:nvSpPr>
          <p:spPr bwMode="auto">
            <a:xfrm>
              <a:off x="4513" y="1570"/>
              <a:ext cx="547" cy="5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</a:t>
              </a:r>
            </a:p>
            <a:p>
              <a:pPr algn="ctr"/>
              <a:endParaRPr lang="de-DE"/>
            </a:p>
          </p:txBody>
        </p:sp>
        <p:sp>
          <p:nvSpPr>
            <p:cNvPr id="18449" name="AutoShape 1090"/>
            <p:cNvSpPr>
              <a:spLocks noChangeArrowheads="1"/>
            </p:cNvSpPr>
            <p:nvPr/>
          </p:nvSpPr>
          <p:spPr bwMode="auto">
            <a:xfrm>
              <a:off x="4561" y="1842"/>
              <a:ext cx="454" cy="182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T...T</a:t>
              </a:r>
            </a:p>
          </p:txBody>
        </p:sp>
        <p:sp>
          <p:nvSpPr>
            <p:cNvPr id="18450" name="Oval 1098"/>
            <p:cNvSpPr>
              <a:spLocks noChangeArrowheads="1"/>
            </p:cNvSpPr>
            <p:nvPr/>
          </p:nvSpPr>
          <p:spPr bwMode="auto">
            <a:xfrm>
              <a:off x="3512" y="1570"/>
              <a:ext cx="547" cy="5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P</a:t>
              </a:r>
            </a:p>
            <a:p>
              <a:pPr algn="ctr"/>
              <a:endParaRPr lang="de-DE"/>
            </a:p>
          </p:txBody>
        </p:sp>
        <p:sp>
          <p:nvSpPr>
            <p:cNvPr id="18451" name="AutoShape 1099"/>
            <p:cNvSpPr>
              <a:spLocks noChangeArrowheads="1"/>
            </p:cNvSpPr>
            <p:nvPr/>
          </p:nvSpPr>
          <p:spPr bwMode="auto">
            <a:xfrm>
              <a:off x="3560" y="1842"/>
              <a:ext cx="454" cy="182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T...T</a:t>
              </a:r>
            </a:p>
          </p:txBody>
        </p:sp>
      </p:grp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71406" y="4374917"/>
            <a:ext cx="4491037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92100"/>
            <a:r>
              <a:rPr lang="de-DE" dirty="0" err="1">
                <a:solidFill>
                  <a:srgbClr val="FF0000"/>
                </a:solidFill>
                <a:latin typeface="Calibri" pitchFamily="34" charset="0"/>
              </a:rPr>
              <a:t>farm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	:: 	(Trans a, Trans b) =&gt;</a:t>
            </a:r>
          </a:p>
          <a:p>
            <a:pPr defTabSz="292100"/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			</a:t>
            </a:r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([</a:t>
            </a:r>
            <a:r>
              <a:rPr lang="de-DE" dirty="0">
                <a:solidFill>
                  <a:srgbClr val="008000"/>
                </a:solidFill>
                <a:latin typeface="Calibri" pitchFamily="34" charset="0"/>
              </a:rPr>
              <a:t>a] -&gt; [[a]]) </a:t>
            </a:r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-&gt; </a:t>
            </a:r>
            <a:r>
              <a:rPr lang="de-DE" dirty="0">
                <a:solidFill>
                  <a:srgbClr val="008000"/>
                </a:solidFill>
                <a:latin typeface="Calibri" pitchFamily="34" charset="0"/>
              </a:rPr>
              <a:t>([[b]] -&gt; [b]) </a:t>
            </a:r>
            <a:r>
              <a:rPr lang="de-DE" dirty="0" smtClean="0">
                <a:solidFill>
                  <a:srgbClr val="008000"/>
                </a:solidFill>
                <a:latin typeface="Calibri" pitchFamily="34" charset="0"/>
              </a:rPr>
              <a:t>-&gt;</a:t>
            </a:r>
            <a:endParaRPr lang="de-DE" dirty="0">
              <a:solidFill>
                <a:srgbClr val="008000"/>
              </a:solidFill>
              <a:latin typeface="Calibri" pitchFamily="34" charset="0"/>
            </a:endParaRPr>
          </a:p>
          <a:p>
            <a:pPr defTabSz="292100"/>
            <a:r>
              <a:rPr lang="de-DE" dirty="0">
                <a:solidFill>
                  <a:srgbClr val="008000"/>
                </a:solidFill>
                <a:latin typeface="Calibri" pitchFamily="34" charset="0"/>
              </a:rPr>
              <a:t>			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(a -&gt; b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-&gt; [a] -&gt; [b]</a:t>
            </a:r>
          </a:p>
          <a:p>
            <a:pPr defTabSz="292100"/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farm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alibri" pitchFamily="34" charset="0"/>
              </a:rPr>
              <a:t>distribute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Calibri" pitchFamily="34" charset="0"/>
              </a:rPr>
              <a:t>combine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f </a:t>
            </a:r>
            <a:r>
              <a:rPr lang="de-DE" dirty="0" err="1">
                <a:solidFill>
                  <a:srgbClr val="0000FF"/>
                </a:solidFill>
                <a:latin typeface="Calibri" pitchFamily="34" charset="0"/>
              </a:rPr>
              <a:t>xs</a:t>
            </a:r>
            <a:endParaRPr lang="de-DE" dirty="0">
              <a:solidFill>
                <a:srgbClr val="0000FF"/>
              </a:solidFill>
              <a:latin typeface="Calibri" pitchFamily="34" charset="0"/>
            </a:endParaRPr>
          </a:p>
          <a:p>
            <a:pPr defTabSz="292100"/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	= </a:t>
            </a:r>
            <a:r>
              <a:rPr lang="de-DE" dirty="0" err="1">
                <a:solidFill>
                  <a:srgbClr val="008000"/>
                </a:solidFill>
                <a:latin typeface="Calibri" pitchFamily="34" charset="0"/>
              </a:rPr>
              <a:t>combine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(</a:t>
            </a:r>
            <a:r>
              <a:rPr lang="de-DE" dirty="0" err="1">
                <a:solidFill>
                  <a:srgbClr val="FF0000"/>
                </a:solidFill>
                <a:latin typeface="Calibri" pitchFamily="34" charset="0"/>
              </a:rPr>
              <a:t>parMap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map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f)</a:t>
            </a:r>
          </a:p>
          <a:p>
            <a:pPr defTabSz="292100"/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								 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de-DE" dirty="0" err="1" smtClean="0">
                <a:solidFill>
                  <a:srgbClr val="008000"/>
                </a:solidFill>
                <a:latin typeface="Calibri" pitchFamily="34" charset="0"/>
              </a:rPr>
              <a:t>distribute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Calibri" pitchFamily="34" charset="0"/>
              </a:rPr>
              <a:t>xs</a:t>
            </a:r>
            <a:r>
              <a:rPr lang="de-DE" dirty="0">
                <a:solidFill>
                  <a:srgbClr val="0000FF"/>
                </a:solidFill>
                <a:latin typeface="Calibri" pitchFamily="34" charset="0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Raytracer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Farm </a:t>
            </a:r>
            <a:r>
              <a:rPr lang="de-DE" dirty="0" err="1" smtClean="0"/>
              <a:t>vs</a:t>
            </a:r>
            <a:r>
              <a:rPr lang="de-DE" dirty="0" smtClean="0"/>
              <a:t>   Offline Farm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71472" y="4143380"/>
            <a:ext cx="22797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Input </a:t>
            </a:r>
            <a:r>
              <a:rPr lang="de-DE" dirty="0" err="1" smtClean="0"/>
              <a:t>size</a:t>
            </a:r>
            <a:r>
              <a:rPr lang="de-DE" dirty="0" smtClean="0"/>
              <a:t> 250</a:t>
            </a:r>
          </a:p>
          <a:p>
            <a:r>
              <a:rPr lang="de-DE" dirty="0" err="1" smtClean="0"/>
              <a:t>Chunk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500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Runtime</a:t>
            </a:r>
            <a:r>
              <a:rPr lang="de-DE" dirty="0" smtClean="0">
                <a:solidFill>
                  <a:srgbClr val="FF0000"/>
                </a:solidFill>
              </a:rPr>
              <a:t>: 0,235 s</a:t>
            </a:r>
          </a:p>
          <a:p>
            <a:r>
              <a:rPr lang="de-DE" dirty="0" smtClean="0"/>
              <a:t>8 PEs</a:t>
            </a:r>
          </a:p>
          <a:p>
            <a:r>
              <a:rPr lang="de-DE" dirty="0" smtClean="0"/>
              <a:t>9 </a:t>
            </a:r>
            <a:r>
              <a:rPr lang="de-DE" dirty="0" err="1" smtClean="0"/>
              <a:t>processes</a:t>
            </a:r>
            <a:endParaRPr lang="de-DE" dirty="0" smtClean="0"/>
          </a:p>
          <a:p>
            <a:r>
              <a:rPr lang="de-DE" dirty="0" smtClean="0"/>
              <a:t>17 </a:t>
            </a:r>
            <a:r>
              <a:rPr lang="de-DE" dirty="0" err="1" smtClean="0"/>
              <a:t>threads</a:t>
            </a:r>
            <a:endParaRPr lang="de-DE" dirty="0" smtClean="0"/>
          </a:p>
          <a:p>
            <a:r>
              <a:rPr lang="de-DE" dirty="0" smtClean="0"/>
              <a:t>48 </a:t>
            </a:r>
            <a:r>
              <a:rPr lang="de-DE" dirty="0" err="1" smtClean="0"/>
              <a:t>conversations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548 </a:t>
            </a:r>
            <a:r>
              <a:rPr lang="de-DE" dirty="0" err="1" smtClean="0">
                <a:solidFill>
                  <a:srgbClr val="FF0000"/>
                </a:solidFill>
              </a:rPr>
              <a:t>messages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9" name="Grafik 8" descr="raytracerChunk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00108"/>
            <a:ext cx="4429156" cy="2755152"/>
          </a:xfrm>
          <a:prstGeom prst="rect">
            <a:avLst/>
          </a:prstGeom>
        </p:spPr>
      </p:pic>
      <p:sp>
        <p:nvSpPr>
          <p:cNvPr id="10" name="Geschweifte Klammer rechts 9"/>
          <p:cNvSpPr/>
          <p:nvPr/>
        </p:nvSpPr>
        <p:spPr bwMode="auto">
          <a:xfrm rot="5400000">
            <a:off x="1607323" y="2964653"/>
            <a:ext cx="428628" cy="192882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Gerade Verbindung 11"/>
          <p:cNvCxnSpPr>
            <a:stCxn id="10" idx="1"/>
            <a:endCxn id="13" idx="1"/>
          </p:cNvCxnSpPr>
          <p:nvPr/>
        </p:nvCxnSpPr>
        <p:spPr bwMode="auto">
          <a:xfrm rot="5400000" flipH="1" flipV="1">
            <a:off x="4321967" y="1643050"/>
            <a:ext cx="1588" cy="50006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Geschweifte Klammer rechts 12"/>
          <p:cNvSpPr/>
          <p:nvPr/>
        </p:nvSpPr>
        <p:spPr bwMode="auto">
          <a:xfrm rot="5400000">
            <a:off x="6643702" y="3143248"/>
            <a:ext cx="357190" cy="164307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Grafik 13" descr="raytracerOfflineFarm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97" y="1000108"/>
            <a:ext cx="1919275" cy="271061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864109" y="4214818"/>
            <a:ext cx="22797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Input </a:t>
            </a:r>
            <a:r>
              <a:rPr lang="de-DE" dirty="0" err="1" smtClean="0"/>
              <a:t>size</a:t>
            </a:r>
            <a:r>
              <a:rPr lang="de-DE" dirty="0" smtClean="0"/>
              <a:t> 250</a:t>
            </a:r>
          </a:p>
          <a:p>
            <a:r>
              <a:rPr lang="de-DE" dirty="0" err="1" smtClean="0"/>
              <a:t>Chunk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500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Runtime</a:t>
            </a:r>
            <a:r>
              <a:rPr lang="de-DE" dirty="0" smtClean="0">
                <a:solidFill>
                  <a:srgbClr val="FF0000"/>
                </a:solidFill>
              </a:rPr>
              <a:t>: 0,119 s</a:t>
            </a:r>
          </a:p>
          <a:p>
            <a:r>
              <a:rPr lang="de-DE" dirty="0" smtClean="0"/>
              <a:t>8 PEs</a:t>
            </a:r>
          </a:p>
          <a:p>
            <a:r>
              <a:rPr lang="de-DE" dirty="0" smtClean="0"/>
              <a:t>9 </a:t>
            </a:r>
            <a:r>
              <a:rPr lang="de-DE" dirty="0" err="1" smtClean="0"/>
              <a:t>processes</a:t>
            </a:r>
            <a:endParaRPr lang="de-DE" dirty="0" smtClean="0"/>
          </a:p>
          <a:p>
            <a:r>
              <a:rPr lang="de-DE" dirty="0" smtClean="0"/>
              <a:t>17 </a:t>
            </a:r>
            <a:r>
              <a:rPr lang="de-DE" dirty="0" err="1" smtClean="0"/>
              <a:t>threads</a:t>
            </a:r>
            <a:endParaRPr lang="de-DE" dirty="0" smtClean="0"/>
          </a:p>
          <a:p>
            <a:r>
              <a:rPr lang="de-DE" dirty="0" smtClean="0"/>
              <a:t>40 </a:t>
            </a:r>
            <a:r>
              <a:rPr lang="de-DE" dirty="0" err="1" smtClean="0"/>
              <a:t>conversations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290 </a:t>
            </a:r>
            <a:r>
              <a:rPr lang="de-DE" dirty="0" err="1" smtClean="0">
                <a:solidFill>
                  <a:srgbClr val="FF0000"/>
                </a:solidFill>
              </a:rPr>
              <a:t>messages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839F6E-B1DA-4B1D-A1C2-970C15F81E3D}" type="slidenum">
              <a:rPr lang="de-DE" smtClean="0"/>
              <a:pPr/>
              <a:t>51</a:t>
            </a:fld>
            <a:endParaRPr lang="de-DE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Eden:  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seen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endParaRPr lang="de-DE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71546"/>
            <a:ext cx="8715404" cy="4038600"/>
          </a:xfrm>
        </p:spPr>
        <p:txBody>
          <a:bodyPr/>
          <a:lstStyle/>
          <a:p>
            <a:pPr marL="268288" indent="-268288">
              <a:spcBef>
                <a:spcPct val="30000"/>
              </a:spcBef>
            </a:pPr>
            <a:r>
              <a:rPr lang="de-DE" sz="2200" b="1" dirty="0" smtClean="0">
                <a:solidFill>
                  <a:srgbClr val="FF0000"/>
                </a:solidFill>
              </a:rPr>
              <a:t>Eden </a:t>
            </a:r>
            <a:r>
              <a:rPr lang="de-DE" sz="2200" dirty="0" err="1" smtClean="0">
                <a:solidFill>
                  <a:srgbClr val="FF0000"/>
                </a:solidFill>
              </a:rPr>
              <a:t>extends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b="1" dirty="0" err="1" smtClean="0">
                <a:solidFill>
                  <a:srgbClr val="FF0000"/>
                </a:solidFill>
              </a:rPr>
              <a:t>Haskell</a:t>
            </a:r>
            <a:r>
              <a:rPr lang="de-DE" sz="2200" b="1" dirty="0" smtClean="0">
                <a:solidFill>
                  <a:srgbClr val="FF0000"/>
                </a:solidFill>
              </a:rPr>
              <a:t> </a:t>
            </a:r>
            <a:r>
              <a:rPr lang="de-DE" sz="2200" b="1" dirty="0" err="1" smtClean="0">
                <a:solidFill>
                  <a:srgbClr val="FF0000"/>
                </a:solidFill>
              </a:rPr>
              <a:t>with</a:t>
            </a:r>
            <a:r>
              <a:rPr lang="de-DE" sz="2200" b="1" dirty="0" smtClean="0">
                <a:solidFill>
                  <a:srgbClr val="FF0000"/>
                </a:solidFill>
              </a:rPr>
              <a:t> </a:t>
            </a:r>
            <a:r>
              <a:rPr lang="de-DE" sz="2200" b="1" dirty="0" err="1" smtClean="0">
                <a:solidFill>
                  <a:srgbClr val="FF0000"/>
                </a:solidFill>
              </a:rPr>
              <a:t>parallelism</a:t>
            </a:r>
            <a:endParaRPr lang="de-DE" sz="2200" b="1" dirty="0" smtClean="0"/>
          </a:p>
          <a:p>
            <a:pPr marL="673100" lvl="1" indent="-292100">
              <a:spcBef>
                <a:spcPct val="30000"/>
              </a:spcBef>
            </a:pPr>
            <a:r>
              <a:rPr lang="de-DE" sz="1800" b="1" dirty="0" smtClean="0"/>
              <a:t>explicit </a:t>
            </a:r>
            <a:r>
              <a:rPr lang="de-DE" sz="1800" b="1" dirty="0" err="1" smtClean="0"/>
              <a:t>process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definitions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implicit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communication</a:t>
            </a:r>
            <a:r>
              <a:rPr lang="de-DE" sz="1800" b="1" dirty="0" smtClean="0"/>
              <a:t> </a:t>
            </a:r>
          </a:p>
          <a:p>
            <a:pPr marL="673100" lvl="1" indent="-292100">
              <a:spcBef>
                <a:spcPct val="30000"/>
              </a:spcBef>
              <a:buFont typeface="Wingdings" pitchFamily="2" charset="2"/>
              <a:buChar char="à"/>
            </a:pPr>
            <a:r>
              <a:rPr lang="de-DE" sz="1800" b="1" dirty="0" err="1" smtClean="0">
                <a:solidFill>
                  <a:srgbClr val="006600"/>
                </a:solidFill>
              </a:rPr>
              <a:t>control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of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process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granularity</a:t>
            </a:r>
            <a:r>
              <a:rPr lang="de-DE" sz="1800" b="1" dirty="0" smtClean="0">
                <a:solidFill>
                  <a:srgbClr val="006600"/>
                </a:solidFill>
              </a:rPr>
              <a:t>, </a:t>
            </a:r>
            <a:r>
              <a:rPr lang="de-DE" sz="1800" b="1" dirty="0" err="1" smtClean="0">
                <a:solidFill>
                  <a:srgbClr val="006600"/>
                </a:solidFill>
              </a:rPr>
              <a:t>distribution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of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work</a:t>
            </a:r>
            <a:r>
              <a:rPr lang="de-DE" sz="1800" dirty="0" smtClean="0">
                <a:solidFill>
                  <a:srgbClr val="006600"/>
                </a:solidFill>
              </a:rPr>
              <a:t>, </a:t>
            </a:r>
            <a:r>
              <a:rPr lang="de-DE" sz="1800" b="1" dirty="0" err="1" smtClean="0">
                <a:solidFill>
                  <a:srgbClr val="006600"/>
                </a:solidFill>
              </a:rPr>
              <a:t>and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communication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topology</a:t>
            </a:r>
            <a:endParaRPr lang="de-DE" sz="1800" b="1" dirty="0" smtClean="0">
              <a:solidFill>
                <a:srgbClr val="006600"/>
              </a:solidFill>
            </a:endParaRPr>
          </a:p>
          <a:p>
            <a:pPr marL="673100" lvl="1" indent="-292100">
              <a:spcBef>
                <a:spcPct val="30000"/>
              </a:spcBef>
            </a:pPr>
            <a:r>
              <a:rPr lang="de-DE" sz="1800" b="1" dirty="0" err="1" smtClean="0"/>
              <a:t>implemented</a:t>
            </a:r>
            <a:r>
              <a:rPr lang="de-DE" sz="1800" b="1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extending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b="1" dirty="0" smtClean="0"/>
              <a:t> Glasgow </a:t>
            </a:r>
            <a:r>
              <a:rPr lang="de-DE" sz="1800" b="1" dirty="0" err="1" smtClean="0"/>
              <a:t>Haskell</a:t>
            </a:r>
            <a:r>
              <a:rPr lang="de-DE" sz="1800" b="1" dirty="0" smtClean="0"/>
              <a:t> Compiler (GHC)</a:t>
            </a:r>
          </a:p>
          <a:p>
            <a:pPr marL="673100" lvl="1" indent="-292100">
              <a:spcBef>
                <a:spcPct val="30000"/>
              </a:spcBef>
              <a:tabLst>
                <a:tab pos="6911975" algn="l"/>
              </a:tabLst>
            </a:pPr>
            <a:r>
              <a:rPr lang="de-DE" sz="1800" dirty="0" err="1" smtClean="0"/>
              <a:t>tool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EdenTV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analyse</a:t>
            </a:r>
            <a:r>
              <a:rPr lang="de-DE" sz="1800" dirty="0" smtClean="0"/>
              <a:t> parallel </a:t>
            </a:r>
            <a:r>
              <a:rPr lang="de-DE" sz="1800" dirty="0" err="1" smtClean="0"/>
              <a:t>program</a:t>
            </a:r>
            <a:r>
              <a:rPr lang="de-DE" sz="1800" dirty="0" smtClean="0"/>
              <a:t> </a:t>
            </a:r>
            <a:r>
              <a:rPr lang="de-DE" sz="1800" dirty="0" err="1" smtClean="0"/>
              <a:t>behaviour</a:t>
            </a:r>
            <a:endParaRPr lang="de-DE" sz="1800" b="1" dirty="0" smtClean="0"/>
          </a:p>
          <a:p>
            <a:pPr marL="273050" indent="-292100">
              <a:spcBef>
                <a:spcPct val="30000"/>
              </a:spcBef>
            </a:pPr>
            <a:r>
              <a:rPr lang="de-DE" sz="2200" dirty="0" err="1" smtClean="0">
                <a:solidFill>
                  <a:srgbClr val="FF0000"/>
                </a:solidFill>
              </a:rPr>
              <a:t>rules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</a:rPr>
              <a:t>of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</a:rPr>
              <a:t>thumb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</a:rPr>
              <a:t>for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</a:rPr>
              <a:t>producing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</a:rPr>
              <a:t>efficient</a:t>
            </a:r>
            <a:r>
              <a:rPr lang="de-DE" sz="2200" dirty="0" smtClean="0">
                <a:solidFill>
                  <a:srgbClr val="FF0000"/>
                </a:solidFill>
              </a:rPr>
              <a:t> parallel </a:t>
            </a:r>
            <a:r>
              <a:rPr lang="de-DE" sz="2200" dirty="0" err="1" smtClean="0">
                <a:solidFill>
                  <a:srgbClr val="FF0000"/>
                </a:solidFill>
              </a:rPr>
              <a:t>programs</a:t>
            </a:r>
            <a:endParaRPr lang="de-DE" sz="2200" b="1" dirty="0" smtClean="0">
              <a:solidFill>
                <a:srgbClr val="FF0000"/>
              </a:solidFill>
            </a:endParaRPr>
          </a:p>
          <a:p>
            <a:pPr marL="673100" lvl="1" indent="-292100">
              <a:spcBef>
                <a:spcPct val="30000"/>
              </a:spcBef>
            </a:pPr>
            <a:r>
              <a:rPr lang="de-DE" sz="1800" b="1" dirty="0" err="1" smtClean="0">
                <a:solidFill>
                  <a:srgbClr val="006600"/>
                </a:solidFill>
              </a:rPr>
              <a:t>number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of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processe</a:t>
            </a:r>
            <a:r>
              <a:rPr lang="de-DE" sz="1800" dirty="0" err="1" smtClean="0">
                <a:solidFill>
                  <a:srgbClr val="006600"/>
                </a:solidFill>
              </a:rPr>
              <a:t>s</a:t>
            </a:r>
            <a:r>
              <a:rPr lang="de-DE" sz="1800" dirty="0" smtClean="0">
                <a:solidFill>
                  <a:srgbClr val="006600"/>
                </a:solidFill>
              </a:rPr>
              <a:t> ~ </a:t>
            </a:r>
            <a:r>
              <a:rPr lang="de-DE" sz="1800" dirty="0" err="1" smtClean="0">
                <a:solidFill>
                  <a:srgbClr val="006600"/>
                </a:solidFill>
              </a:rPr>
              <a:t>noPe</a:t>
            </a:r>
            <a:endParaRPr lang="de-DE" sz="1800" dirty="0" smtClean="0">
              <a:solidFill>
                <a:srgbClr val="006600"/>
              </a:solidFill>
            </a:endParaRPr>
          </a:p>
          <a:p>
            <a:pPr marL="673100" lvl="1" indent="-292100">
              <a:spcBef>
                <a:spcPct val="30000"/>
              </a:spcBef>
            </a:pPr>
            <a:r>
              <a:rPr lang="de-DE" sz="1800" b="1" dirty="0" err="1" smtClean="0">
                <a:solidFill>
                  <a:srgbClr val="006600"/>
                </a:solidFill>
              </a:rPr>
              <a:t>reducing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communication</a:t>
            </a:r>
            <a:endParaRPr lang="de-DE" sz="1800" b="1" dirty="0" smtClean="0">
              <a:solidFill>
                <a:srgbClr val="006600"/>
              </a:solidFill>
            </a:endParaRPr>
          </a:p>
          <a:p>
            <a:pPr marL="1073150" lvl="2" indent="-292100">
              <a:spcBef>
                <a:spcPct val="30000"/>
              </a:spcBef>
            </a:pPr>
            <a:r>
              <a:rPr lang="de-DE" sz="1800" dirty="0" err="1" smtClean="0">
                <a:solidFill>
                  <a:srgbClr val="006600"/>
                </a:solidFill>
              </a:rPr>
              <a:t>chunking</a:t>
            </a:r>
            <a:endParaRPr lang="de-DE" sz="1800" dirty="0" smtClean="0">
              <a:solidFill>
                <a:srgbClr val="006600"/>
              </a:solidFill>
            </a:endParaRPr>
          </a:p>
          <a:p>
            <a:pPr marL="1073150" lvl="2" indent="-292100">
              <a:spcBef>
                <a:spcPct val="30000"/>
              </a:spcBef>
            </a:pPr>
            <a:r>
              <a:rPr lang="de-DE" sz="1800" b="1" dirty="0" smtClean="0">
                <a:solidFill>
                  <a:srgbClr val="006600"/>
                </a:solidFill>
              </a:rPr>
              <a:t>offline </a:t>
            </a:r>
            <a:r>
              <a:rPr lang="de-DE" sz="1800" b="1" dirty="0" err="1" smtClean="0">
                <a:solidFill>
                  <a:srgbClr val="006600"/>
                </a:solidFill>
              </a:rPr>
              <a:t>processes</a:t>
            </a:r>
            <a:r>
              <a:rPr lang="de-DE" sz="1800" b="1" dirty="0" smtClean="0">
                <a:solidFill>
                  <a:srgbClr val="006600"/>
                </a:solidFill>
              </a:rPr>
              <a:t>: </a:t>
            </a:r>
            <a:r>
              <a:rPr lang="de-DE" sz="1800" b="1" dirty="0" err="1" smtClean="0">
                <a:solidFill>
                  <a:srgbClr val="006600"/>
                </a:solidFill>
              </a:rPr>
              <a:t>parameter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passing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instead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of</a:t>
            </a:r>
            <a:r>
              <a:rPr lang="de-DE" sz="1800" b="1" dirty="0" smtClean="0">
                <a:solidFill>
                  <a:srgbClr val="006600"/>
                </a:solidFill>
              </a:rPr>
              <a:t> </a:t>
            </a:r>
            <a:r>
              <a:rPr lang="de-DE" sz="1800" b="1" dirty="0" err="1" smtClean="0">
                <a:solidFill>
                  <a:srgbClr val="006600"/>
                </a:solidFill>
              </a:rPr>
              <a:t>communication</a:t>
            </a:r>
            <a:endParaRPr lang="de-DE" sz="1400" b="1" dirty="0" smtClean="0">
              <a:solidFill>
                <a:srgbClr val="006600"/>
              </a:solidFill>
            </a:endParaRPr>
          </a:p>
          <a:p>
            <a:pPr marL="268288" indent="-268288">
              <a:spcBef>
                <a:spcPct val="30000"/>
              </a:spcBef>
            </a:pPr>
            <a:r>
              <a:rPr lang="de-DE" sz="2000" dirty="0" smtClean="0">
                <a:solidFill>
                  <a:srgbClr val="FF0000"/>
                </a:solidFill>
              </a:rPr>
              <a:t>parallel </a:t>
            </a:r>
            <a:r>
              <a:rPr lang="de-DE" sz="2000" dirty="0" err="1" smtClean="0">
                <a:solidFill>
                  <a:srgbClr val="FF0000"/>
                </a:solidFill>
              </a:rPr>
              <a:t>map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implementations</a:t>
            </a:r>
            <a:endParaRPr lang="de-DE" sz="1800" b="1" dirty="0" smtClean="0">
              <a:solidFill>
                <a:srgbClr val="FF0000"/>
              </a:solidFill>
            </a:endParaRPr>
          </a:p>
        </p:txBody>
      </p:sp>
      <p:grpSp>
        <p:nvGrpSpPr>
          <p:cNvPr id="24582" name="Group 141"/>
          <p:cNvGrpSpPr>
            <a:grpSpLocks/>
          </p:cNvGrpSpPr>
          <p:nvPr/>
        </p:nvGrpSpPr>
        <p:grpSpPr bwMode="auto">
          <a:xfrm>
            <a:off x="446088" y="5105424"/>
            <a:ext cx="8229600" cy="1824038"/>
            <a:chOff x="281" y="2835"/>
            <a:chExt cx="5184" cy="1149"/>
          </a:xfrm>
        </p:grpSpPr>
        <p:sp>
          <p:nvSpPr>
            <p:cNvPr id="24583" name="Rectangle 135"/>
            <p:cNvSpPr>
              <a:spLocks noChangeArrowheads="1"/>
            </p:cNvSpPr>
            <p:nvPr/>
          </p:nvSpPr>
          <p:spPr bwMode="auto">
            <a:xfrm>
              <a:off x="281" y="2835"/>
              <a:ext cx="5184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609600">
                <a:spcBef>
                  <a:spcPct val="20000"/>
                </a:spcBef>
              </a:pPr>
              <a:r>
                <a:rPr lang="de-DE" sz="1800" dirty="0"/>
                <a:t>Schemata		</a:t>
              </a:r>
              <a:r>
                <a:rPr lang="de-DE" sz="1800" dirty="0" err="1" smtClean="0"/>
                <a:t>task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decomposition</a:t>
              </a:r>
              <a:r>
                <a:rPr lang="de-DE" sz="1800" dirty="0"/>
                <a:t>	</a:t>
              </a:r>
              <a:r>
                <a:rPr lang="de-DE" sz="1800" dirty="0" err="1" smtClean="0"/>
                <a:t>task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distribution</a:t>
              </a:r>
              <a:endParaRPr lang="de-DE" sz="1800" dirty="0"/>
            </a:p>
            <a:p>
              <a:pPr defTabSz="609600">
                <a:spcBef>
                  <a:spcPct val="20000"/>
                </a:spcBef>
              </a:pPr>
              <a:r>
                <a:rPr lang="de-DE" sz="1800" dirty="0" err="1">
                  <a:solidFill>
                    <a:schemeClr val="accent2"/>
                  </a:solidFill>
                </a:rPr>
                <a:t>parMap</a:t>
              </a:r>
              <a:r>
                <a:rPr lang="de-DE" sz="1800" dirty="0"/>
                <a:t>		</a:t>
              </a:r>
              <a:r>
                <a:rPr lang="de-DE" sz="1800" dirty="0" err="1" smtClean="0"/>
                <a:t>regular</a:t>
              </a:r>
              <a:r>
                <a:rPr lang="de-DE" sz="1800" dirty="0"/>
                <a:t>		</a:t>
              </a:r>
              <a:r>
                <a:rPr lang="de-DE" sz="1800" dirty="0" smtClean="0"/>
                <a:t>	</a:t>
              </a:r>
              <a:r>
                <a:rPr lang="de-DE" sz="1800" dirty="0" err="1" smtClean="0">
                  <a:solidFill>
                    <a:schemeClr val="accent2"/>
                  </a:solidFill>
                </a:rPr>
                <a:t>static</a:t>
              </a:r>
              <a:r>
                <a:rPr lang="de-DE" sz="1800" dirty="0" smtClean="0">
                  <a:solidFill>
                    <a:schemeClr val="accent2"/>
                  </a:solidFill>
                </a:rPr>
                <a:t>: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process</a:t>
              </a:r>
              <a:r>
                <a:rPr lang="de-DE" sz="1800" dirty="0" smtClean="0"/>
                <a:t> per </a:t>
              </a:r>
              <a:r>
                <a:rPr lang="de-DE" sz="1800" dirty="0" err="1"/>
                <a:t>t</a:t>
              </a:r>
              <a:r>
                <a:rPr lang="de-DE" sz="1800" dirty="0" err="1" smtClean="0"/>
                <a:t>ask</a:t>
              </a:r>
              <a:endParaRPr lang="de-DE" sz="1800" dirty="0"/>
            </a:p>
            <a:p>
              <a:pPr defTabSz="609600">
                <a:spcBef>
                  <a:spcPct val="20000"/>
                </a:spcBef>
              </a:pPr>
              <a:r>
                <a:rPr lang="de-DE" sz="1800" dirty="0" err="1">
                  <a:solidFill>
                    <a:schemeClr val="accent2"/>
                  </a:solidFill>
                </a:rPr>
                <a:t>farm</a:t>
              </a:r>
              <a:r>
                <a:rPr lang="de-DE" sz="1800" dirty="0"/>
                <a:t>			</a:t>
              </a:r>
              <a:r>
                <a:rPr lang="de-DE" sz="1800" dirty="0" err="1" smtClean="0"/>
                <a:t>regular</a:t>
              </a:r>
              <a:r>
                <a:rPr lang="de-DE" sz="1800" dirty="0" smtClean="0"/>
                <a:t> </a:t>
              </a:r>
              <a:r>
                <a:rPr lang="de-DE" sz="1800" dirty="0"/>
                <a:t>		</a:t>
              </a:r>
              <a:r>
                <a:rPr lang="de-DE" sz="1800" dirty="0" smtClean="0"/>
                <a:t>	</a:t>
              </a:r>
              <a:r>
                <a:rPr lang="de-DE" sz="1800" dirty="0" err="1" smtClean="0">
                  <a:solidFill>
                    <a:schemeClr val="accent2"/>
                  </a:solidFill>
                </a:rPr>
                <a:t>static</a:t>
              </a:r>
              <a:r>
                <a:rPr lang="de-DE" sz="1800" dirty="0" smtClean="0">
                  <a:solidFill>
                    <a:schemeClr val="accent2"/>
                  </a:solidFill>
                </a:rPr>
                <a:t>: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process</a:t>
              </a:r>
              <a:r>
                <a:rPr lang="de-DE" sz="1800" dirty="0" smtClean="0"/>
                <a:t> per </a:t>
              </a:r>
              <a:r>
                <a:rPr lang="de-DE" sz="1800" dirty="0" err="1" smtClean="0"/>
                <a:t>processor</a:t>
              </a:r>
              <a:endParaRPr lang="de-DE" sz="1800" dirty="0">
                <a:solidFill>
                  <a:schemeClr val="accent2"/>
                </a:solidFill>
              </a:endParaRPr>
            </a:p>
            <a:p>
              <a:pPr defTabSz="609600">
                <a:spcBef>
                  <a:spcPct val="20000"/>
                </a:spcBef>
              </a:pPr>
              <a:r>
                <a:rPr lang="de-DE" sz="1800" dirty="0" err="1" smtClean="0">
                  <a:solidFill>
                    <a:schemeClr val="accent2"/>
                  </a:solidFill>
                </a:rPr>
                <a:t>offlineFarm</a:t>
              </a:r>
              <a:r>
                <a:rPr lang="de-DE" sz="1800" dirty="0"/>
                <a:t>	</a:t>
              </a:r>
              <a:r>
                <a:rPr lang="de-DE" sz="1800" dirty="0" err="1" smtClean="0"/>
                <a:t>regular</a:t>
              </a:r>
              <a:r>
                <a:rPr lang="de-DE" sz="1800" dirty="0" smtClean="0"/>
                <a:t> </a:t>
              </a:r>
              <a:r>
                <a:rPr lang="de-DE" sz="1800" dirty="0"/>
                <a:t>		</a:t>
              </a:r>
              <a:r>
                <a:rPr lang="de-DE" sz="1800" dirty="0" smtClean="0"/>
                <a:t>	</a:t>
              </a:r>
              <a:r>
                <a:rPr lang="de-DE" sz="1800" dirty="0" err="1" smtClean="0">
                  <a:solidFill>
                    <a:schemeClr val="accent2"/>
                  </a:solidFill>
                </a:rPr>
                <a:t>static</a:t>
              </a:r>
              <a:r>
                <a:rPr lang="de-DE" sz="1800" dirty="0" smtClean="0">
                  <a:solidFill>
                    <a:schemeClr val="accent2"/>
                  </a:solidFill>
                </a:rPr>
                <a:t>: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task</a:t>
              </a:r>
              <a:r>
                <a:rPr lang="de-DE" sz="1800" dirty="0" smtClean="0"/>
                <a:t> </a:t>
              </a:r>
              <a:r>
                <a:rPr lang="de-DE" sz="1800" dirty="0" err="1" smtClean="0"/>
                <a:t>selection</a:t>
              </a:r>
              <a:r>
                <a:rPr lang="de-DE" sz="1800" dirty="0" smtClean="0"/>
                <a:t> </a:t>
              </a:r>
              <a:r>
                <a:rPr lang="de-DE" sz="1800" dirty="0"/>
                <a:t>in </a:t>
              </a:r>
              <a:r>
                <a:rPr lang="de-DE" sz="1800" dirty="0" err="1" smtClean="0"/>
                <a:t>processes</a:t>
              </a:r>
              <a:endParaRPr lang="de-DE" sz="1800" dirty="0"/>
            </a:p>
            <a:p>
              <a:pPr defTabSz="609600">
                <a:spcBef>
                  <a:spcPct val="20000"/>
                </a:spcBef>
              </a:pPr>
              <a:r>
                <a:rPr lang="de-DE" sz="1800" dirty="0" err="1">
                  <a:solidFill>
                    <a:schemeClr val="accent2"/>
                  </a:solidFill>
                </a:rPr>
                <a:t>workpool</a:t>
              </a:r>
              <a:r>
                <a:rPr lang="de-DE" sz="1800" dirty="0"/>
                <a:t>	  	</a:t>
              </a:r>
              <a:r>
                <a:rPr lang="de-DE" sz="1800" dirty="0" err="1" smtClean="0"/>
                <a:t>irregular</a:t>
              </a:r>
              <a:r>
                <a:rPr lang="de-DE" sz="1800" dirty="0" smtClean="0"/>
                <a:t> </a:t>
              </a:r>
              <a:r>
                <a:rPr lang="de-DE" sz="1800" dirty="0"/>
                <a:t>		</a:t>
              </a:r>
              <a:r>
                <a:rPr lang="de-DE" sz="1800" dirty="0" smtClean="0"/>
                <a:t>	</a:t>
              </a:r>
              <a:r>
                <a:rPr lang="de-DE" sz="1800" dirty="0" err="1" smtClean="0">
                  <a:solidFill>
                    <a:schemeClr val="accent2"/>
                  </a:solidFill>
                </a:rPr>
                <a:t>dynamic</a:t>
              </a:r>
              <a:endParaRPr lang="de-DE" sz="1800" dirty="0">
                <a:solidFill>
                  <a:schemeClr val="accent2"/>
                </a:solidFill>
              </a:endParaRPr>
            </a:p>
          </p:txBody>
        </p:sp>
        <p:sp>
          <p:nvSpPr>
            <p:cNvPr id="24584" name="Line 136"/>
            <p:cNvSpPr>
              <a:spLocks noChangeShapeType="1"/>
            </p:cNvSpPr>
            <p:nvPr/>
          </p:nvSpPr>
          <p:spPr bwMode="auto">
            <a:xfrm>
              <a:off x="281" y="3072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85" name="Line 137"/>
            <p:cNvSpPr>
              <a:spLocks noChangeShapeType="1"/>
            </p:cNvSpPr>
            <p:nvPr/>
          </p:nvSpPr>
          <p:spPr bwMode="auto">
            <a:xfrm>
              <a:off x="1429" y="288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Overview</a:t>
            </a:r>
            <a:r>
              <a:rPr lang="de-DE" dirty="0" smtClean="0"/>
              <a:t> Eden Lectures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000108"/>
            <a:ext cx="8339166" cy="3214710"/>
          </a:xfrm>
          <a:ln>
            <a:solidFill>
              <a:schemeClr val="tx1"/>
            </a:solidFill>
          </a:ln>
        </p:spPr>
        <p:txBody>
          <a:bodyPr numCol="2"/>
          <a:lstStyle/>
          <a:p>
            <a:r>
              <a:rPr lang="de-DE" dirty="0" smtClean="0">
                <a:solidFill>
                  <a:srgbClr val="229E5A"/>
                </a:solidFill>
              </a:rPr>
              <a:t>Lectures I &amp; II (</a:t>
            </a:r>
            <a:r>
              <a:rPr lang="de-DE" dirty="0" err="1" smtClean="0">
                <a:solidFill>
                  <a:srgbClr val="229E5A"/>
                </a:solidFill>
              </a:rPr>
              <a:t>Thursday</a:t>
            </a:r>
            <a:r>
              <a:rPr lang="de-DE" dirty="0" smtClean="0">
                <a:solidFill>
                  <a:srgbClr val="229E5A"/>
                </a:solidFill>
              </a:rPr>
              <a:t>)</a:t>
            </a:r>
          </a:p>
          <a:p>
            <a:pPr lvl="1"/>
            <a:r>
              <a:rPr lang="de-DE" dirty="0" smtClean="0"/>
              <a:t>Motivation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Basic </a:t>
            </a:r>
            <a:r>
              <a:rPr lang="de-DE" dirty="0" err="1" smtClean="0">
                <a:solidFill>
                  <a:srgbClr val="FF0000"/>
                </a:solidFill>
              </a:rPr>
              <a:t>Constructs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de-DE" dirty="0" smtClean="0"/>
              <a:t>Case Study: </a:t>
            </a:r>
            <a:r>
              <a:rPr lang="de-DE" dirty="0" err="1" smtClean="0"/>
              <a:t>Mergesort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Eden TV –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The Eden </a:t>
            </a:r>
            <a:r>
              <a:rPr lang="de-DE" dirty="0" err="1" smtClean="0">
                <a:solidFill>
                  <a:srgbClr val="FF0000"/>
                </a:solidFill>
              </a:rPr>
              <a:t>Trace</a:t>
            </a:r>
            <a:r>
              <a:rPr lang="de-DE" dirty="0" smtClean="0">
                <a:solidFill>
                  <a:srgbClr val="FF0000"/>
                </a:solidFill>
              </a:rPr>
              <a:t> Viewer</a:t>
            </a:r>
          </a:p>
          <a:p>
            <a:pPr lvl="1"/>
            <a:r>
              <a:rPr lang="de-DE" dirty="0" err="1" smtClean="0"/>
              <a:t>Reducing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Parallel </a:t>
            </a:r>
            <a:r>
              <a:rPr lang="de-DE" dirty="0" err="1" smtClean="0">
                <a:solidFill>
                  <a:srgbClr val="FF0000"/>
                </a:solidFill>
              </a:rPr>
              <a:t>map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implementations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Explicit Channel Management</a:t>
            </a:r>
          </a:p>
          <a:p>
            <a:pPr lvl="1"/>
            <a:r>
              <a:rPr lang="de-DE" dirty="0" smtClean="0"/>
              <a:t>The Remote Data </a:t>
            </a:r>
            <a:r>
              <a:rPr lang="de-DE" dirty="0" err="1" smtClean="0"/>
              <a:t>Concept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Algorithmic</a:t>
            </a:r>
            <a:r>
              <a:rPr lang="de-DE" dirty="0" smtClean="0">
                <a:solidFill>
                  <a:srgbClr val="FF0000"/>
                </a:solidFill>
              </a:rPr>
              <a:t> Skeletons</a:t>
            </a:r>
          </a:p>
          <a:p>
            <a:pPr lvl="2"/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Workpools</a:t>
            </a:r>
            <a:endParaRPr lang="de-DE" dirty="0" smtClean="0"/>
          </a:p>
          <a:p>
            <a:pPr lvl="2"/>
            <a:r>
              <a:rPr lang="de-DE" dirty="0" err="1" smtClean="0"/>
              <a:t>Divide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Conquer</a:t>
            </a:r>
            <a:endParaRPr lang="de-DE" dirty="0" smtClean="0"/>
          </a:p>
          <a:p>
            <a:pPr lvl="2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00034" y="4214818"/>
            <a:ext cx="8358246" cy="3493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numCol="2">
            <a:spAutoFit/>
          </a:bodyPr>
          <a:lstStyle/>
          <a:p>
            <a:pPr marL="26670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Lecture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III: Lab Session </a:t>
            </a:r>
            <a:b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</a:b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(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Friday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Morning)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Lecture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IV: 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Implementation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(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Friday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229E5A"/>
                </a:solidFill>
                <a:latin typeface="Calibri" pitchFamily="34" charset="0"/>
              </a:rPr>
              <a:t>Afternoon</a:t>
            </a:r>
            <a:r>
              <a:rPr lang="de-DE" sz="2400" dirty="0" smtClean="0">
                <a:solidFill>
                  <a:srgbClr val="229E5A"/>
                </a:solidFill>
                <a:latin typeface="Calibri" pitchFamily="34" charset="0"/>
              </a:rPr>
              <a:t>)</a:t>
            </a:r>
          </a:p>
          <a:p>
            <a:pPr marL="631825" lvl="1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err="1" smtClean="0"/>
              <a:t>Layered</a:t>
            </a:r>
            <a:r>
              <a:rPr lang="de-DE" sz="1800" dirty="0" smtClean="0"/>
              <a:t> </a:t>
            </a:r>
            <a:r>
              <a:rPr lang="de-DE" sz="1800" dirty="0" err="1" smtClean="0"/>
              <a:t>Structure</a:t>
            </a:r>
            <a:endParaRPr lang="de-DE" sz="1800" dirty="0" smtClean="0"/>
          </a:p>
          <a:p>
            <a:pPr marL="631825" lvl="1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Primitive </a:t>
            </a:r>
            <a:r>
              <a:rPr lang="de-DE" sz="1800" dirty="0" err="1" smtClean="0"/>
              <a:t>Operations</a:t>
            </a:r>
            <a:endParaRPr lang="de-DE" sz="1800" dirty="0" smtClean="0"/>
          </a:p>
          <a:p>
            <a:pPr marL="631825" lvl="1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The Eden Module</a:t>
            </a:r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sz="1800" dirty="0" smtClean="0"/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The Trans </a:t>
            </a:r>
            <a:r>
              <a:rPr lang="de-DE" sz="1800" dirty="0" err="1" smtClean="0"/>
              <a:t>class</a:t>
            </a:r>
            <a:endParaRPr lang="de-DE" sz="1800" dirty="0" smtClean="0"/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The PA </a:t>
            </a:r>
            <a:r>
              <a:rPr lang="de-DE" sz="1800" dirty="0" err="1" smtClean="0"/>
              <a:t>monad</a:t>
            </a:r>
            <a:endParaRPr lang="de-DE" sz="1800" dirty="0" smtClean="0"/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err="1" smtClean="0"/>
              <a:t>Process</a:t>
            </a:r>
            <a:r>
              <a:rPr lang="de-DE" sz="1800" dirty="0" smtClean="0"/>
              <a:t> Handling</a:t>
            </a:r>
          </a:p>
          <a:p>
            <a:pPr marL="1089025" lvl="2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sz="1800" dirty="0" smtClean="0"/>
              <a:t>Remote Data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500034" y="4214818"/>
            <a:ext cx="8358246" cy="78581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7A084F-DD79-45CF-892E-A64CC0C9214D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Many-to-one</a:t>
            </a:r>
            <a:r>
              <a:rPr lang="de-DE" dirty="0" smtClean="0"/>
              <a:t> Communication: </a:t>
            </a:r>
            <a:r>
              <a:rPr lang="de-DE" dirty="0" err="1" smtClean="0"/>
              <a:t>merge</a:t>
            </a:r>
            <a:endParaRPr lang="de-DE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638800"/>
          </a:xfrm>
        </p:spPr>
        <p:txBody>
          <a:bodyPr/>
          <a:lstStyle/>
          <a:p>
            <a:pPr defTabSz="309563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de-DE" sz="2000" b="1" dirty="0" err="1" smtClean="0"/>
              <a:t>Using</a:t>
            </a:r>
            <a:r>
              <a:rPr lang="de-DE" sz="2000" b="1" dirty="0" smtClean="0"/>
              <a:t> non-</a:t>
            </a:r>
            <a:r>
              <a:rPr lang="de-DE" sz="2000" b="1" dirty="0" err="1" smtClean="0"/>
              <a:t>deterministic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merge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function</a:t>
            </a:r>
            <a:r>
              <a:rPr lang="de-DE" sz="2000" b="1" dirty="0" smtClean="0"/>
              <a:t>:	       </a:t>
            </a:r>
            <a:r>
              <a:rPr lang="de-DE" sz="2000" b="1" dirty="0" err="1" smtClean="0">
                <a:solidFill>
                  <a:srgbClr val="FF0000"/>
                </a:solidFill>
              </a:rPr>
              <a:t>merge</a:t>
            </a:r>
            <a:r>
              <a:rPr lang="de-DE" sz="2000" b="1" dirty="0" smtClean="0">
                <a:solidFill>
                  <a:srgbClr val="FF0000"/>
                </a:solidFill>
              </a:rPr>
              <a:t> 	</a:t>
            </a:r>
            <a:r>
              <a:rPr lang="de-DE" sz="2000" b="1" dirty="0" smtClean="0">
                <a:solidFill>
                  <a:srgbClr val="008000"/>
                </a:solidFill>
              </a:rPr>
              <a:t>:: 	 [[a]]  -&gt;  [a]</a:t>
            </a:r>
          </a:p>
          <a:p>
            <a:pPr marL="819150" lvl="1" defTabSz="309563">
              <a:lnSpc>
                <a:spcPct val="110000"/>
              </a:lnSpc>
              <a:spcBef>
                <a:spcPct val="30000"/>
              </a:spcBef>
              <a:buFontTx/>
              <a:buNone/>
            </a:pPr>
            <a:endParaRPr lang="de-DE" sz="2000" b="1" dirty="0" smtClean="0">
              <a:solidFill>
                <a:srgbClr val="008000"/>
              </a:solidFill>
            </a:endParaRPr>
          </a:p>
          <a:p>
            <a:pPr marL="819150" lvl="1" defTabSz="309563"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de-DE" sz="2000" b="1" dirty="0" smtClean="0"/>
              <a:t>			</a:t>
            </a:r>
            <a:endParaRPr lang="de-DE" sz="2000" b="1" baseline="-25000" dirty="0" smtClean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00034" y="1857364"/>
            <a:ext cx="350997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Workpool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de-D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or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200" kern="0" dirty="0" smtClean="0">
                <a:solidFill>
                  <a:srgbClr val="006600"/>
                </a:solidFill>
                <a:latin typeface="Calibri" pitchFamily="34" charset="0"/>
                <a:ea typeface="+mj-ea"/>
                <a:cs typeface="+mj-cs"/>
              </a:rPr>
              <a:t>Master/Worker 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de-D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Scheme</a:t>
            </a:r>
            <a:endParaRPr kumimoji="0" 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57232" y="4161901"/>
            <a:ext cx="86868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6400">
              <a:spcBef>
                <a:spcPct val="20000"/>
              </a:spcBef>
            </a:pPr>
            <a:r>
              <a:rPr lang="de-DE" sz="1800" dirty="0" err="1" smtClean="0">
                <a:latin typeface="Calibri" pitchFamily="34" charset="0"/>
              </a:rPr>
              <a:t>masterWorker</a:t>
            </a:r>
            <a:r>
              <a:rPr lang="de-DE" sz="1800" dirty="0" smtClean="0">
                <a:latin typeface="Calibri" pitchFamily="34" charset="0"/>
              </a:rPr>
              <a:t> ::  (Trans a, Trans b) =&gt;  </a:t>
            </a:r>
            <a:r>
              <a:rPr lang="de-DE" sz="1800" dirty="0" err="1" smtClean="0">
                <a:latin typeface="Calibri" pitchFamily="34" charset="0"/>
              </a:rPr>
              <a:t>Int</a:t>
            </a:r>
            <a:r>
              <a:rPr lang="de-DE" sz="1800" dirty="0" smtClean="0">
                <a:latin typeface="Calibri" pitchFamily="34" charset="0"/>
              </a:rPr>
              <a:t> -&gt; </a:t>
            </a:r>
            <a:r>
              <a:rPr lang="de-DE" sz="1800" dirty="0" err="1" smtClean="0">
                <a:latin typeface="Calibri" pitchFamily="34" charset="0"/>
              </a:rPr>
              <a:t>Int</a:t>
            </a:r>
            <a:r>
              <a:rPr lang="de-DE" sz="1800" dirty="0" smtClean="0">
                <a:latin typeface="Calibri" pitchFamily="34" charset="0"/>
              </a:rPr>
              <a:t> -&gt; (a-&gt;b) -&gt; [a] -&gt; [b]</a:t>
            </a:r>
          </a:p>
          <a:p>
            <a:pPr defTabSz="406400">
              <a:spcBef>
                <a:spcPct val="20000"/>
              </a:spcBef>
            </a:pPr>
            <a:r>
              <a:rPr lang="de-DE" sz="1800" dirty="0" err="1" smtClean="0">
                <a:latin typeface="Calibri" pitchFamily="34" charset="0"/>
              </a:rPr>
              <a:t>masterWorker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nw</a:t>
            </a: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prefetch</a:t>
            </a: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1800" dirty="0" smtClean="0">
                <a:latin typeface="Calibri" pitchFamily="34" charset="0"/>
              </a:rPr>
              <a:t>f </a:t>
            </a:r>
            <a:r>
              <a:rPr lang="de-DE" sz="1800" dirty="0" err="1" smtClean="0">
                <a:latin typeface="Calibri" pitchFamily="34" charset="0"/>
              </a:rPr>
              <a:t>tasks</a:t>
            </a:r>
            <a:r>
              <a:rPr lang="de-DE" sz="1800" dirty="0" smtClean="0">
                <a:latin typeface="Calibri" pitchFamily="34" charset="0"/>
              </a:rPr>
              <a:t>  =  </a:t>
            </a:r>
            <a:r>
              <a:rPr lang="de-DE" sz="1800" dirty="0" err="1" smtClean="0">
                <a:latin typeface="Calibri" pitchFamily="34" charset="0"/>
              </a:rPr>
              <a:t>orderBy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fromWs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reqs</a:t>
            </a:r>
            <a:endParaRPr lang="de-DE" sz="1800" dirty="0" smtClean="0">
              <a:latin typeface="Calibri" pitchFamily="34" charset="0"/>
            </a:endParaRPr>
          </a:p>
          <a:p>
            <a:pPr defTabSz="406400">
              <a:spcBef>
                <a:spcPct val="20000"/>
              </a:spcBef>
            </a:pP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where</a:t>
            </a:r>
            <a:r>
              <a:rPr lang="de-DE" sz="1800" dirty="0" smtClean="0">
                <a:latin typeface="Calibri" pitchFamily="34" charset="0"/>
              </a:rPr>
              <a:t>  </a:t>
            </a: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	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fromWs</a:t>
            </a: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 		= 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parMap</a:t>
            </a: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 (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map</a:t>
            </a: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 f) 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toWs</a:t>
            </a:r>
            <a:endParaRPr lang="de-DE" sz="1800" dirty="0" smtClean="0">
              <a:solidFill>
                <a:srgbClr val="229E5A"/>
              </a:solidFill>
              <a:latin typeface="Calibri" pitchFamily="34" charset="0"/>
            </a:endParaRPr>
          </a:p>
          <a:p>
            <a:pPr defTabSz="406400">
              <a:spcBef>
                <a:spcPct val="20000"/>
              </a:spcBef>
            </a:pP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    		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toWs</a:t>
            </a: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  		= 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distribute</a:t>
            </a: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np</a:t>
            </a: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tasks</a:t>
            </a:r>
            <a:r>
              <a:rPr lang="de-DE" sz="1800" dirty="0" smtClean="0">
                <a:solidFill>
                  <a:srgbClr val="229E5A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rgbClr val="229E5A"/>
                </a:solidFill>
                <a:latin typeface="Calibri" pitchFamily="34" charset="0"/>
              </a:rPr>
              <a:t>reqs</a:t>
            </a:r>
            <a:endParaRPr lang="de-DE" sz="1800" dirty="0" smtClean="0">
              <a:solidFill>
                <a:srgbClr val="229E5A"/>
              </a:solidFill>
              <a:latin typeface="Calibri" pitchFamily="34" charset="0"/>
            </a:endParaRPr>
          </a:p>
          <a:p>
            <a:pPr defTabSz="406400">
              <a:spcBef>
                <a:spcPct val="20000"/>
              </a:spcBef>
            </a:pPr>
            <a:r>
              <a:rPr lang="de-DE" sz="1800" dirty="0" smtClean="0">
                <a:latin typeface="Calibri" pitchFamily="34" charset="0"/>
              </a:rPr>
              <a:t>    		</a:t>
            </a:r>
            <a:r>
              <a:rPr lang="de-DE" sz="1800" dirty="0" err="1" smtClean="0">
                <a:latin typeface="Calibri" pitchFamily="34" charset="0"/>
              </a:rPr>
              <a:t>reqs</a:t>
            </a:r>
            <a:r>
              <a:rPr lang="de-DE" sz="1800" dirty="0" smtClean="0">
                <a:latin typeface="Calibri" pitchFamily="34" charset="0"/>
              </a:rPr>
              <a:t>     		= </a:t>
            </a:r>
            <a:r>
              <a:rPr lang="de-DE" sz="1800" dirty="0" err="1" smtClean="0">
                <a:latin typeface="Calibri" pitchFamily="34" charset="0"/>
              </a:rPr>
              <a:t>initReqs</a:t>
            </a:r>
            <a:r>
              <a:rPr lang="de-DE" sz="1800" dirty="0" smtClean="0">
                <a:latin typeface="Calibri" pitchFamily="34" charset="0"/>
              </a:rPr>
              <a:t> ++ </a:t>
            </a:r>
            <a:r>
              <a:rPr lang="de-DE" sz="1800" dirty="0" err="1" smtClean="0">
                <a:latin typeface="Calibri" pitchFamily="34" charset="0"/>
              </a:rPr>
              <a:t>newReqs</a:t>
            </a:r>
            <a:endParaRPr lang="de-DE" sz="1800" dirty="0" smtClean="0">
              <a:latin typeface="Calibri" pitchFamily="34" charset="0"/>
            </a:endParaRPr>
          </a:p>
          <a:p>
            <a:pPr defTabSz="406400">
              <a:spcBef>
                <a:spcPct val="20000"/>
              </a:spcBef>
            </a:pPr>
            <a:r>
              <a:rPr lang="de-DE" sz="1800" dirty="0" smtClean="0">
                <a:latin typeface="Calibri" pitchFamily="34" charset="0"/>
              </a:rPr>
              <a:t>    		</a:t>
            </a:r>
            <a:r>
              <a:rPr lang="de-DE" sz="1800" dirty="0" err="1" smtClean="0">
                <a:latin typeface="Calibri" pitchFamily="34" charset="0"/>
              </a:rPr>
              <a:t>initReqs</a:t>
            </a:r>
            <a:r>
              <a:rPr lang="de-DE" sz="1800" dirty="0" smtClean="0">
                <a:latin typeface="Calibri" pitchFamily="34" charset="0"/>
              </a:rPr>
              <a:t> 	= </a:t>
            </a:r>
            <a:r>
              <a:rPr lang="de-DE" sz="1800" dirty="0" err="1" smtClean="0">
                <a:latin typeface="Calibri" pitchFamily="34" charset="0"/>
              </a:rPr>
              <a:t>concat</a:t>
            </a:r>
            <a:r>
              <a:rPr lang="de-DE" sz="1800" dirty="0" smtClean="0">
                <a:latin typeface="Calibri" pitchFamily="34" charset="0"/>
              </a:rPr>
              <a:t> (</a:t>
            </a:r>
            <a:r>
              <a:rPr lang="de-DE" sz="1800" dirty="0" err="1" smtClean="0">
                <a:latin typeface="Calibri" pitchFamily="34" charset="0"/>
              </a:rPr>
              <a:t>replicate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prefetch</a:t>
            </a:r>
            <a:r>
              <a:rPr lang="de-DE" sz="1800" dirty="0" smtClean="0">
                <a:latin typeface="Calibri" pitchFamily="34" charset="0"/>
              </a:rPr>
              <a:t> [0..nw-1])</a:t>
            </a:r>
          </a:p>
          <a:p>
            <a:pPr defTabSz="406400">
              <a:spcBef>
                <a:spcPct val="20000"/>
              </a:spcBef>
            </a:pPr>
            <a:r>
              <a:rPr lang="de-DE" sz="1800" dirty="0" smtClean="0">
                <a:latin typeface="Calibri" pitchFamily="34" charset="0"/>
              </a:rPr>
              <a:t>		</a:t>
            </a:r>
            <a:r>
              <a:rPr lang="de-DE" sz="1800" dirty="0" err="1" smtClean="0">
                <a:latin typeface="Calibri" pitchFamily="34" charset="0"/>
              </a:rPr>
              <a:t>newReqs</a:t>
            </a:r>
            <a:r>
              <a:rPr lang="de-DE" sz="1800" dirty="0" smtClean="0">
                <a:latin typeface="Calibri" pitchFamily="34" charset="0"/>
              </a:rPr>
              <a:t>  	= </a:t>
            </a:r>
            <a:r>
              <a:rPr lang="de-DE" sz="1800" dirty="0" err="1" smtClean="0">
                <a:solidFill>
                  <a:srgbClr val="FF0000"/>
                </a:solidFill>
                <a:latin typeface="Calibri" pitchFamily="34" charset="0"/>
              </a:rPr>
              <a:t>merge</a:t>
            </a:r>
            <a:r>
              <a:rPr lang="de-DE" sz="1800" dirty="0" smtClean="0">
                <a:latin typeface="Calibri" pitchFamily="34" charset="0"/>
              </a:rPr>
              <a:t> [[i | r &lt;- </a:t>
            </a:r>
            <a:r>
              <a:rPr lang="de-DE" sz="1800" dirty="0" err="1" smtClean="0">
                <a:latin typeface="Calibri" pitchFamily="34" charset="0"/>
              </a:rPr>
              <a:t>rs</a:t>
            </a:r>
            <a:r>
              <a:rPr lang="de-DE" sz="1800" dirty="0" smtClean="0">
                <a:latin typeface="Calibri" pitchFamily="34" charset="0"/>
              </a:rPr>
              <a:t>] | (</a:t>
            </a:r>
            <a:r>
              <a:rPr lang="de-DE" sz="1800" dirty="0" err="1" smtClean="0">
                <a:latin typeface="Calibri" pitchFamily="34" charset="0"/>
              </a:rPr>
              <a:t>i,rs</a:t>
            </a:r>
            <a:r>
              <a:rPr lang="de-DE" sz="1800" dirty="0" smtClean="0">
                <a:latin typeface="Calibri" pitchFamily="34" charset="0"/>
              </a:rPr>
              <a:t>) &lt;- </a:t>
            </a:r>
            <a:r>
              <a:rPr lang="de-DE" sz="1800" dirty="0" err="1" smtClean="0">
                <a:latin typeface="Calibri" pitchFamily="34" charset="0"/>
              </a:rPr>
              <a:t>zip</a:t>
            </a:r>
            <a:r>
              <a:rPr lang="de-DE" sz="1800" dirty="0" smtClean="0">
                <a:latin typeface="Calibri" pitchFamily="34" charset="0"/>
              </a:rPr>
              <a:t> [0..nw-1] </a:t>
            </a:r>
            <a:r>
              <a:rPr lang="de-DE" sz="1800" dirty="0" err="1" smtClean="0">
                <a:latin typeface="Calibri" pitchFamily="34" charset="0"/>
              </a:rPr>
              <a:t>fromWs</a:t>
            </a:r>
            <a:r>
              <a:rPr lang="de-DE" sz="1800" dirty="0" smtClean="0">
                <a:latin typeface="Calibri" pitchFamily="34" charset="0"/>
              </a:rPr>
              <a:t>]    		</a:t>
            </a:r>
            <a:endParaRPr lang="de-DE" sz="1800" dirty="0">
              <a:latin typeface="Calibri" pitchFamily="34" charset="0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4330721" y="1643050"/>
            <a:ext cx="3956055" cy="2381264"/>
            <a:chOff x="4330721" y="1643050"/>
            <a:chExt cx="3956055" cy="2381264"/>
          </a:xfrm>
        </p:grpSpPr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4330721" y="1744380"/>
              <a:ext cx="3956055" cy="2279934"/>
              <a:chOff x="1968" y="144"/>
              <a:chExt cx="2999" cy="2160"/>
            </a:xfrm>
          </p:grpSpPr>
          <p:sp>
            <p:nvSpPr>
              <p:cNvPr id="24" name="Oval 3"/>
              <p:cNvSpPr>
                <a:spLocks noChangeArrowheads="1"/>
              </p:cNvSpPr>
              <p:nvPr/>
            </p:nvSpPr>
            <p:spPr bwMode="auto">
              <a:xfrm>
                <a:off x="3172" y="144"/>
                <a:ext cx="592" cy="52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312" tIns="42862" rIns="87312" bIns="42862" anchor="ctr"/>
              <a:lstStyle/>
              <a:p>
                <a:pPr algn="ctr" defTabSz="428625">
                  <a:lnSpc>
                    <a:spcPct val="90000"/>
                  </a:lnSpc>
                </a:pPr>
                <a:r>
                  <a:rPr lang="de-DE" sz="1200"/>
                  <a:t>workpool</a:t>
                </a:r>
                <a:endParaRPr lang="de-DE" sz="1200">
                  <a:solidFill>
                    <a:srgbClr val="9234DB"/>
                  </a:solidFill>
                </a:endParaRPr>
              </a:p>
            </p:txBody>
          </p:sp>
          <p:sp>
            <p:nvSpPr>
              <p:cNvPr id="25" name="Oval 4"/>
              <p:cNvSpPr>
                <a:spLocks noChangeArrowheads="1"/>
              </p:cNvSpPr>
              <p:nvPr/>
            </p:nvSpPr>
            <p:spPr bwMode="auto">
              <a:xfrm>
                <a:off x="2886" y="1795"/>
                <a:ext cx="479" cy="49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312" tIns="42862" rIns="87312" bIns="42862" anchor="ctr"/>
              <a:lstStyle/>
              <a:p>
                <a:pPr algn="ctr" defTabSz="428625">
                  <a:lnSpc>
                    <a:spcPct val="90000"/>
                  </a:lnSpc>
                </a:pPr>
                <a:r>
                  <a:rPr lang="de-DE" sz="1200" dirty="0" err="1"/>
                  <a:t>worker</a:t>
                </a:r>
                <a:endParaRPr lang="de-DE" sz="1200" dirty="0"/>
              </a:p>
              <a:p>
                <a:pPr algn="ctr" defTabSz="428625">
                  <a:lnSpc>
                    <a:spcPct val="90000"/>
                  </a:lnSpc>
                </a:pPr>
                <a:r>
                  <a:rPr lang="de-DE" sz="1200" dirty="0" smtClean="0">
                    <a:solidFill>
                      <a:srgbClr val="9234DB"/>
                    </a:solidFill>
                  </a:rPr>
                  <a:t>1</a:t>
                </a:r>
                <a:endParaRPr lang="de-DE" sz="1200" dirty="0">
                  <a:solidFill>
                    <a:srgbClr val="9234DB"/>
                  </a:solidFill>
                </a:endParaRPr>
              </a:p>
            </p:txBody>
          </p:sp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4488" y="1778"/>
                <a:ext cx="479" cy="49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312" tIns="42862" rIns="87312" bIns="42862" anchor="ctr"/>
              <a:lstStyle/>
              <a:p>
                <a:pPr algn="ctr" defTabSz="428625">
                  <a:lnSpc>
                    <a:spcPct val="90000"/>
                  </a:lnSpc>
                </a:pPr>
                <a:r>
                  <a:rPr lang="de-DE" sz="1200" dirty="0" err="1"/>
                  <a:t>worker</a:t>
                </a:r>
                <a:endParaRPr lang="de-DE" sz="1200" dirty="0"/>
              </a:p>
              <a:p>
                <a:pPr algn="ctr" defTabSz="428625">
                  <a:lnSpc>
                    <a:spcPct val="90000"/>
                  </a:lnSpc>
                </a:pPr>
                <a:r>
                  <a:rPr lang="de-DE" sz="1200" dirty="0" smtClean="0"/>
                  <a:t>nw-1</a:t>
                </a:r>
                <a:endParaRPr lang="de-DE" sz="1200" dirty="0"/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1968" y="1811"/>
                <a:ext cx="479" cy="49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312" tIns="42862" rIns="87312" bIns="42862" anchor="ctr"/>
              <a:lstStyle/>
              <a:p>
                <a:pPr algn="ctr" defTabSz="428625">
                  <a:lnSpc>
                    <a:spcPct val="90000"/>
                  </a:lnSpc>
                </a:pPr>
                <a:r>
                  <a:rPr lang="de-DE" sz="1200" dirty="0" err="1"/>
                  <a:t>worker</a:t>
                </a:r>
                <a:endParaRPr lang="de-DE" sz="1200" dirty="0"/>
              </a:p>
              <a:p>
                <a:pPr algn="ctr" defTabSz="428625">
                  <a:lnSpc>
                    <a:spcPct val="90000"/>
                  </a:lnSpc>
                </a:pPr>
                <a:r>
                  <a:rPr lang="de-DE" sz="1200" dirty="0" smtClean="0"/>
                  <a:t>0</a:t>
                </a:r>
                <a:endParaRPr lang="de-DE" sz="1200" dirty="0"/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3872" y="2024"/>
                <a:ext cx="62" cy="64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4088" y="2024"/>
                <a:ext cx="62" cy="64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3656" y="2024"/>
                <a:ext cx="62" cy="64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31" name="Arc 10"/>
              <p:cNvSpPr>
                <a:spLocks/>
              </p:cNvSpPr>
              <p:nvPr/>
            </p:nvSpPr>
            <p:spPr bwMode="auto">
              <a:xfrm rot="-5400000">
                <a:off x="2510" y="1333"/>
                <a:ext cx="539" cy="711"/>
              </a:xfrm>
              <a:custGeom>
                <a:avLst/>
                <a:gdLst>
                  <a:gd name="T0" fmla="*/ 13 w 21600"/>
                  <a:gd name="T1" fmla="*/ 23 h 21630"/>
                  <a:gd name="T2" fmla="*/ 0 w 21600"/>
                  <a:gd name="T3" fmla="*/ 0 h 21630"/>
                  <a:gd name="T4" fmla="*/ 13 w 21600"/>
                  <a:gd name="T5" fmla="*/ 0 h 216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30"/>
                  <a:gd name="T11" fmla="*/ 21600 w 21600"/>
                  <a:gd name="T12" fmla="*/ 21630 h 216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30" fill="none" extrusionOk="0">
                    <a:moveTo>
                      <a:pt x="21600" y="21630"/>
                    </a:moveTo>
                    <a:cubicBezTo>
                      <a:pt x="9670" y="21630"/>
                      <a:pt x="0" y="11959"/>
                      <a:pt x="0" y="30"/>
                    </a:cubicBezTo>
                    <a:cubicBezTo>
                      <a:pt x="-1" y="20"/>
                      <a:pt x="0" y="10"/>
                      <a:pt x="0" y="0"/>
                    </a:cubicBezTo>
                  </a:path>
                  <a:path w="21600" h="21630" stroke="0" extrusionOk="0">
                    <a:moveTo>
                      <a:pt x="21600" y="21630"/>
                    </a:moveTo>
                    <a:cubicBezTo>
                      <a:pt x="9670" y="21630"/>
                      <a:pt x="0" y="11959"/>
                      <a:pt x="0" y="30"/>
                    </a:cubicBezTo>
                    <a:cubicBezTo>
                      <a:pt x="-1" y="20"/>
                      <a:pt x="0" y="10"/>
                      <a:pt x="0" y="0"/>
                    </a:cubicBezTo>
                    <a:lnTo>
                      <a:pt x="21600" y="3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32" name="Arc 11"/>
              <p:cNvSpPr>
                <a:spLocks/>
              </p:cNvSpPr>
              <p:nvPr/>
            </p:nvSpPr>
            <p:spPr bwMode="auto">
              <a:xfrm rot="-5400000">
                <a:off x="3099" y="1689"/>
                <a:ext cx="678" cy="119"/>
              </a:xfrm>
              <a:custGeom>
                <a:avLst/>
                <a:gdLst>
                  <a:gd name="T0" fmla="*/ 21 w 21600"/>
                  <a:gd name="T1" fmla="*/ 1 h 21600"/>
                  <a:gd name="T2" fmla="*/ 0 w 21600"/>
                  <a:gd name="T3" fmla="*/ 0 h 21600"/>
                  <a:gd name="T4" fmla="*/ 21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33" name="Arc 12"/>
              <p:cNvSpPr>
                <a:spLocks/>
              </p:cNvSpPr>
              <p:nvPr/>
            </p:nvSpPr>
            <p:spPr bwMode="auto">
              <a:xfrm rot="-5400000">
                <a:off x="3893" y="1422"/>
                <a:ext cx="578" cy="528"/>
              </a:xfrm>
              <a:custGeom>
                <a:avLst/>
                <a:gdLst>
                  <a:gd name="T0" fmla="*/ 0 w 21600"/>
                  <a:gd name="T1" fmla="*/ 13 h 21600"/>
                  <a:gd name="T2" fmla="*/ 15 w 21600"/>
                  <a:gd name="T3" fmla="*/ 0 h 21600"/>
                  <a:gd name="T4" fmla="*/ 15 w 21600"/>
                  <a:gd name="T5" fmla="*/ 1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4"/>
                      <a:pt x="9648" y="19"/>
                      <a:pt x="21564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4"/>
                      <a:pt x="9648" y="19"/>
                      <a:pt x="2156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2941" y="1054"/>
                <a:ext cx="1036" cy="3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937" y="1049"/>
                <a:ext cx="1063" cy="359"/>
              </a:xfrm>
              <a:custGeom>
                <a:avLst/>
                <a:gdLst>
                  <a:gd name="T0" fmla="*/ 0 w 1063"/>
                  <a:gd name="T1" fmla="*/ 358 h 320"/>
                  <a:gd name="T2" fmla="*/ 504 w 1063"/>
                  <a:gd name="T3" fmla="*/ 0 h 320"/>
                  <a:gd name="T4" fmla="*/ 1062 w 1063"/>
                  <a:gd name="T5" fmla="*/ 358 h 320"/>
                  <a:gd name="T6" fmla="*/ 0 60000 65536"/>
                  <a:gd name="T7" fmla="*/ 0 60000 65536"/>
                  <a:gd name="T8" fmla="*/ 0 60000 65536"/>
                  <a:gd name="T9" fmla="*/ 0 w 1063"/>
                  <a:gd name="T10" fmla="*/ 0 h 320"/>
                  <a:gd name="T11" fmla="*/ 1063 w 1063"/>
                  <a:gd name="T12" fmla="*/ 320 h 3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63" h="320">
                    <a:moveTo>
                      <a:pt x="0" y="319"/>
                    </a:moveTo>
                    <a:lnTo>
                      <a:pt x="504" y="0"/>
                    </a:lnTo>
                    <a:lnTo>
                      <a:pt x="1062" y="319"/>
                    </a:lnTo>
                  </a:path>
                </a:pathLst>
              </a:cu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600"/>
              </a:p>
            </p:txBody>
          </p:sp>
          <p:sp>
            <p:nvSpPr>
              <p:cNvPr id="36" name="Line 15"/>
              <p:cNvSpPr>
                <a:spLocks noChangeShapeType="1"/>
              </p:cNvSpPr>
              <p:nvPr/>
            </p:nvSpPr>
            <p:spPr bwMode="auto">
              <a:xfrm flipV="1">
                <a:off x="3459" y="671"/>
                <a:ext cx="0" cy="3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204" y="1131"/>
                <a:ext cx="515" cy="27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69850" tIns="34925" rIns="69850" bIns="34925">
                <a:spAutoFit/>
              </a:bodyPr>
              <a:lstStyle/>
              <a:p>
                <a:pPr defTabSz="428625"/>
                <a:r>
                  <a:rPr lang="de-DE" sz="1400" dirty="0" err="1">
                    <a:solidFill>
                      <a:srgbClr val="FF0000"/>
                    </a:solidFill>
                  </a:rPr>
                  <a:t>merge</a:t>
                </a:r>
                <a:endParaRPr lang="de-DE" sz="1400" dirty="0">
                  <a:solidFill>
                    <a:srgbClr val="009688"/>
                  </a:solidFill>
                </a:endParaRPr>
              </a:p>
            </p:txBody>
          </p:sp>
          <p:sp>
            <p:nvSpPr>
              <p:cNvPr id="38" name="Arc 17"/>
              <p:cNvSpPr>
                <a:spLocks/>
              </p:cNvSpPr>
              <p:nvPr/>
            </p:nvSpPr>
            <p:spPr bwMode="auto">
              <a:xfrm>
                <a:off x="3791" y="380"/>
                <a:ext cx="947" cy="1410"/>
              </a:xfrm>
              <a:custGeom>
                <a:avLst/>
                <a:gdLst>
                  <a:gd name="T0" fmla="*/ 0 w 21623"/>
                  <a:gd name="T1" fmla="*/ 0 h 21600"/>
                  <a:gd name="T2" fmla="*/ 41 w 21623"/>
                  <a:gd name="T3" fmla="*/ 92 h 21600"/>
                  <a:gd name="T4" fmla="*/ 0 w 21623"/>
                  <a:gd name="T5" fmla="*/ 92 h 21600"/>
                  <a:gd name="T6" fmla="*/ 0 60000 65536"/>
                  <a:gd name="T7" fmla="*/ 0 60000 65536"/>
                  <a:gd name="T8" fmla="*/ 0 60000 65536"/>
                  <a:gd name="T9" fmla="*/ 0 w 21623"/>
                  <a:gd name="T10" fmla="*/ 0 h 21600"/>
                  <a:gd name="T11" fmla="*/ 21623 w 21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23" h="21600" fill="none" extrusionOk="0">
                    <a:moveTo>
                      <a:pt x="0" y="0"/>
                    </a:moveTo>
                    <a:cubicBezTo>
                      <a:pt x="7" y="0"/>
                      <a:pt x="15" y="-1"/>
                      <a:pt x="23" y="0"/>
                    </a:cubicBezTo>
                    <a:cubicBezTo>
                      <a:pt x="11952" y="0"/>
                      <a:pt x="21623" y="9670"/>
                      <a:pt x="21623" y="21600"/>
                    </a:cubicBezTo>
                  </a:path>
                  <a:path w="21623" h="21600" stroke="0" extrusionOk="0">
                    <a:moveTo>
                      <a:pt x="0" y="0"/>
                    </a:moveTo>
                    <a:cubicBezTo>
                      <a:pt x="7" y="0"/>
                      <a:pt x="15" y="-1"/>
                      <a:pt x="23" y="0"/>
                    </a:cubicBezTo>
                    <a:cubicBezTo>
                      <a:pt x="11952" y="0"/>
                      <a:pt x="21623" y="9670"/>
                      <a:pt x="21623" y="21600"/>
                    </a:cubicBezTo>
                    <a:lnTo>
                      <a:pt x="2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39" name="Arc 18"/>
              <p:cNvSpPr>
                <a:spLocks/>
              </p:cNvSpPr>
              <p:nvPr/>
            </p:nvSpPr>
            <p:spPr bwMode="auto">
              <a:xfrm>
                <a:off x="2208" y="406"/>
                <a:ext cx="946" cy="1409"/>
              </a:xfrm>
              <a:custGeom>
                <a:avLst/>
                <a:gdLst>
                  <a:gd name="T0" fmla="*/ 0 w 21600"/>
                  <a:gd name="T1" fmla="*/ 92 h 21600"/>
                  <a:gd name="T2" fmla="*/ 41 w 21600"/>
                  <a:gd name="T3" fmla="*/ 0 h 21600"/>
                  <a:gd name="T4" fmla="*/ 41 w 21600"/>
                  <a:gd name="T5" fmla="*/ 9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9"/>
                      <a:pt x="9656" y="12"/>
                      <a:pt x="21577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9"/>
                      <a:pt x="9656" y="12"/>
                      <a:pt x="21577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40" name="Arc 19"/>
              <p:cNvSpPr>
                <a:spLocks/>
              </p:cNvSpPr>
              <p:nvPr/>
            </p:nvSpPr>
            <p:spPr bwMode="auto">
              <a:xfrm>
                <a:off x="2667" y="583"/>
                <a:ext cx="541" cy="773"/>
              </a:xfrm>
              <a:custGeom>
                <a:avLst/>
                <a:gdLst>
                  <a:gd name="T0" fmla="*/ 0 w 21600"/>
                  <a:gd name="T1" fmla="*/ 28 h 21600"/>
                  <a:gd name="T2" fmla="*/ 14 w 21600"/>
                  <a:gd name="T3" fmla="*/ 0 h 21600"/>
                  <a:gd name="T4" fmla="*/ 14 w 21600"/>
                  <a:gd name="T5" fmla="*/ 2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6"/>
                      <a:pt x="9646" y="22"/>
                      <a:pt x="21560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6"/>
                      <a:pt x="9646" y="22"/>
                      <a:pt x="2156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  <p:sp>
            <p:nvSpPr>
              <p:cNvPr id="41" name="Arc 20"/>
              <p:cNvSpPr>
                <a:spLocks/>
              </p:cNvSpPr>
              <p:nvPr/>
            </p:nvSpPr>
            <p:spPr bwMode="auto">
              <a:xfrm>
                <a:off x="2667" y="1329"/>
                <a:ext cx="235" cy="579"/>
              </a:xfrm>
              <a:custGeom>
                <a:avLst/>
                <a:gdLst>
                  <a:gd name="T0" fmla="*/ 3 w 21600"/>
                  <a:gd name="T1" fmla="*/ 15 h 21642"/>
                  <a:gd name="T2" fmla="*/ 0 w 21600"/>
                  <a:gd name="T3" fmla="*/ 0 h 21642"/>
                  <a:gd name="T4" fmla="*/ 3 w 21600"/>
                  <a:gd name="T5" fmla="*/ 0 h 2164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42"/>
                  <a:gd name="T11" fmla="*/ 21600 w 21600"/>
                  <a:gd name="T12" fmla="*/ 21642 h 216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42" fill="none" extrusionOk="0">
                    <a:moveTo>
                      <a:pt x="21600" y="21642"/>
                    </a:moveTo>
                    <a:cubicBezTo>
                      <a:pt x="9670" y="21642"/>
                      <a:pt x="0" y="11971"/>
                      <a:pt x="0" y="42"/>
                    </a:cubicBezTo>
                    <a:cubicBezTo>
                      <a:pt x="-1" y="28"/>
                      <a:pt x="0" y="14"/>
                      <a:pt x="0" y="0"/>
                    </a:cubicBezTo>
                  </a:path>
                  <a:path w="21600" h="21642" stroke="0" extrusionOk="0">
                    <a:moveTo>
                      <a:pt x="21600" y="21642"/>
                    </a:moveTo>
                    <a:cubicBezTo>
                      <a:pt x="9670" y="21642"/>
                      <a:pt x="0" y="11971"/>
                      <a:pt x="0" y="42"/>
                    </a:cubicBezTo>
                    <a:cubicBezTo>
                      <a:pt x="-1" y="28"/>
                      <a:pt x="0" y="14"/>
                      <a:pt x="0" y="0"/>
                    </a:cubicBezTo>
                    <a:lnTo>
                      <a:pt x="21600" y="42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DE" sz="1600"/>
              </a:p>
            </p:txBody>
          </p:sp>
        </p:grpSp>
        <p:sp>
          <p:nvSpPr>
            <p:cNvPr id="22" name="Freeform 30"/>
            <p:cNvSpPr>
              <a:spLocks/>
            </p:cNvSpPr>
            <p:nvPr/>
          </p:nvSpPr>
          <p:spPr bwMode="auto">
            <a:xfrm flipH="1">
              <a:off x="6610168" y="1643050"/>
              <a:ext cx="633180" cy="236438"/>
            </a:xfrm>
            <a:custGeom>
              <a:avLst/>
              <a:gdLst>
                <a:gd name="T0" fmla="*/ 0 w 480"/>
                <a:gd name="T1" fmla="*/ 32 h 224"/>
                <a:gd name="T2" fmla="*/ 240 w 480"/>
                <a:gd name="T3" fmla="*/ 32 h 224"/>
                <a:gd name="T4" fmla="*/ 480 w 480"/>
                <a:gd name="T5" fmla="*/ 224 h 224"/>
                <a:gd name="T6" fmla="*/ 0 60000 65536"/>
                <a:gd name="T7" fmla="*/ 0 60000 65536"/>
                <a:gd name="T8" fmla="*/ 0 60000 65536"/>
                <a:gd name="T9" fmla="*/ 0 w 480"/>
                <a:gd name="T10" fmla="*/ 0 h 224"/>
                <a:gd name="T11" fmla="*/ 480 w 480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24">
                  <a:moveTo>
                    <a:pt x="0" y="32"/>
                  </a:moveTo>
                  <a:cubicBezTo>
                    <a:pt x="80" y="16"/>
                    <a:pt x="160" y="0"/>
                    <a:pt x="240" y="32"/>
                  </a:cubicBezTo>
                  <a:cubicBezTo>
                    <a:pt x="320" y="64"/>
                    <a:pt x="400" y="144"/>
                    <a:pt x="480" y="2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5343809" y="1659938"/>
              <a:ext cx="633180" cy="236438"/>
            </a:xfrm>
            <a:custGeom>
              <a:avLst/>
              <a:gdLst>
                <a:gd name="T0" fmla="*/ 0 w 480"/>
                <a:gd name="T1" fmla="*/ 32 h 224"/>
                <a:gd name="T2" fmla="*/ 240 w 480"/>
                <a:gd name="T3" fmla="*/ 32 h 224"/>
                <a:gd name="T4" fmla="*/ 480 w 480"/>
                <a:gd name="T5" fmla="*/ 224 h 224"/>
                <a:gd name="T6" fmla="*/ 0 60000 65536"/>
                <a:gd name="T7" fmla="*/ 0 60000 65536"/>
                <a:gd name="T8" fmla="*/ 0 60000 65536"/>
                <a:gd name="T9" fmla="*/ 0 w 480"/>
                <a:gd name="T10" fmla="*/ 0 h 224"/>
                <a:gd name="T11" fmla="*/ 480 w 480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24">
                  <a:moveTo>
                    <a:pt x="0" y="32"/>
                  </a:moveTo>
                  <a:cubicBezTo>
                    <a:pt x="80" y="16"/>
                    <a:pt x="160" y="0"/>
                    <a:pt x="240" y="32"/>
                  </a:cubicBezTo>
                  <a:cubicBezTo>
                    <a:pt x="320" y="64"/>
                    <a:pt x="400" y="144"/>
                    <a:pt x="480" y="2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Mandelbrot </a:t>
            </a:r>
            <a:r>
              <a:rPr lang="de-DE" dirty="0" err="1" smtClean="0"/>
              <a:t>revisited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6" name="Inhaltsplatzhalter 5" descr="mandel_offlineFarm_20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270" y="1050014"/>
            <a:ext cx="4719548" cy="245042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864109" y="3857628"/>
            <a:ext cx="19736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</a:rPr>
              <a:t>Input </a:t>
            </a:r>
            <a:r>
              <a:rPr lang="de-DE" dirty="0" err="1" smtClean="0">
                <a:latin typeface="Calibri" pitchFamily="34" charset="0"/>
              </a:rPr>
              <a:t>size</a:t>
            </a:r>
            <a:r>
              <a:rPr lang="de-DE" dirty="0" smtClean="0">
                <a:latin typeface="Calibri" pitchFamily="34" charset="0"/>
              </a:rPr>
              <a:t> 2000</a:t>
            </a:r>
          </a:p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Runtime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: 13,91 s</a:t>
            </a:r>
          </a:p>
          <a:p>
            <a:r>
              <a:rPr lang="de-DE" dirty="0" smtClean="0">
                <a:latin typeface="Calibri" pitchFamily="34" charset="0"/>
              </a:rPr>
              <a:t>8 PEs</a:t>
            </a:r>
          </a:p>
          <a:p>
            <a:r>
              <a:rPr lang="de-DE" dirty="0" smtClean="0">
                <a:latin typeface="Calibri" pitchFamily="34" charset="0"/>
              </a:rPr>
              <a:t>8 </a:t>
            </a:r>
            <a:r>
              <a:rPr lang="de-DE" dirty="0" err="1" smtClean="0">
                <a:latin typeface="Calibri" pitchFamily="34" charset="0"/>
              </a:rPr>
              <a:t>processes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smtClean="0">
                <a:latin typeface="Calibri" pitchFamily="34" charset="0"/>
              </a:rPr>
              <a:t>22 </a:t>
            </a:r>
            <a:r>
              <a:rPr lang="de-DE" dirty="0" err="1" smtClean="0">
                <a:latin typeface="Calibri" pitchFamily="34" charset="0"/>
              </a:rPr>
              <a:t>threads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smtClean="0">
                <a:latin typeface="Calibri" pitchFamily="34" charset="0"/>
              </a:rPr>
              <a:t>42 </a:t>
            </a:r>
            <a:r>
              <a:rPr lang="de-DE" dirty="0" err="1" smtClean="0">
                <a:latin typeface="Calibri" pitchFamily="34" charset="0"/>
              </a:rPr>
              <a:t>conversations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3044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messages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71802" y="1071546"/>
            <a:ext cx="2198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</a:rPr>
              <a:t>offlineFarm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err="1" smtClean="0">
                <a:latin typeface="Calibri" pitchFamily="34" charset="0"/>
              </a:rPr>
              <a:t>splitIntoN</a:t>
            </a:r>
            <a:r>
              <a:rPr lang="de-DE" dirty="0" smtClean="0">
                <a:latin typeface="Calibri" pitchFamily="34" charset="0"/>
              </a:rPr>
              <a:t> (noPe-1)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9" name="Grafik 8" descr="mandel_workpool_2000_prefetch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786190"/>
            <a:ext cx="4786346" cy="24288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864109" y="1088769"/>
            <a:ext cx="19736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</a:rPr>
              <a:t>Input </a:t>
            </a:r>
            <a:r>
              <a:rPr lang="de-DE" dirty="0" err="1" smtClean="0">
                <a:latin typeface="Calibri" pitchFamily="34" charset="0"/>
              </a:rPr>
              <a:t>size</a:t>
            </a:r>
            <a:r>
              <a:rPr lang="de-DE" dirty="0" smtClean="0">
                <a:latin typeface="Calibri" pitchFamily="34" charset="0"/>
              </a:rPr>
              <a:t> 2000</a:t>
            </a:r>
          </a:p>
          <a:p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Runtime</a:t>
            </a:r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: 13,09 s</a:t>
            </a:r>
          </a:p>
          <a:p>
            <a:r>
              <a:rPr lang="de-DE" dirty="0" smtClean="0">
                <a:latin typeface="Calibri" pitchFamily="34" charset="0"/>
              </a:rPr>
              <a:t>8 PEs</a:t>
            </a:r>
          </a:p>
          <a:p>
            <a:r>
              <a:rPr lang="de-DE" dirty="0" smtClean="0">
                <a:latin typeface="Calibri" pitchFamily="34" charset="0"/>
              </a:rPr>
              <a:t>8 </a:t>
            </a:r>
            <a:r>
              <a:rPr lang="de-DE" dirty="0" err="1" smtClean="0">
                <a:latin typeface="Calibri" pitchFamily="34" charset="0"/>
              </a:rPr>
              <a:t>processes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smtClean="0">
                <a:latin typeface="Calibri" pitchFamily="34" charset="0"/>
              </a:rPr>
              <a:t>15 </a:t>
            </a:r>
            <a:r>
              <a:rPr lang="de-DE" dirty="0" err="1" smtClean="0">
                <a:latin typeface="Calibri" pitchFamily="34" charset="0"/>
              </a:rPr>
              <a:t>threads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smtClean="0">
                <a:latin typeface="Calibri" pitchFamily="34" charset="0"/>
              </a:rPr>
              <a:t>35 </a:t>
            </a:r>
            <a:r>
              <a:rPr lang="de-DE" dirty="0" err="1" smtClean="0">
                <a:latin typeface="Calibri" pitchFamily="34" charset="0"/>
              </a:rPr>
              <a:t>conversations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smtClean="0">
                <a:solidFill>
                  <a:srgbClr val="FF0000"/>
                </a:solidFill>
                <a:latin typeface="Calibri" pitchFamily="34" charset="0"/>
              </a:rPr>
              <a:t>1536 </a:t>
            </a:r>
            <a:r>
              <a:rPr lang="de-DE" dirty="0" err="1" smtClean="0">
                <a:solidFill>
                  <a:srgbClr val="FF0000"/>
                </a:solidFill>
                <a:latin typeface="Calibri" pitchFamily="34" charset="0"/>
              </a:rPr>
              <a:t>messages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42861" y="3864122"/>
            <a:ext cx="1714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</a:rPr>
              <a:t>masterWorker</a:t>
            </a:r>
            <a:endParaRPr lang="de-DE" dirty="0" smtClean="0">
              <a:latin typeface="Calibri" pitchFamily="34" charset="0"/>
            </a:endParaRPr>
          </a:p>
          <a:p>
            <a:r>
              <a:rPr lang="de-DE" dirty="0" err="1" smtClean="0">
                <a:latin typeface="Calibri" pitchFamily="34" charset="0"/>
              </a:rPr>
              <a:t>prefetch</a:t>
            </a:r>
            <a:r>
              <a:rPr lang="de-DE" dirty="0" smtClean="0">
                <a:latin typeface="Calibri" pitchFamily="34" charset="0"/>
              </a:rPr>
              <a:t>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760784-E262-4738-A67B-C34D26BD7CC6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762000"/>
          </a:xfrm>
        </p:spPr>
        <p:txBody>
          <a:bodyPr/>
          <a:lstStyle/>
          <a:p>
            <a:r>
              <a:rPr lang="de-DE" dirty="0" smtClean="0"/>
              <a:t>Parallel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implementations</a:t>
            </a:r>
            <a:r>
              <a:rPr lang="de-DE" dirty="0" smtClean="0"/>
              <a:t> 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4572000"/>
          </a:xfrm>
        </p:spPr>
        <p:txBody>
          <a:bodyPr/>
          <a:lstStyle/>
          <a:p>
            <a:r>
              <a:rPr lang="de-DE" b="1" dirty="0" err="1" smtClean="0"/>
              <a:t>static</a:t>
            </a:r>
            <a:r>
              <a:rPr lang="de-DE" b="1" dirty="0" smtClean="0"/>
              <a:t> </a:t>
            </a:r>
            <a:r>
              <a:rPr lang="de-DE" b="1" dirty="0" err="1" smtClean="0"/>
              <a:t>task</a:t>
            </a:r>
            <a:r>
              <a:rPr lang="de-DE" b="1" dirty="0" smtClean="0"/>
              <a:t> </a:t>
            </a:r>
            <a:r>
              <a:rPr lang="de-DE" b="1" dirty="0" err="1" smtClean="0"/>
              <a:t>distribution</a:t>
            </a:r>
            <a:r>
              <a:rPr lang="de-DE" b="1" dirty="0" smtClean="0"/>
              <a:t>: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err="1" smtClean="0"/>
              <a:t>dynamic</a:t>
            </a:r>
            <a:r>
              <a:rPr lang="de-DE" b="1" dirty="0" smtClean="0"/>
              <a:t> </a:t>
            </a:r>
            <a:r>
              <a:rPr lang="de-DE" b="1" dirty="0" err="1" smtClean="0"/>
              <a:t>task</a:t>
            </a:r>
            <a:r>
              <a:rPr lang="de-DE" b="1" dirty="0" smtClean="0"/>
              <a:t> </a:t>
            </a:r>
            <a:r>
              <a:rPr lang="de-DE" b="1" dirty="0" err="1" smtClean="0"/>
              <a:t>distribution</a:t>
            </a:r>
            <a:r>
              <a:rPr lang="de-DE" b="1" dirty="0" smtClean="0"/>
              <a:t>:</a:t>
            </a:r>
            <a:br>
              <a:rPr lang="de-DE" b="1" dirty="0" smtClean="0"/>
            </a:br>
            <a:endParaRPr lang="de-DE" b="1" dirty="0" smtClean="0"/>
          </a:p>
          <a:p>
            <a:endParaRPr lang="de-DE" b="1" dirty="0" smtClean="0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2057400" y="3586163"/>
            <a:ext cx="594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3657600" y="3595688"/>
            <a:ext cx="2736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err="1" smtClean="0">
                <a:solidFill>
                  <a:srgbClr val="FF0000"/>
                </a:solidFill>
              </a:rPr>
              <a:t>increasing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granularity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endParaRPr lang="de-DE" sz="1800" dirty="0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2057400" y="1466850"/>
            <a:ext cx="6058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err="1">
                <a:solidFill>
                  <a:schemeClr val="accent2"/>
                </a:solidFill>
              </a:rPr>
              <a:t>parMap</a:t>
            </a:r>
            <a:r>
              <a:rPr lang="de-DE" sz="1800" dirty="0">
                <a:solidFill>
                  <a:schemeClr val="accent2"/>
                </a:solidFill>
              </a:rPr>
              <a:t>			</a:t>
            </a:r>
            <a:r>
              <a:rPr lang="de-DE" sz="1800" dirty="0" err="1">
                <a:solidFill>
                  <a:schemeClr val="accent2"/>
                </a:solidFill>
              </a:rPr>
              <a:t>farm</a:t>
            </a:r>
            <a:r>
              <a:rPr lang="de-DE" sz="1800" dirty="0">
                <a:solidFill>
                  <a:schemeClr val="accent2"/>
                </a:solidFill>
              </a:rPr>
              <a:t>		</a:t>
            </a:r>
            <a:r>
              <a:rPr lang="de-DE" sz="1800" dirty="0" err="1" smtClean="0">
                <a:solidFill>
                  <a:schemeClr val="accent2"/>
                </a:solidFill>
              </a:rPr>
              <a:t>offlineFarm</a:t>
            </a:r>
            <a:endParaRPr lang="de-DE" sz="1800" dirty="0">
              <a:solidFill>
                <a:schemeClr val="accent2"/>
              </a:solidFill>
            </a:endParaRPr>
          </a:p>
        </p:txBody>
      </p:sp>
      <p:grpSp>
        <p:nvGrpSpPr>
          <p:cNvPr id="23561" name="Group 20"/>
          <p:cNvGrpSpPr>
            <a:grpSpLocks/>
          </p:cNvGrpSpPr>
          <p:nvPr/>
        </p:nvGrpSpPr>
        <p:grpSpPr bwMode="auto">
          <a:xfrm>
            <a:off x="4267200" y="1924050"/>
            <a:ext cx="1752600" cy="1370013"/>
            <a:chOff x="336" y="1248"/>
            <a:chExt cx="1776" cy="1472"/>
          </a:xfrm>
        </p:grpSpPr>
        <p:sp>
          <p:nvSpPr>
            <p:cNvPr id="23623" name="Rectangle 21"/>
            <p:cNvSpPr>
              <a:spLocks noChangeArrowheads="1"/>
            </p:cNvSpPr>
            <p:nvPr/>
          </p:nvSpPr>
          <p:spPr bwMode="auto">
            <a:xfrm>
              <a:off x="528" y="2400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PE</a:t>
              </a:r>
            </a:p>
          </p:txBody>
        </p:sp>
        <p:sp>
          <p:nvSpPr>
            <p:cNvPr id="23624" name="Rectangle 22"/>
            <p:cNvSpPr>
              <a:spLocks noChangeArrowheads="1"/>
            </p:cNvSpPr>
            <p:nvPr/>
          </p:nvSpPr>
          <p:spPr bwMode="auto">
            <a:xfrm>
              <a:off x="1536" y="2400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PE</a:t>
              </a:r>
            </a:p>
          </p:txBody>
        </p:sp>
        <p:sp>
          <p:nvSpPr>
            <p:cNvPr id="23625" name="Line 23"/>
            <p:cNvSpPr>
              <a:spLocks noChangeShapeType="1"/>
            </p:cNvSpPr>
            <p:nvPr/>
          </p:nvSpPr>
          <p:spPr bwMode="auto">
            <a:xfrm>
              <a:off x="672" y="206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26" name="Line 24"/>
            <p:cNvSpPr>
              <a:spLocks noChangeShapeType="1"/>
            </p:cNvSpPr>
            <p:nvPr/>
          </p:nvSpPr>
          <p:spPr bwMode="auto">
            <a:xfrm>
              <a:off x="1728" y="206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27" name="Line 25"/>
            <p:cNvSpPr>
              <a:spLocks noChangeShapeType="1"/>
            </p:cNvSpPr>
            <p:nvPr/>
          </p:nvSpPr>
          <p:spPr bwMode="auto">
            <a:xfrm flipH="1">
              <a:off x="768" y="148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28" name="Line 26"/>
            <p:cNvSpPr>
              <a:spLocks noChangeShapeType="1"/>
            </p:cNvSpPr>
            <p:nvPr/>
          </p:nvSpPr>
          <p:spPr bwMode="auto">
            <a:xfrm>
              <a:off x="432" y="148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29" name="Text Box 27"/>
            <p:cNvSpPr txBox="1">
              <a:spLocks noChangeArrowheads="1"/>
            </p:cNvSpPr>
            <p:nvPr/>
          </p:nvSpPr>
          <p:spPr bwMode="auto">
            <a:xfrm>
              <a:off x="576" y="1523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...</a:t>
              </a:r>
            </a:p>
          </p:txBody>
        </p:sp>
        <p:sp>
          <p:nvSpPr>
            <p:cNvPr id="23630" name="Text Box 28"/>
            <p:cNvSpPr txBox="1">
              <a:spLocks noChangeArrowheads="1"/>
            </p:cNvSpPr>
            <p:nvPr/>
          </p:nvSpPr>
          <p:spPr bwMode="auto">
            <a:xfrm>
              <a:off x="1045" y="2392"/>
              <a:ext cx="33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...</a:t>
              </a:r>
            </a:p>
          </p:txBody>
        </p:sp>
        <p:sp>
          <p:nvSpPr>
            <p:cNvPr id="23631" name="Line 29"/>
            <p:cNvSpPr>
              <a:spLocks noChangeShapeType="1"/>
            </p:cNvSpPr>
            <p:nvPr/>
          </p:nvSpPr>
          <p:spPr bwMode="auto">
            <a:xfrm flipH="1">
              <a:off x="1776" y="148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32" name="Line 30"/>
            <p:cNvSpPr>
              <a:spLocks noChangeShapeType="1"/>
            </p:cNvSpPr>
            <p:nvPr/>
          </p:nvSpPr>
          <p:spPr bwMode="auto">
            <a:xfrm>
              <a:off x="1440" y="1488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33" name="Text Box 31"/>
            <p:cNvSpPr txBox="1">
              <a:spLocks noChangeArrowheads="1"/>
            </p:cNvSpPr>
            <p:nvPr/>
          </p:nvSpPr>
          <p:spPr bwMode="auto">
            <a:xfrm>
              <a:off x="1584" y="1523"/>
              <a:ext cx="3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...</a:t>
              </a:r>
            </a:p>
          </p:txBody>
        </p:sp>
        <p:sp>
          <p:nvSpPr>
            <p:cNvPr id="23634" name="Oval 32"/>
            <p:cNvSpPr>
              <a:spLocks noChangeArrowheads="1"/>
            </p:cNvSpPr>
            <p:nvPr/>
          </p:nvSpPr>
          <p:spPr bwMode="auto">
            <a:xfrm>
              <a:off x="1584" y="182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</a:t>
              </a:r>
            </a:p>
          </p:txBody>
        </p:sp>
        <p:sp>
          <p:nvSpPr>
            <p:cNvPr id="23635" name="AutoShape 33"/>
            <p:cNvSpPr>
              <a:spLocks noChangeArrowheads="1"/>
            </p:cNvSpPr>
            <p:nvPr/>
          </p:nvSpPr>
          <p:spPr bwMode="auto">
            <a:xfrm>
              <a:off x="1872" y="1248"/>
              <a:ext cx="240" cy="240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T</a:t>
              </a:r>
            </a:p>
          </p:txBody>
        </p:sp>
        <p:sp>
          <p:nvSpPr>
            <p:cNvPr id="23636" name="AutoShape 34"/>
            <p:cNvSpPr>
              <a:spLocks noChangeArrowheads="1"/>
            </p:cNvSpPr>
            <p:nvPr/>
          </p:nvSpPr>
          <p:spPr bwMode="auto">
            <a:xfrm>
              <a:off x="1344" y="1248"/>
              <a:ext cx="240" cy="240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T</a:t>
              </a:r>
            </a:p>
          </p:txBody>
        </p:sp>
        <p:sp>
          <p:nvSpPr>
            <p:cNvPr id="23637" name="Oval 35"/>
            <p:cNvSpPr>
              <a:spLocks noChangeArrowheads="1"/>
            </p:cNvSpPr>
            <p:nvPr/>
          </p:nvSpPr>
          <p:spPr bwMode="auto">
            <a:xfrm>
              <a:off x="576" y="1824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</a:t>
              </a:r>
            </a:p>
          </p:txBody>
        </p:sp>
        <p:sp>
          <p:nvSpPr>
            <p:cNvPr id="23638" name="AutoShape 36"/>
            <p:cNvSpPr>
              <a:spLocks noChangeArrowheads="1"/>
            </p:cNvSpPr>
            <p:nvPr/>
          </p:nvSpPr>
          <p:spPr bwMode="auto">
            <a:xfrm>
              <a:off x="864" y="1248"/>
              <a:ext cx="240" cy="240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T</a:t>
              </a:r>
            </a:p>
          </p:txBody>
        </p:sp>
        <p:sp>
          <p:nvSpPr>
            <p:cNvPr id="23639" name="AutoShape 37"/>
            <p:cNvSpPr>
              <a:spLocks noChangeArrowheads="1"/>
            </p:cNvSpPr>
            <p:nvPr/>
          </p:nvSpPr>
          <p:spPr bwMode="auto">
            <a:xfrm>
              <a:off x="336" y="1248"/>
              <a:ext cx="240" cy="240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T</a:t>
              </a:r>
            </a:p>
          </p:txBody>
        </p:sp>
      </p:grpSp>
      <p:grpSp>
        <p:nvGrpSpPr>
          <p:cNvPr id="23562" name="Group 38"/>
          <p:cNvGrpSpPr>
            <a:grpSpLocks/>
          </p:cNvGrpSpPr>
          <p:nvPr/>
        </p:nvGrpSpPr>
        <p:grpSpPr bwMode="auto">
          <a:xfrm>
            <a:off x="1676400" y="1924050"/>
            <a:ext cx="1828800" cy="1349375"/>
            <a:chOff x="432" y="1296"/>
            <a:chExt cx="1776" cy="1449"/>
          </a:xfrm>
        </p:grpSpPr>
        <p:sp>
          <p:nvSpPr>
            <p:cNvPr id="23601" name="Rectangle 39"/>
            <p:cNvSpPr>
              <a:spLocks noChangeArrowheads="1"/>
            </p:cNvSpPr>
            <p:nvPr/>
          </p:nvSpPr>
          <p:spPr bwMode="auto">
            <a:xfrm>
              <a:off x="624" y="2448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PE</a:t>
              </a:r>
            </a:p>
          </p:txBody>
        </p:sp>
        <p:sp>
          <p:nvSpPr>
            <p:cNvPr id="23602" name="Rectangle 40"/>
            <p:cNvSpPr>
              <a:spLocks noChangeArrowheads="1"/>
            </p:cNvSpPr>
            <p:nvPr/>
          </p:nvSpPr>
          <p:spPr bwMode="auto">
            <a:xfrm>
              <a:off x="1584" y="2448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PE</a:t>
              </a:r>
            </a:p>
          </p:txBody>
        </p:sp>
        <p:sp>
          <p:nvSpPr>
            <p:cNvPr id="23603" name="Line 41"/>
            <p:cNvSpPr>
              <a:spLocks noChangeShapeType="1"/>
            </p:cNvSpPr>
            <p:nvPr/>
          </p:nvSpPr>
          <p:spPr bwMode="auto">
            <a:xfrm>
              <a:off x="528" y="15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4" name="Line 42"/>
            <p:cNvSpPr>
              <a:spLocks noChangeShapeType="1"/>
            </p:cNvSpPr>
            <p:nvPr/>
          </p:nvSpPr>
          <p:spPr bwMode="auto">
            <a:xfrm>
              <a:off x="1056" y="15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5" name="Line 43"/>
            <p:cNvSpPr>
              <a:spLocks noChangeShapeType="1"/>
            </p:cNvSpPr>
            <p:nvPr/>
          </p:nvSpPr>
          <p:spPr bwMode="auto">
            <a:xfrm>
              <a:off x="1536" y="15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6" name="Line 44"/>
            <p:cNvSpPr>
              <a:spLocks noChangeShapeType="1"/>
            </p:cNvSpPr>
            <p:nvPr/>
          </p:nvSpPr>
          <p:spPr bwMode="auto">
            <a:xfrm>
              <a:off x="2064" y="15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7" name="Line 45"/>
            <p:cNvSpPr>
              <a:spLocks noChangeShapeType="1"/>
            </p:cNvSpPr>
            <p:nvPr/>
          </p:nvSpPr>
          <p:spPr bwMode="auto">
            <a:xfrm>
              <a:off x="1536" y="2112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8" name="Line 46"/>
            <p:cNvSpPr>
              <a:spLocks noChangeShapeType="1"/>
            </p:cNvSpPr>
            <p:nvPr/>
          </p:nvSpPr>
          <p:spPr bwMode="auto">
            <a:xfrm flipH="1">
              <a:off x="1824" y="2112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09" name="Line 47"/>
            <p:cNvSpPr>
              <a:spLocks noChangeShapeType="1"/>
            </p:cNvSpPr>
            <p:nvPr/>
          </p:nvSpPr>
          <p:spPr bwMode="auto">
            <a:xfrm flipH="1">
              <a:off x="864" y="2112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10" name="Line 48"/>
            <p:cNvSpPr>
              <a:spLocks noChangeShapeType="1"/>
            </p:cNvSpPr>
            <p:nvPr/>
          </p:nvSpPr>
          <p:spPr bwMode="auto">
            <a:xfrm>
              <a:off x="528" y="2112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611" name="Text Box 49"/>
            <p:cNvSpPr txBox="1">
              <a:spLocks noChangeArrowheads="1"/>
            </p:cNvSpPr>
            <p:nvPr/>
          </p:nvSpPr>
          <p:spPr bwMode="auto">
            <a:xfrm>
              <a:off x="673" y="1548"/>
              <a:ext cx="322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...</a:t>
              </a:r>
            </a:p>
          </p:txBody>
        </p:sp>
        <p:sp>
          <p:nvSpPr>
            <p:cNvPr id="23612" name="Text Box 50"/>
            <p:cNvSpPr txBox="1">
              <a:spLocks noChangeArrowheads="1"/>
            </p:cNvSpPr>
            <p:nvPr/>
          </p:nvSpPr>
          <p:spPr bwMode="auto">
            <a:xfrm>
              <a:off x="1681" y="1548"/>
              <a:ext cx="322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...</a:t>
              </a:r>
            </a:p>
          </p:txBody>
        </p:sp>
        <p:sp>
          <p:nvSpPr>
            <p:cNvPr id="23613" name="Text Box 51"/>
            <p:cNvSpPr txBox="1">
              <a:spLocks noChangeArrowheads="1"/>
            </p:cNvSpPr>
            <p:nvPr/>
          </p:nvSpPr>
          <p:spPr bwMode="auto">
            <a:xfrm>
              <a:off x="1143" y="2418"/>
              <a:ext cx="3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...</a:t>
              </a:r>
            </a:p>
          </p:txBody>
        </p:sp>
        <p:sp>
          <p:nvSpPr>
            <p:cNvPr id="23614" name="Oval 52"/>
            <p:cNvSpPr>
              <a:spLocks noChangeArrowheads="1"/>
            </p:cNvSpPr>
            <p:nvPr/>
          </p:nvSpPr>
          <p:spPr bwMode="auto">
            <a:xfrm>
              <a:off x="1968" y="187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</a:t>
              </a:r>
            </a:p>
          </p:txBody>
        </p:sp>
        <p:sp>
          <p:nvSpPr>
            <p:cNvPr id="23615" name="Oval 53"/>
            <p:cNvSpPr>
              <a:spLocks noChangeArrowheads="1"/>
            </p:cNvSpPr>
            <p:nvPr/>
          </p:nvSpPr>
          <p:spPr bwMode="auto">
            <a:xfrm>
              <a:off x="1440" y="187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</a:t>
              </a:r>
            </a:p>
          </p:txBody>
        </p:sp>
        <p:grpSp>
          <p:nvGrpSpPr>
            <p:cNvPr id="23616" name="Group 54"/>
            <p:cNvGrpSpPr>
              <a:grpSpLocks/>
            </p:cNvGrpSpPr>
            <p:nvPr/>
          </p:nvGrpSpPr>
          <p:grpSpPr bwMode="auto">
            <a:xfrm>
              <a:off x="432" y="1296"/>
              <a:ext cx="1776" cy="240"/>
              <a:chOff x="432" y="1296"/>
              <a:chExt cx="1776" cy="240"/>
            </a:xfrm>
          </p:grpSpPr>
          <p:sp>
            <p:nvSpPr>
              <p:cNvPr id="23619" name="AutoShape 55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400"/>
                  <a:t>T</a:t>
                </a:r>
              </a:p>
            </p:txBody>
          </p:sp>
          <p:sp>
            <p:nvSpPr>
              <p:cNvPr id="23620" name="AutoShape 56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400"/>
                  <a:t>T</a:t>
                </a:r>
              </a:p>
            </p:txBody>
          </p:sp>
          <p:sp>
            <p:nvSpPr>
              <p:cNvPr id="23621" name="AutoShape 5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400"/>
                  <a:t>T</a:t>
                </a:r>
              </a:p>
            </p:txBody>
          </p:sp>
          <p:sp>
            <p:nvSpPr>
              <p:cNvPr id="23622" name="AutoShape 58"/>
              <p:cNvSpPr>
                <a:spLocks noChangeArrowheads="1"/>
              </p:cNvSpPr>
              <p:nvPr/>
            </p:nvSpPr>
            <p:spPr bwMode="auto">
              <a:xfrm>
                <a:off x="432" y="1296"/>
                <a:ext cx="240" cy="240"/>
              </a:xfrm>
              <a:prstGeom prst="octagon">
                <a:avLst>
                  <a:gd name="adj" fmla="val 2928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400"/>
                  <a:t>T</a:t>
                </a:r>
              </a:p>
            </p:txBody>
          </p:sp>
        </p:grpSp>
        <p:sp>
          <p:nvSpPr>
            <p:cNvPr id="23617" name="Oval 59"/>
            <p:cNvSpPr>
              <a:spLocks noChangeArrowheads="1"/>
            </p:cNvSpPr>
            <p:nvPr/>
          </p:nvSpPr>
          <p:spPr bwMode="auto">
            <a:xfrm>
              <a:off x="960" y="187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</a:t>
              </a:r>
            </a:p>
          </p:txBody>
        </p:sp>
        <p:sp>
          <p:nvSpPr>
            <p:cNvPr id="23618" name="Oval 60"/>
            <p:cNvSpPr>
              <a:spLocks noChangeArrowheads="1"/>
            </p:cNvSpPr>
            <p:nvPr/>
          </p:nvSpPr>
          <p:spPr bwMode="auto">
            <a:xfrm>
              <a:off x="432" y="1872"/>
              <a:ext cx="240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</a:t>
              </a:r>
            </a:p>
          </p:txBody>
        </p:sp>
      </p:grpSp>
      <p:grpSp>
        <p:nvGrpSpPr>
          <p:cNvPr id="23563" name="Group 89"/>
          <p:cNvGrpSpPr>
            <a:grpSpLocks/>
          </p:cNvGrpSpPr>
          <p:nvPr/>
        </p:nvGrpSpPr>
        <p:grpSpPr bwMode="auto">
          <a:xfrm>
            <a:off x="3810000" y="4114800"/>
            <a:ext cx="2819400" cy="2590800"/>
            <a:chOff x="3504" y="2640"/>
            <a:chExt cx="1776" cy="1632"/>
          </a:xfrm>
        </p:grpSpPr>
        <p:sp>
          <p:nvSpPr>
            <p:cNvPr id="23574" name="Oval 62"/>
            <p:cNvSpPr>
              <a:spLocks noChangeArrowheads="1"/>
            </p:cNvSpPr>
            <p:nvPr/>
          </p:nvSpPr>
          <p:spPr bwMode="auto">
            <a:xfrm>
              <a:off x="3770" y="2640"/>
              <a:ext cx="1250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312" tIns="42862" rIns="87312" bIns="42862" anchor="ctr"/>
            <a:lstStyle/>
            <a:p>
              <a:pPr algn="ctr" defTabSz="428625">
                <a:lnSpc>
                  <a:spcPct val="90000"/>
                </a:lnSpc>
              </a:pPr>
              <a:r>
                <a:rPr lang="de-DE" sz="1600">
                  <a:solidFill>
                    <a:schemeClr val="accent2"/>
                  </a:solidFill>
                </a:rPr>
                <a:t>workpool</a:t>
              </a:r>
              <a:endParaRPr lang="de-DE" sz="1600"/>
            </a:p>
            <a:p>
              <a:pPr algn="ctr" defTabSz="428625">
                <a:lnSpc>
                  <a:spcPct val="90000"/>
                </a:lnSpc>
              </a:pPr>
              <a:endParaRPr lang="de-DE" sz="1200"/>
            </a:p>
            <a:p>
              <a:pPr algn="ctr" defTabSz="428625">
                <a:lnSpc>
                  <a:spcPct val="90000"/>
                </a:lnSpc>
              </a:pPr>
              <a:endParaRPr lang="de-DE" sz="1200">
                <a:solidFill>
                  <a:srgbClr val="9234DB"/>
                </a:solidFill>
              </a:endParaRPr>
            </a:p>
          </p:txBody>
        </p:sp>
        <p:sp>
          <p:nvSpPr>
            <p:cNvPr id="23575" name="Oval 63"/>
            <p:cNvSpPr>
              <a:spLocks noChangeArrowheads="1"/>
            </p:cNvSpPr>
            <p:nvPr/>
          </p:nvSpPr>
          <p:spPr bwMode="auto">
            <a:xfrm>
              <a:off x="4041" y="3602"/>
              <a:ext cx="280" cy="2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312" tIns="42862" rIns="87312" bIns="42862" anchor="ctr"/>
            <a:lstStyle/>
            <a:p>
              <a:pPr algn="ctr" defTabSz="428625">
                <a:lnSpc>
                  <a:spcPct val="90000"/>
                </a:lnSpc>
              </a:pPr>
              <a:r>
                <a:rPr lang="de-DE" sz="1200"/>
                <a:t>w 1</a:t>
              </a:r>
              <a:endParaRPr lang="de-DE" sz="1200">
                <a:solidFill>
                  <a:srgbClr val="9234DB"/>
                </a:solidFill>
              </a:endParaRPr>
            </a:p>
          </p:txBody>
        </p:sp>
        <p:sp>
          <p:nvSpPr>
            <p:cNvPr id="23576" name="Oval 64"/>
            <p:cNvSpPr>
              <a:spLocks noChangeArrowheads="1"/>
            </p:cNvSpPr>
            <p:nvPr/>
          </p:nvSpPr>
          <p:spPr bwMode="auto">
            <a:xfrm>
              <a:off x="4977" y="3592"/>
              <a:ext cx="280" cy="2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312" tIns="42862" rIns="87312" bIns="42862" anchor="ctr"/>
            <a:lstStyle/>
            <a:p>
              <a:pPr algn="ctr" defTabSz="428625">
                <a:lnSpc>
                  <a:spcPct val="90000"/>
                </a:lnSpc>
              </a:pPr>
              <a:r>
                <a:rPr lang="de-DE" sz="1200"/>
                <a:t>w </a:t>
              </a:r>
              <a:r>
                <a:rPr lang="de-DE" sz="1000"/>
                <a:t>np-1</a:t>
              </a:r>
              <a:endParaRPr lang="de-DE" sz="1200"/>
            </a:p>
          </p:txBody>
        </p:sp>
        <p:sp>
          <p:nvSpPr>
            <p:cNvPr id="23577" name="Oval 65"/>
            <p:cNvSpPr>
              <a:spLocks noChangeArrowheads="1"/>
            </p:cNvSpPr>
            <p:nvPr/>
          </p:nvSpPr>
          <p:spPr bwMode="auto">
            <a:xfrm>
              <a:off x="3504" y="3611"/>
              <a:ext cx="280" cy="2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312" tIns="42862" rIns="87312" bIns="42862" anchor="ctr"/>
            <a:lstStyle/>
            <a:p>
              <a:pPr algn="ctr" defTabSz="428625">
                <a:lnSpc>
                  <a:spcPct val="90000"/>
                </a:lnSpc>
              </a:pPr>
              <a:r>
                <a:rPr lang="de-DE" sz="1200"/>
                <a:t>w 0</a:t>
              </a:r>
            </a:p>
          </p:txBody>
        </p:sp>
        <p:sp>
          <p:nvSpPr>
            <p:cNvPr id="23578" name="Oval 66"/>
            <p:cNvSpPr>
              <a:spLocks noChangeArrowheads="1"/>
            </p:cNvSpPr>
            <p:nvPr/>
          </p:nvSpPr>
          <p:spPr bwMode="auto">
            <a:xfrm>
              <a:off x="4617" y="3730"/>
              <a:ext cx="36" cy="3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79" name="Oval 67"/>
            <p:cNvSpPr>
              <a:spLocks noChangeArrowheads="1"/>
            </p:cNvSpPr>
            <p:nvPr/>
          </p:nvSpPr>
          <p:spPr bwMode="auto">
            <a:xfrm>
              <a:off x="4744" y="3730"/>
              <a:ext cx="36" cy="3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80" name="Oval 68"/>
            <p:cNvSpPr>
              <a:spLocks noChangeArrowheads="1"/>
            </p:cNvSpPr>
            <p:nvPr/>
          </p:nvSpPr>
          <p:spPr bwMode="auto">
            <a:xfrm>
              <a:off x="4490" y="3730"/>
              <a:ext cx="37" cy="3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81" name="Arc 69"/>
            <p:cNvSpPr>
              <a:spLocks/>
            </p:cNvSpPr>
            <p:nvPr/>
          </p:nvSpPr>
          <p:spPr bwMode="auto">
            <a:xfrm rot="-5400000">
              <a:off x="3833" y="3340"/>
              <a:ext cx="300" cy="415"/>
            </a:xfrm>
            <a:custGeom>
              <a:avLst/>
              <a:gdLst>
                <a:gd name="T0" fmla="*/ 4 w 21600"/>
                <a:gd name="T1" fmla="*/ 8 h 21630"/>
                <a:gd name="T2" fmla="*/ 0 w 21600"/>
                <a:gd name="T3" fmla="*/ 0 h 21630"/>
                <a:gd name="T4" fmla="*/ 4 w 21600"/>
                <a:gd name="T5" fmla="*/ 0 h 2163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30"/>
                <a:gd name="T11" fmla="*/ 21600 w 21600"/>
                <a:gd name="T12" fmla="*/ 21630 h 216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30" fill="none" extrusionOk="0">
                  <a:moveTo>
                    <a:pt x="21461" y="21629"/>
                  </a:moveTo>
                  <a:cubicBezTo>
                    <a:pt x="9586" y="21553"/>
                    <a:pt x="0" y="11905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</a:path>
                <a:path w="21600" h="21630" stroke="0" extrusionOk="0">
                  <a:moveTo>
                    <a:pt x="21461" y="21629"/>
                  </a:moveTo>
                  <a:cubicBezTo>
                    <a:pt x="9586" y="21553"/>
                    <a:pt x="0" y="11905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  <a:lnTo>
                    <a:pt x="21600" y="3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82" name="Arc 70"/>
            <p:cNvSpPr>
              <a:spLocks/>
            </p:cNvSpPr>
            <p:nvPr/>
          </p:nvSpPr>
          <p:spPr bwMode="auto">
            <a:xfrm rot="-5400000">
              <a:off x="4174" y="3542"/>
              <a:ext cx="378" cy="70"/>
            </a:xfrm>
            <a:custGeom>
              <a:avLst/>
              <a:gdLst>
                <a:gd name="T0" fmla="*/ 7 w 21600"/>
                <a:gd name="T1" fmla="*/ 0 h 21600"/>
                <a:gd name="T2" fmla="*/ 0 w 21600"/>
                <a:gd name="T3" fmla="*/ 0 h 21600"/>
                <a:gd name="T4" fmla="*/ 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83" name="Arc 71"/>
            <p:cNvSpPr>
              <a:spLocks/>
            </p:cNvSpPr>
            <p:nvPr/>
          </p:nvSpPr>
          <p:spPr bwMode="auto">
            <a:xfrm rot="-5400000">
              <a:off x="4638" y="3387"/>
              <a:ext cx="321" cy="309"/>
            </a:xfrm>
            <a:custGeom>
              <a:avLst/>
              <a:gdLst>
                <a:gd name="T0" fmla="*/ 0 w 21600"/>
                <a:gd name="T1" fmla="*/ 4 h 21600"/>
                <a:gd name="T2" fmla="*/ 5 w 21600"/>
                <a:gd name="T3" fmla="*/ 0 h 21600"/>
                <a:gd name="T4" fmla="*/ 5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84" name="Rectangle 72"/>
            <p:cNvSpPr>
              <a:spLocks noChangeArrowheads="1"/>
            </p:cNvSpPr>
            <p:nvPr/>
          </p:nvSpPr>
          <p:spPr bwMode="auto">
            <a:xfrm>
              <a:off x="4073" y="3189"/>
              <a:ext cx="605" cy="1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85" name="Freeform 73"/>
            <p:cNvSpPr>
              <a:spLocks/>
            </p:cNvSpPr>
            <p:nvPr/>
          </p:nvSpPr>
          <p:spPr bwMode="auto">
            <a:xfrm>
              <a:off x="4070" y="3187"/>
              <a:ext cx="622" cy="199"/>
            </a:xfrm>
            <a:custGeom>
              <a:avLst/>
              <a:gdLst>
                <a:gd name="T0" fmla="*/ 0 w 1063"/>
                <a:gd name="T1" fmla="*/ 198 h 320"/>
                <a:gd name="T2" fmla="*/ 295 w 1063"/>
                <a:gd name="T3" fmla="*/ 0 h 320"/>
                <a:gd name="T4" fmla="*/ 621 w 1063"/>
                <a:gd name="T5" fmla="*/ 198 h 320"/>
                <a:gd name="T6" fmla="*/ 0 60000 65536"/>
                <a:gd name="T7" fmla="*/ 0 60000 65536"/>
                <a:gd name="T8" fmla="*/ 0 60000 65536"/>
                <a:gd name="T9" fmla="*/ 0 w 1063"/>
                <a:gd name="T10" fmla="*/ 0 h 320"/>
                <a:gd name="T11" fmla="*/ 1063 w 1063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3" h="320">
                  <a:moveTo>
                    <a:pt x="0" y="319"/>
                  </a:moveTo>
                  <a:lnTo>
                    <a:pt x="504" y="0"/>
                  </a:lnTo>
                  <a:lnTo>
                    <a:pt x="1062" y="319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6" name="Line 74"/>
            <p:cNvSpPr>
              <a:spLocks noChangeShapeType="1"/>
            </p:cNvSpPr>
            <p:nvPr/>
          </p:nvSpPr>
          <p:spPr bwMode="auto">
            <a:xfrm flipV="1">
              <a:off x="4375" y="297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87" name="Rectangle 75"/>
            <p:cNvSpPr>
              <a:spLocks noChangeArrowheads="1"/>
            </p:cNvSpPr>
            <p:nvPr/>
          </p:nvSpPr>
          <p:spPr bwMode="auto">
            <a:xfrm>
              <a:off x="4226" y="3263"/>
              <a:ext cx="375" cy="15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428625"/>
              <a:r>
                <a:rPr lang="de-DE" sz="1200"/>
                <a:t>merge</a:t>
              </a:r>
            </a:p>
          </p:txBody>
        </p:sp>
        <p:sp>
          <p:nvSpPr>
            <p:cNvPr id="23588" name="Arc 76"/>
            <p:cNvSpPr>
              <a:spLocks/>
            </p:cNvSpPr>
            <p:nvPr/>
          </p:nvSpPr>
          <p:spPr bwMode="auto">
            <a:xfrm>
              <a:off x="4747" y="2941"/>
              <a:ext cx="376" cy="658"/>
            </a:xfrm>
            <a:custGeom>
              <a:avLst/>
              <a:gdLst>
                <a:gd name="T0" fmla="*/ 0 w 21623"/>
                <a:gd name="T1" fmla="*/ 0 h 21600"/>
                <a:gd name="T2" fmla="*/ 7 w 21623"/>
                <a:gd name="T3" fmla="*/ 20 h 21600"/>
                <a:gd name="T4" fmla="*/ 0 w 21623"/>
                <a:gd name="T5" fmla="*/ 20 h 21600"/>
                <a:gd name="T6" fmla="*/ 0 60000 65536"/>
                <a:gd name="T7" fmla="*/ 0 60000 65536"/>
                <a:gd name="T8" fmla="*/ 0 60000 65536"/>
                <a:gd name="T9" fmla="*/ 0 w 21623"/>
                <a:gd name="T10" fmla="*/ 0 h 21600"/>
                <a:gd name="T11" fmla="*/ 21623 w 216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89" name="Arc 77"/>
            <p:cNvSpPr>
              <a:spLocks/>
            </p:cNvSpPr>
            <p:nvPr/>
          </p:nvSpPr>
          <p:spPr bwMode="auto">
            <a:xfrm>
              <a:off x="3646" y="2934"/>
              <a:ext cx="553" cy="680"/>
            </a:xfrm>
            <a:custGeom>
              <a:avLst/>
              <a:gdLst>
                <a:gd name="T0" fmla="*/ 0 w 21600"/>
                <a:gd name="T1" fmla="*/ 25 h 18727"/>
                <a:gd name="T2" fmla="*/ 7 w 21600"/>
                <a:gd name="T3" fmla="*/ 0 h 18727"/>
                <a:gd name="T4" fmla="*/ 14 w 21600"/>
                <a:gd name="T5" fmla="*/ 25 h 1872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27"/>
                <a:gd name="T11" fmla="*/ 21600 w 21600"/>
                <a:gd name="T12" fmla="*/ 18727 h 18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27" fill="none" extrusionOk="0">
                  <a:moveTo>
                    <a:pt x="0" y="18727"/>
                  </a:moveTo>
                  <a:cubicBezTo>
                    <a:pt x="0" y="10995"/>
                    <a:pt x="4132" y="3853"/>
                    <a:pt x="10836" y="0"/>
                  </a:cubicBezTo>
                </a:path>
                <a:path w="21600" h="18727" stroke="0" extrusionOk="0">
                  <a:moveTo>
                    <a:pt x="0" y="18727"/>
                  </a:moveTo>
                  <a:cubicBezTo>
                    <a:pt x="0" y="10995"/>
                    <a:pt x="4132" y="3853"/>
                    <a:pt x="10836" y="0"/>
                  </a:cubicBezTo>
                  <a:lnTo>
                    <a:pt x="21600" y="18727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90" name="Arc 78"/>
            <p:cNvSpPr>
              <a:spLocks/>
            </p:cNvSpPr>
            <p:nvPr/>
          </p:nvSpPr>
          <p:spPr bwMode="auto">
            <a:xfrm>
              <a:off x="3913" y="2975"/>
              <a:ext cx="317" cy="383"/>
            </a:xfrm>
            <a:custGeom>
              <a:avLst/>
              <a:gdLst>
                <a:gd name="T0" fmla="*/ 0 w 21600"/>
                <a:gd name="T1" fmla="*/ 8 h 19282"/>
                <a:gd name="T2" fmla="*/ 3 w 21600"/>
                <a:gd name="T3" fmla="*/ 0 h 19282"/>
                <a:gd name="T4" fmla="*/ 5 w 21600"/>
                <a:gd name="T5" fmla="*/ 8 h 192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282"/>
                <a:gd name="T11" fmla="*/ 21600 w 21600"/>
                <a:gd name="T12" fmla="*/ 19282 h 19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282" fill="none" extrusionOk="0">
                  <a:moveTo>
                    <a:pt x="0" y="19282"/>
                  </a:moveTo>
                  <a:cubicBezTo>
                    <a:pt x="0" y="11130"/>
                    <a:pt x="4588" y="3673"/>
                    <a:pt x="11865" y="0"/>
                  </a:cubicBezTo>
                </a:path>
                <a:path w="21600" h="19282" stroke="0" extrusionOk="0">
                  <a:moveTo>
                    <a:pt x="0" y="19282"/>
                  </a:moveTo>
                  <a:cubicBezTo>
                    <a:pt x="0" y="11130"/>
                    <a:pt x="4588" y="3673"/>
                    <a:pt x="11865" y="0"/>
                  </a:cubicBezTo>
                  <a:lnTo>
                    <a:pt x="21600" y="1928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91" name="Arc 79"/>
            <p:cNvSpPr>
              <a:spLocks/>
            </p:cNvSpPr>
            <p:nvPr/>
          </p:nvSpPr>
          <p:spPr bwMode="auto">
            <a:xfrm>
              <a:off x="3912" y="3343"/>
              <a:ext cx="138" cy="322"/>
            </a:xfrm>
            <a:custGeom>
              <a:avLst/>
              <a:gdLst>
                <a:gd name="T0" fmla="*/ 1 w 21600"/>
                <a:gd name="T1" fmla="*/ 5 h 21642"/>
                <a:gd name="T2" fmla="*/ 0 w 21600"/>
                <a:gd name="T3" fmla="*/ 0 h 21642"/>
                <a:gd name="T4" fmla="*/ 1 w 21600"/>
                <a:gd name="T5" fmla="*/ 0 h 2164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42"/>
                <a:gd name="T11" fmla="*/ 21600 w 21600"/>
                <a:gd name="T12" fmla="*/ 21642 h 216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42" fill="none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</a:path>
                <a:path w="21600" h="21642" stroke="0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  <a:lnTo>
                    <a:pt x="21600" y="4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92" name="AutoShape 80"/>
            <p:cNvSpPr>
              <a:spLocks noChangeArrowheads="1"/>
            </p:cNvSpPr>
            <p:nvPr/>
          </p:nvSpPr>
          <p:spPr bwMode="auto">
            <a:xfrm>
              <a:off x="4259" y="2812"/>
              <a:ext cx="133" cy="129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T</a:t>
              </a:r>
            </a:p>
          </p:txBody>
        </p:sp>
        <p:sp>
          <p:nvSpPr>
            <p:cNvPr id="23593" name="AutoShape 81"/>
            <p:cNvSpPr>
              <a:spLocks noChangeArrowheads="1"/>
            </p:cNvSpPr>
            <p:nvPr/>
          </p:nvSpPr>
          <p:spPr bwMode="auto">
            <a:xfrm>
              <a:off x="4703" y="2769"/>
              <a:ext cx="133" cy="129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T</a:t>
              </a:r>
            </a:p>
          </p:txBody>
        </p:sp>
        <p:sp>
          <p:nvSpPr>
            <p:cNvPr id="23594" name="AutoShape 82"/>
            <p:cNvSpPr>
              <a:spLocks noChangeArrowheads="1"/>
            </p:cNvSpPr>
            <p:nvPr/>
          </p:nvSpPr>
          <p:spPr bwMode="auto">
            <a:xfrm>
              <a:off x="3992" y="2769"/>
              <a:ext cx="134" cy="129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T</a:t>
              </a:r>
            </a:p>
          </p:txBody>
        </p:sp>
        <p:sp>
          <p:nvSpPr>
            <p:cNvPr id="23595" name="Rectangle 83"/>
            <p:cNvSpPr>
              <a:spLocks noChangeArrowheads="1"/>
            </p:cNvSpPr>
            <p:nvPr/>
          </p:nvSpPr>
          <p:spPr bwMode="auto">
            <a:xfrm>
              <a:off x="4037" y="4057"/>
              <a:ext cx="311" cy="2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200"/>
                <a:t>PE</a:t>
              </a:r>
            </a:p>
          </p:txBody>
        </p:sp>
        <p:sp>
          <p:nvSpPr>
            <p:cNvPr id="23596" name="Line 84"/>
            <p:cNvSpPr>
              <a:spLocks noChangeShapeType="1"/>
            </p:cNvSpPr>
            <p:nvPr/>
          </p:nvSpPr>
          <p:spPr bwMode="auto">
            <a:xfrm>
              <a:off x="4170" y="3885"/>
              <a:ext cx="0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97" name="Rectangle 85"/>
            <p:cNvSpPr>
              <a:spLocks noChangeArrowheads="1"/>
            </p:cNvSpPr>
            <p:nvPr/>
          </p:nvSpPr>
          <p:spPr bwMode="auto">
            <a:xfrm>
              <a:off x="4969" y="4057"/>
              <a:ext cx="311" cy="2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200"/>
                <a:t>PE</a:t>
              </a:r>
            </a:p>
          </p:txBody>
        </p:sp>
        <p:sp>
          <p:nvSpPr>
            <p:cNvPr id="23598" name="Line 86"/>
            <p:cNvSpPr>
              <a:spLocks noChangeShapeType="1"/>
            </p:cNvSpPr>
            <p:nvPr/>
          </p:nvSpPr>
          <p:spPr bwMode="auto">
            <a:xfrm>
              <a:off x="5102" y="3885"/>
              <a:ext cx="0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99" name="Rectangle 87"/>
            <p:cNvSpPr>
              <a:spLocks noChangeArrowheads="1"/>
            </p:cNvSpPr>
            <p:nvPr/>
          </p:nvSpPr>
          <p:spPr bwMode="auto">
            <a:xfrm>
              <a:off x="3504" y="4057"/>
              <a:ext cx="311" cy="2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200"/>
                <a:t>PE</a:t>
              </a:r>
            </a:p>
          </p:txBody>
        </p:sp>
        <p:sp>
          <p:nvSpPr>
            <p:cNvPr id="23600" name="Line 88"/>
            <p:cNvSpPr>
              <a:spLocks noChangeShapeType="1"/>
            </p:cNvSpPr>
            <p:nvPr/>
          </p:nvSpPr>
          <p:spPr bwMode="auto">
            <a:xfrm>
              <a:off x="3637" y="3885"/>
              <a:ext cx="0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564" name="Group 90"/>
          <p:cNvGrpSpPr>
            <a:grpSpLocks/>
          </p:cNvGrpSpPr>
          <p:nvPr/>
        </p:nvGrpSpPr>
        <p:grpSpPr bwMode="auto">
          <a:xfrm>
            <a:off x="6659563" y="2106613"/>
            <a:ext cx="1804987" cy="1106487"/>
            <a:chOff x="3512" y="1570"/>
            <a:chExt cx="1548" cy="1118"/>
          </a:xfrm>
        </p:grpSpPr>
        <p:sp>
          <p:nvSpPr>
            <p:cNvPr id="23565" name="Rectangle 91"/>
            <p:cNvSpPr>
              <a:spLocks noChangeArrowheads="1"/>
            </p:cNvSpPr>
            <p:nvPr/>
          </p:nvSpPr>
          <p:spPr bwMode="auto">
            <a:xfrm>
              <a:off x="3600" y="2448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PE</a:t>
              </a:r>
            </a:p>
          </p:txBody>
        </p:sp>
        <p:sp>
          <p:nvSpPr>
            <p:cNvPr id="23566" name="Rectangle 92"/>
            <p:cNvSpPr>
              <a:spLocks noChangeArrowheads="1"/>
            </p:cNvSpPr>
            <p:nvPr/>
          </p:nvSpPr>
          <p:spPr bwMode="auto">
            <a:xfrm>
              <a:off x="4608" y="2448"/>
              <a:ext cx="384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PE</a:t>
              </a:r>
            </a:p>
          </p:txBody>
        </p:sp>
        <p:sp>
          <p:nvSpPr>
            <p:cNvPr id="23567" name="Text Box 93"/>
            <p:cNvSpPr txBox="1">
              <a:spLocks noChangeArrowheads="1"/>
            </p:cNvSpPr>
            <p:nvPr/>
          </p:nvSpPr>
          <p:spPr bwMode="auto">
            <a:xfrm>
              <a:off x="4118" y="1939"/>
              <a:ext cx="2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...</a:t>
              </a:r>
            </a:p>
          </p:txBody>
        </p:sp>
        <p:sp>
          <p:nvSpPr>
            <p:cNvPr id="23568" name="Line 94"/>
            <p:cNvSpPr>
              <a:spLocks noChangeShapeType="1"/>
            </p:cNvSpPr>
            <p:nvPr/>
          </p:nvSpPr>
          <p:spPr bwMode="auto">
            <a:xfrm>
              <a:off x="3744" y="21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9" name="Line 95"/>
            <p:cNvSpPr>
              <a:spLocks noChangeShapeType="1"/>
            </p:cNvSpPr>
            <p:nvPr/>
          </p:nvSpPr>
          <p:spPr bwMode="auto">
            <a:xfrm>
              <a:off x="4800" y="21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70" name="Oval 96"/>
            <p:cNvSpPr>
              <a:spLocks noChangeArrowheads="1"/>
            </p:cNvSpPr>
            <p:nvPr/>
          </p:nvSpPr>
          <p:spPr bwMode="auto">
            <a:xfrm>
              <a:off x="4513" y="1570"/>
              <a:ext cx="547" cy="5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</a:t>
              </a:r>
            </a:p>
            <a:p>
              <a:pPr algn="ctr"/>
              <a:endParaRPr lang="de-DE" sz="1400"/>
            </a:p>
          </p:txBody>
        </p:sp>
        <p:sp>
          <p:nvSpPr>
            <p:cNvPr id="23571" name="AutoShape 97"/>
            <p:cNvSpPr>
              <a:spLocks noChangeArrowheads="1"/>
            </p:cNvSpPr>
            <p:nvPr/>
          </p:nvSpPr>
          <p:spPr bwMode="auto">
            <a:xfrm>
              <a:off x="4561" y="1842"/>
              <a:ext cx="454" cy="182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T...T</a:t>
              </a:r>
            </a:p>
          </p:txBody>
        </p:sp>
        <p:sp>
          <p:nvSpPr>
            <p:cNvPr id="23572" name="Oval 98"/>
            <p:cNvSpPr>
              <a:spLocks noChangeArrowheads="1"/>
            </p:cNvSpPr>
            <p:nvPr/>
          </p:nvSpPr>
          <p:spPr bwMode="auto">
            <a:xfrm>
              <a:off x="3512" y="1570"/>
              <a:ext cx="547" cy="54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P</a:t>
              </a:r>
            </a:p>
            <a:p>
              <a:pPr algn="ctr"/>
              <a:endParaRPr lang="de-DE" sz="1400"/>
            </a:p>
          </p:txBody>
        </p:sp>
        <p:sp>
          <p:nvSpPr>
            <p:cNvPr id="23573" name="AutoShape 99"/>
            <p:cNvSpPr>
              <a:spLocks noChangeArrowheads="1"/>
            </p:cNvSpPr>
            <p:nvPr/>
          </p:nvSpPr>
          <p:spPr bwMode="auto">
            <a:xfrm>
              <a:off x="3560" y="1842"/>
              <a:ext cx="454" cy="182"/>
            </a:xfrm>
            <a:prstGeom prst="octagon">
              <a:avLst>
                <a:gd name="adj" fmla="val 2928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T...T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smtClean="0"/>
              <a:t>Explicit Channel Management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75A3AE-D4EB-4A37-B5B1-FF43F2FE1592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Explicit Channel Management in Eden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2843213" y="1566863"/>
            <a:ext cx="6337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ring</a:t>
            </a:r>
            <a:r>
              <a:rPr lang="de-DE" sz="1800" dirty="0">
                <a:latin typeface="Courier New" pitchFamily="49" charset="0"/>
              </a:rPr>
              <a:t> :: (Trans </a:t>
            </a:r>
            <a:r>
              <a:rPr lang="de-DE" sz="1800" dirty="0" err="1">
                <a:latin typeface="Courier New" pitchFamily="49" charset="0"/>
              </a:rPr>
              <a:t>i,Trans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o,Trans</a:t>
            </a:r>
            <a:r>
              <a:rPr lang="de-DE" sz="1800" dirty="0">
                <a:latin typeface="Courier New" pitchFamily="49" charset="0"/>
              </a:rPr>
              <a:t> r) =&gt;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((</a:t>
            </a:r>
            <a:r>
              <a:rPr lang="de-DE" sz="1800" dirty="0" err="1">
                <a:latin typeface="Courier New" pitchFamily="49" charset="0"/>
              </a:rPr>
              <a:t>i,r</a:t>
            </a:r>
            <a:r>
              <a:rPr lang="de-DE" sz="1800" dirty="0">
                <a:latin typeface="Courier New" pitchFamily="49" charset="0"/>
              </a:rPr>
              <a:t>) -&gt; (</a:t>
            </a:r>
            <a:r>
              <a:rPr lang="de-DE" sz="1800" dirty="0" err="1">
                <a:latin typeface="Courier New" pitchFamily="49" charset="0"/>
              </a:rPr>
              <a:t>o,r</a:t>
            </a:r>
            <a:r>
              <a:rPr lang="de-DE" sz="1800" dirty="0">
                <a:latin typeface="Courier New" pitchFamily="49" charset="0"/>
              </a:rPr>
              <a:t>))  -&gt; -- ring </a:t>
            </a:r>
            <a:r>
              <a:rPr lang="de-DE" sz="1800" dirty="0" err="1">
                <a:latin typeface="Courier New" pitchFamily="49" charset="0"/>
              </a:rPr>
              <a:t>process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fct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[i] -&gt; [o]           -- </a:t>
            </a:r>
            <a:r>
              <a:rPr lang="de-DE" sz="1800" dirty="0" err="1">
                <a:latin typeface="Courier New" pitchFamily="49" charset="0"/>
              </a:rPr>
              <a:t>input-output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fct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ring f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is</a:t>
            </a:r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os</a:t>
            </a:r>
            <a:endParaRPr lang="de-DE" sz="18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</a:t>
            </a:r>
            <a:r>
              <a:rPr lang="de-DE" sz="1800" dirty="0" err="1">
                <a:latin typeface="Courier New" pitchFamily="49" charset="0"/>
              </a:rPr>
              <a:t>where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(</a:t>
            </a:r>
            <a:r>
              <a:rPr lang="de-DE" sz="1800" dirty="0" err="1">
                <a:latin typeface="Courier New" pitchFamily="49" charset="0"/>
              </a:rPr>
              <a:t>os</a:t>
            </a:r>
            <a:r>
              <a:rPr lang="de-DE" sz="1800" dirty="0">
                <a:latin typeface="Courier New" pitchFamily="49" charset="0"/>
              </a:rPr>
              <a:t>, </a:t>
            </a:r>
            <a:r>
              <a:rPr lang="de-DE" sz="1800" dirty="0" err="1">
                <a:latin typeface="Courier New" pitchFamily="49" charset="0"/>
              </a:rPr>
              <a:t>ringOuts</a:t>
            </a:r>
            <a:r>
              <a:rPr lang="de-DE" sz="1800" dirty="0">
                <a:latin typeface="Courier New" pitchFamily="49" charset="0"/>
              </a:rPr>
              <a:t>)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   = </a:t>
            </a:r>
            <a:r>
              <a:rPr lang="de-DE" sz="1800" dirty="0" err="1">
                <a:latin typeface="Courier New" pitchFamily="49" charset="0"/>
              </a:rPr>
              <a:t>unzip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smtClean="0">
                <a:latin typeface="Courier New" pitchFamily="49" charset="0"/>
              </a:rPr>
              <a:t>[</a:t>
            </a:r>
            <a:r>
              <a:rPr lang="de-DE" sz="1800" dirty="0" err="1" smtClean="0">
                <a:solidFill>
                  <a:srgbClr val="FF0000"/>
                </a:solidFill>
                <a:latin typeface="Courier New" pitchFamily="49" charset="0"/>
              </a:rPr>
              <a:t>process</a:t>
            </a:r>
            <a:r>
              <a:rPr lang="de-DE" sz="1800" dirty="0" smtClean="0">
                <a:latin typeface="Courier New" pitchFamily="49" charset="0"/>
              </a:rPr>
              <a:t> f </a:t>
            </a:r>
            <a:r>
              <a:rPr lang="de-DE" sz="1800" dirty="0" smtClean="0">
                <a:solidFill>
                  <a:srgbClr val="FF0000"/>
                </a:solidFill>
                <a:latin typeface="Courier New" pitchFamily="49" charset="0"/>
              </a:rPr>
              <a:t>#</a:t>
            </a:r>
            <a:r>
              <a:rPr lang="de-DE" sz="1800" dirty="0" smtClean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inp</a:t>
            </a:r>
            <a:r>
              <a:rPr lang="de-DE" sz="1800" dirty="0">
                <a:latin typeface="Courier New" pitchFamily="49" charset="0"/>
              </a:rPr>
              <a:t> |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		</a:t>
            </a:r>
            <a:r>
              <a:rPr lang="de-DE" sz="1800" dirty="0" smtClean="0">
                <a:latin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</a:rPr>
              <a:t>inp</a:t>
            </a:r>
            <a:r>
              <a:rPr lang="de-DE" sz="1800" dirty="0" smtClean="0">
                <a:latin typeface="Courier New" pitchFamily="49" charset="0"/>
              </a:rPr>
              <a:t> </a:t>
            </a:r>
            <a:r>
              <a:rPr lang="de-DE" sz="1800" dirty="0">
                <a:latin typeface="Courier New" pitchFamily="49" charset="0"/>
              </a:rPr>
              <a:t>&lt;- </a:t>
            </a:r>
            <a:r>
              <a:rPr lang="de-DE" sz="1800" dirty="0" err="1" smtClean="0">
                <a:latin typeface="Courier New" pitchFamily="49" charset="0"/>
              </a:rPr>
              <a:t>lazyzip</a:t>
            </a:r>
            <a:r>
              <a:rPr lang="de-DE" sz="1800" dirty="0" smtClean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is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ringIns</a:t>
            </a:r>
            <a:r>
              <a:rPr lang="de-DE" sz="1800" dirty="0">
                <a:latin typeface="Courier New" pitchFamily="49" charset="0"/>
              </a:rPr>
              <a:t>]</a:t>
            </a:r>
          </a:p>
          <a:p>
            <a:pPr eaLnBrk="1" hangingPunct="1"/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</a:t>
            </a:r>
            <a:r>
              <a:rPr lang="de-DE" sz="1800" dirty="0" err="1">
                <a:latin typeface="Courier New" pitchFamily="49" charset="0"/>
              </a:rPr>
              <a:t>ringIns</a:t>
            </a:r>
            <a:r>
              <a:rPr lang="de-DE" sz="1800" dirty="0">
                <a:latin typeface="Courier New" pitchFamily="49" charset="0"/>
              </a:rPr>
              <a:t>          = </a:t>
            </a:r>
            <a:r>
              <a:rPr lang="de-DE" sz="1800" dirty="0" err="1">
                <a:latin typeface="Courier New" pitchFamily="49" charset="0"/>
              </a:rPr>
              <a:t>rightRotate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ringOuts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</a:t>
            </a:r>
            <a:r>
              <a:rPr lang="de-DE" sz="1800" dirty="0" err="1">
                <a:latin typeface="Courier New" pitchFamily="49" charset="0"/>
              </a:rPr>
              <a:t>rightRotate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xs</a:t>
            </a:r>
            <a:r>
              <a:rPr lang="de-DE" sz="1800" dirty="0">
                <a:latin typeface="Courier New" pitchFamily="49" charset="0"/>
              </a:rPr>
              <a:t>   = last </a:t>
            </a:r>
            <a:r>
              <a:rPr lang="de-DE" sz="1800" dirty="0" err="1">
                <a:latin typeface="Courier New" pitchFamily="49" charset="0"/>
              </a:rPr>
              <a:t>xs</a:t>
            </a:r>
            <a:r>
              <a:rPr lang="de-DE" sz="1800" dirty="0">
                <a:latin typeface="Courier New" pitchFamily="49" charset="0"/>
              </a:rPr>
              <a:t> : </a:t>
            </a:r>
            <a:r>
              <a:rPr lang="de-DE" sz="1800" dirty="0" err="1">
                <a:latin typeface="Courier New" pitchFamily="49" charset="0"/>
              </a:rPr>
              <a:t>init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xs</a:t>
            </a:r>
            <a:endParaRPr lang="de-DE" sz="1800" dirty="0">
              <a:latin typeface="Courier New" pitchFamily="49" charset="0"/>
            </a:endParaRP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 flipV="1">
            <a:off x="1619250" y="2924175"/>
            <a:ext cx="720725" cy="5032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323850" y="2347913"/>
            <a:ext cx="2376488" cy="230505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Oval 6"/>
          <p:cNvSpPr>
            <a:spLocks noChangeArrowheads="1"/>
          </p:cNvSpPr>
          <p:nvPr/>
        </p:nvSpPr>
        <p:spPr bwMode="auto">
          <a:xfrm>
            <a:off x="2339975" y="2708275"/>
            <a:ext cx="287338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Oval 7"/>
          <p:cNvSpPr>
            <a:spLocks noChangeArrowheads="1"/>
          </p:cNvSpPr>
          <p:nvPr/>
        </p:nvSpPr>
        <p:spPr bwMode="auto">
          <a:xfrm>
            <a:off x="466725" y="2635250"/>
            <a:ext cx="287338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0" name="Oval 8"/>
          <p:cNvSpPr>
            <a:spLocks noChangeArrowheads="1"/>
          </p:cNvSpPr>
          <p:nvPr/>
        </p:nvSpPr>
        <p:spPr bwMode="auto">
          <a:xfrm>
            <a:off x="179388" y="3500438"/>
            <a:ext cx="287337" cy="287337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1" name="Oval 9"/>
          <p:cNvSpPr>
            <a:spLocks noChangeArrowheads="1"/>
          </p:cNvSpPr>
          <p:nvPr/>
        </p:nvSpPr>
        <p:spPr bwMode="auto">
          <a:xfrm>
            <a:off x="755650" y="4364038"/>
            <a:ext cx="287338" cy="287337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2" name="Oval 10"/>
          <p:cNvSpPr>
            <a:spLocks noChangeArrowheads="1"/>
          </p:cNvSpPr>
          <p:nvPr/>
        </p:nvSpPr>
        <p:spPr bwMode="auto">
          <a:xfrm>
            <a:off x="1979613" y="4292600"/>
            <a:ext cx="287337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2555875" y="3571875"/>
            <a:ext cx="287338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4" name="Oval 12"/>
          <p:cNvSpPr>
            <a:spLocks noChangeArrowheads="1"/>
          </p:cNvSpPr>
          <p:nvPr/>
        </p:nvSpPr>
        <p:spPr bwMode="auto">
          <a:xfrm>
            <a:off x="1331913" y="335597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>
            <a:off x="2051050" y="2492375"/>
            <a:ext cx="144463" cy="714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2627313" y="3067050"/>
            <a:ext cx="73025" cy="360363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 flipH="1">
            <a:off x="1403350" y="4649788"/>
            <a:ext cx="288925" cy="1587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 flipV="1">
            <a:off x="323850" y="3067050"/>
            <a:ext cx="71438" cy="2159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65" name="Line 17"/>
          <p:cNvSpPr>
            <a:spLocks noChangeShapeType="1"/>
          </p:cNvSpPr>
          <p:nvPr/>
        </p:nvSpPr>
        <p:spPr bwMode="auto">
          <a:xfrm flipH="1">
            <a:off x="2484438" y="4076700"/>
            <a:ext cx="71437" cy="714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66" name="Line 18"/>
          <p:cNvSpPr>
            <a:spLocks noChangeShapeType="1"/>
          </p:cNvSpPr>
          <p:nvPr/>
        </p:nvSpPr>
        <p:spPr bwMode="auto">
          <a:xfrm flipV="1">
            <a:off x="971550" y="2419350"/>
            <a:ext cx="144463" cy="7302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21" name="Line 19"/>
          <p:cNvSpPr>
            <a:spLocks noChangeShapeType="1"/>
          </p:cNvSpPr>
          <p:nvPr/>
        </p:nvSpPr>
        <p:spPr bwMode="auto">
          <a:xfrm flipV="1">
            <a:off x="1476375" y="2492375"/>
            <a:ext cx="71438" cy="863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22" name="Line 20"/>
          <p:cNvSpPr>
            <a:spLocks noChangeShapeType="1"/>
          </p:cNvSpPr>
          <p:nvPr/>
        </p:nvSpPr>
        <p:spPr bwMode="auto">
          <a:xfrm>
            <a:off x="466725" y="3571875"/>
            <a:ext cx="86518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23" name="Line 21"/>
          <p:cNvSpPr>
            <a:spLocks noChangeShapeType="1"/>
          </p:cNvSpPr>
          <p:nvPr/>
        </p:nvSpPr>
        <p:spPr bwMode="auto">
          <a:xfrm>
            <a:off x="1619250" y="3571875"/>
            <a:ext cx="936625" cy="1444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24" name="Line 22"/>
          <p:cNvSpPr>
            <a:spLocks noChangeShapeType="1"/>
          </p:cNvSpPr>
          <p:nvPr/>
        </p:nvSpPr>
        <p:spPr bwMode="auto">
          <a:xfrm>
            <a:off x="684213" y="2924175"/>
            <a:ext cx="647700" cy="5032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25" name="Oval 23"/>
          <p:cNvSpPr>
            <a:spLocks noChangeArrowheads="1"/>
          </p:cNvSpPr>
          <p:nvPr/>
        </p:nvSpPr>
        <p:spPr bwMode="auto">
          <a:xfrm>
            <a:off x="1403350" y="2203450"/>
            <a:ext cx="287338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26" name="Line 24"/>
          <p:cNvSpPr>
            <a:spLocks noChangeShapeType="1"/>
          </p:cNvSpPr>
          <p:nvPr/>
        </p:nvSpPr>
        <p:spPr bwMode="auto">
          <a:xfrm flipH="1">
            <a:off x="971550" y="3643313"/>
            <a:ext cx="431800" cy="7207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27" name="Line 25"/>
          <p:cNvSpPr>
            <a:spLocks noChangeShapeType="1"/>
          </p:cNvSpPr>
          <p:nvPr/>
        </p:nvSpPr>
        <p:spPr bwMode="auto">
          <a:xfrm>
            <a:off x="1547813" y="3571875"/>
            <a:ext cx="503237" cy="7207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74" name="Line 26"/>
          <p:cNvSpPr>
            <a:spLocks noChangeShapeType="1"/>
          </p:cNvSpPr>
          <p:nvPr/>
        </p:nvSpPr>
        <p:spPr bwMode="auto">
          <a:xfrm flipH="1" flipV="1">
            <a:off x="395288" y="3932238"/>
            <a:ext cx="144462" cy="2159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75" name="Freeform 27"/>
          <p:cNvSpPr>
            <a:spLocks/>
          </p:cNvSpPr>
          <p:nvPr/>
        </p:nvSpPr>
        <p:spPr bwMode="auto">
          <a:xfrm rot="2977817">
            <a:off x="1943894" y="2817019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76" name="Freeform 28"/>
          <p:cNvSpPr>
            <a:spLocks/>
          </p:cNvSpPr>
          <p:nvPr/>
        </p:nvSpPr>
        <p:spPr bwMode="auto">
          <a:xfrm>
            <a:off x="1547813" y="2492375"/>
            <a:ext cx="157162" cy="865188"/>
          </a:xfrm>
          <a:custGeom>
            <a:avLst/>
            <a:gdLst>
              <a:gd name="T0" fmla="*/ 71437 w 99"/>
              <a:gd name="T1" fmla="*/ 0 h 545"/>
              <a:gd name="T2" fmla="*/ 144462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77" name="Freeform 29"/>
          <p:cNvSpPr>
            <a:spLocks/>
          </p:cNvSpPr>
          <p:nvPr/>
        </p:nvSpPr>
        <p:spPr bwMode="auto">
          <a:xfrm rot="5914238">
            <a:off x="2015332" y="3320256"/>
            <a:ext cx="215900" cy="865187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2 h 545"/>
              <a:gd name="T4" fmla="*/ 0 w 99"/>
              <a:gd name="T5" fmla="*/ 865187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78" name="Freeform 30"/>
          <p:cNvSpPr>
            <a:spLocks/>
          </p:cNvSpPr>
          <p:nvPr/>
        </p:nvSpPr>
        <p:spPr bwMode="auto">
          <a:xfrm rot="8286919">
            <a:off x="1619250" y="3644900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79" name="Freeform 31"/>
          <p:cNvSpPr>
            <a:spLocks/>
          </p:cNvSpPr>
          <p:nvPr/>
        </p:nvSpPr>
        <p:spPr bwMode="auto">
          <a:xfrm rot="-9419032">
            <a:off x="900113" y="3571875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80" name="Freeform 32"/>
          <p:cNvSpPr>
            <a:spLocks/>
          </p:cNvSpPr>
          <p:nvPr/>
        </p:nvSpPr>
        <p:spPr bwMode="auto">
          <a:xfrm rot="-5835040">
            <a:off x="718344" y="3032919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81" name="Freeform 33"/>
          <p:cNvSpPr>
            <a:spLocks/>
          </p:cNvSpPr>
          <p:nvPr/>
        </p:nvSpPr>
        <p:spPr bwMode="auto">
          <a:xfrm rot="-3486921">
            <a:off x="1007269" y="2599531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82" name="Freeform 34"/>
          <p:cNvSpPr>
            <a:spLocks/>
          </p:cNvSpPr>
          <p:nvPr/>
        </p:nvSpPr>
        <p:spPr bwMode="auto">
          <a:xfrm rot="-8052122">
            <a:off x="1828800" y="2643188"/>
            <a:ext cx="157163" cy="865187"/>
          </a:xfrm>
          <a:custGeom>
            <a:avLst/>
            <a:gdLst>
              <a:gd name="T0" fmla="*/ 71438 w 99"/>
              <a:gd name="T1" fmla="*/ 0 h 545"/>
              <a:gd name="T2" fmla="*/ 144463 w 99"/>
              <a:gd name="T3" fmla="*/ 360362 h 545"/>
              <a:gd name="T4" fmla="*/ 0 w 99"/>
              <a:gd name="T5" fmla="*/ 865187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83" name="Freeform 35"/>
          <p:cNvSpPr>
            <a:spLocks/>
          </p:cNvSpPr>
          <p:nvPr/>
        </p:nvSpPr>
        <p:spPr bwMode="auto">
          <a:xfrm rot="-4985753">
            <a:off x="2016919" y="3104356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84" name="Freeform 36"/>
          <p:cNvSpPr>
            <a:spLocks/>
          </p:cNvSpPr>
          <p:nvPr/>
        </p:nvSpPr>
        <p:spPr bwMode="auto">
          <a:xfrm rot="-2581000">
            <a:off x="1835150" y="3500438"/>
            <a:ext cx="215900" cy="865187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2 h 545"/>
              <a:gd name="T4" fmla="*/ 0 w 99"/>
              <a:gd name="T5" fmla="*/ 865187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85" name="Freeform 37"/>
          <p:cNvSpPr>
            <a:spLocks/>
          </p:cNvSpPr>
          <p:nvPr/>
        </p:nvSpPr>
        <p:spPr bwMode="auto">
          <a:xfrm rot="1711487">
            <a:off x="1187450" y="3644900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86" name="Freeform 38"/>
          <p:cNvSpPr>
            <a:spLocks/>
          </p:cNvSpPr>
          <p:nvPr/>
        </p:nvSpPr>
        <p:spPr bwMode="auto">
          <a:xfrm rot="4658047">
            <a:off x="791369" y="3248819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87" name="Freeform 39"/>
          <p:cNvSpPr>
            <a:spLocks/>
          </p:cNvSpPr>
          <p:nvPr/>
        </p:nvSpPr>
        <p:spPr bwMode="auto">
          <a:xfrm rot="7453343">
            <a:off x="791369" y="2817019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5688" name="Freeform 40"/>
          <p:cNvSpPr>
            <a:spLocks/>
          </p:cNvSpPr>
          <p:nvPr/>
        </p:nvSpPr>
        <p:spPr bwMode="auto">
          <a:xfrm rot="10800000">
            <a:off x="1258888" y="2419350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43" name="Freeform 41"/>
          <p:cNvSpPr>
            <a:spLocks/>
          </p:cNvSpPr>
          <p:nvPr/>
        </p:nvSpPr>
        <p:spPr bwMode="auto">
          <a:xfrm>
            <a:off x="4787900" y="2911475"/>
            <a:ext cx="3529013" cy="877888"/>
          </a:xfrm>
          <a:custGeom>
            <a:avLst/>
            <a:gdLst>
              <a:gd name="T0" fmla="*/ 0 w 2223"/>
              <a:gd name="T1" fmla="*/ 301625 h 553"/>
              <a:gd name="T2" fmla="*/ 1584325 w 2223"/>
              <a:gd name="T3" fmla="*/ 12700 h 553"/>
              <a:gd name="T4" fmla="*/ 2879725 w 2223"/>
              <a:gd name="T5" fmla="*/ 230188 h 553"/>
              <a:gd name="T6" fmla="*/ 3529013 w 2223"/>
              <a:gd name="T7" fmla="*/ 877888 h 553"/>
              <a:gd name="T8" fmla="*/ 0 60000 65536"/>
              <a:gd name="T9" fmla="*/ 0 60000 65536"/>
              <a:gd name="T10" fmla="*/ 0 60000 65536"/>
              <a:gd name="T11" fmla="*/ 0 60000 65536"/>
              <a:gd name="T12" fmla="*/ 0 w 2223"/>
              <a:gd name="T13" fmla="*/ 0 h 553"/>
              <a:gd name="T14" fmla="*/ 2223 w 2223"/>
              <a:gd name="T15" fmla="*/ 553 h 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3" h="553">
                <a:moveTo>
                  <a:pt x="0" y="190"/>
                </a:moveTo>
                <a:cubicBezTo>
                  <a:pt x="348" y="103"/>
                  <a:pt x="696" y="16"/>
                  <a:pt x="998" y="8"/>
                </a:cubicBezTo>
                <a:cubicBezTo>
                  <a:pt x="1300" y="0"/>
                  <a:pt x="1610" y="54"/>
                  <a:pt x="1814" y="145"/>
                </a:cubicBezTo>
                <a:cubicBezTo>
                  <a:pt x="2018" y="236"/>
                  <a:pt x="2120" y="394"/>
                  <a:pt x="2223" y="55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44" name="Oval 42"/>
          <p:cNvSpPr>
            <a:spLocks noChangeArrowheads="1"/>
          </p:cNvSpPr>
          <p:nvPr/>
        </p:nvSpPr>
        <p:spPr bwMode="auto">
          <a:xfrm>
            <a:off x="5292725" y="2844800"/>
            <a:ext cx="2232025" cy="4476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1600" b="0">
                <a:solidFill>
                  <a:srgbClr val="FF0000"/>
                </a:solidFill>
                <a:latin typeface="Courier New" pitchFamily="49" charset="0"/>
              </a:rPr>
              <a:t>rightrotate</a:t>
            </a:r>
          </a:p>
        </p:txBody>
      </p:sp>
      <p:sp>
        <p:nvSpPr>
          <p:cNvPr id="155691" name="Text Box 43"/>
          <p:cNvSpPr txBox="1">
            <a:spLocks noChangeArrowheads="1"/>
          </p:cNvSpPr>
          <p:nvPr/>
        </p:nvSpPr>
        <p:spPr bwMode="auto">
          <a:xfrm>
            <a:off x="403225" y="5751513"/>
            <a:ext cx="8077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2400" b="0" dirty="0">
                <a:solidFill>
                  <a:schemeClr val="accent2"/>
                </a:solidFill>
              </a:rPr>
              <a:t>Problem: </a:t>
            </a:r>
            <a:r>
              <a:rPr lang="de-DE" sz="2400" b="0" dirty="0" err="1" smtClean="0">
                <a:solidFill>
                  <a:schemeClr val="accent2"/>
                </a:solidFill>
              </a:rPr>
              <a:t>only</a:t>
            </a:r>
            <a:r>
              <a:rPr lang="de-DE" sz="2400" b="0" dirty="0" smtClean="0">
                <a:solidFill>
                  <a:schemeClr val="accent2"/>
                </a:solidFill>
              </a:rPr>
              <a:t> </a:t>
            </a:r>
            <a:r>
              <a:rPr lang="de-DE" sz="2400" b="0" dirty="0" err="1" smtClean="0">
                <a:solidFill>
                  <a:schemeClr val="accent2"/>
                </a:solidFill>
              </a:rPr>
              <a:t>indirect</a:t>
            </a:r>
            <a:r>
              <a:rPr lang="de-DE" sz="2400" b="0" dirty="0" smtClean="0">
                <a:solidFill>
                  <a:schemeClr val="accent2"/>
                </a:solidFill>
              </a:rPr>
              <a:t> ring </a:t>
            </a:r>
            <a:r>
              <a:rPr lang="de-DE" sz="2400" b="0" dirty="0" err="1" smtClean="0">
                <a:solidFill>
                  <a:schemeClr val="accent2"/>
                </a:solidFill>
              </a:rPr>
              <a:t>connections</a:t>
            </a:r>
            <a:r>
              <a:rPr lang="de-DE" sz="2400" b="0" dirty="0" smtClean="0">
                <a:solidFill>
                  <a:schemeClr val="accent2"/>
                </a:solidFill>
              </a:rPr>
              <a:t> via </a:t>
            </a:r>
            <a:r>
              <a:rPr lang="de-DE" sz="2400" b="0" dirty="0" err="1" smtClean="0">
                <a:solidFill>
                  <a:schemeClr val="accent2"/>
                </a:solidFill>
              </a:rPr>
              <a:t>parent</a:t>
            </a:r>
            <a:r>
              <a:rPr lang="de-DE" sz="2400" b="0" dirty="0" smtClean="0">
                <a:solidFill>
                  <a:schemeClr val="accent2"/>
                </a:solidFill>
              </a:rPr>
              <a:t> </a:t>
            </a:r>
            <a:r>
              <a:rPr lang="de-DE" sz="2400" b="0" dirty="0" err="1" smtClean="0">
                <a:solidFill>
                  <a:schemeClr val="accent2"/>
                </a:solidFill>
              </a:rPr>
              <a:t>process</a:t>
            </a:r>
            <a:endParaRPr lang="de-DE" sz="2400" b="0" dirty="0">
              <a:solidFill>
                <a:schemeClr val="accent2"/>
              </a:solidFill>
            </a:endParaRPr>
          </a:p>
        </p:txBody>
      </p:sp>
      <p:sp>
        <p:nvSpPr>
          <p:cNvPr id="25646" name="Text Box 47"/>
          <p:cNvSpPr txBox="1">
            <a:spLocks noChangeArrowheads="1"/>
          </p:cNvSpPr>
          <p:nvPr/>
        </p:nvSpPr>
        <p:spPr bwMode="auto">
          <a:xfrm>
            <a:off x="138113" y="1052513"/>
            <a:ext cx="4711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process</a:t>
            </a:r>
            <a:r>
              <a:rPr lang="de-DE" dirty="0" smtClean="0"/>
              <a:t> ring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1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1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1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2000"/>
                                        <p:tgtEl>
                                          <p:spTgt spid="1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20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2000"/>
                                        <p:tgtEl>
                                          <p:spTgt spid="1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2000"/>
                                        <p:tgtEl>
                                          <p:spTgt spid="15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2000"/>
                                        <p:tgtEl>
                                          <p:spTgt spid="1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20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2000"/>
                                        <p:tgtEl>
                                          <p:spTgt spid="1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5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5" grpId="0" animBg="1"/>
      <p:bldP spid="155676" grpId="0" animBg="1"/>
      <p:bldP spid="155677" grpId="0" animBg="1"/>
      <p:bldP spid="155678" grpId="0" animBg="1"/>
      <p:bldP spid="155679" grpId="0" animBg="1"/>
      <p:bldP spid="155680" grpId="0" animBg="1"/>
      <p:bldP spid="155681" grpId="0" animBg="1"/>
      <p:bldP spid="155682" grpId="0" animBg="1"/>
      <p:bldP spid="155683" grpId="0" animBg="1"/>
      <p:bldP spid="155684" grpId="0" animBg="1"/>
      <p:bldP spid="155685" grpId="0" animBg="1"/>
      <p:bldP spid="155686" grpId="0" animBg="1"/>
      <p:bldP spid="155687" grpId="0" animBg="1"/>
      <p:bldP spid="155688" grpId="0" animBg="1"/>
      <p:bldP spid="15569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51C594-07A8-4C02-A664-53DBE69B4568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Explicit Channels in Eden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597025"/>
            <a:ext cx="5770563" cy="4495800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Channel </a:t>
            </a:r>
            <a:r>
              <a:rPr lang="de-DE" dirty="0" err="1" smtClean="0"/>
              <a:t>generation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Channel </a:t>
            </a:r>
            <a:r>
              <a:rPr lang="de-DE" dirty="0" err="1" smtClean="0"/>
              <a:t>usage</a:t>
            </a:r>
            <a:endParaRPr lang="de-DE" dirty="0" smtClean="0"/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252413" y="4002088"/>
            <a:ext cx="431958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8300" eaLnBrk="1" hangingPunct="1"/>
            <a:r>
              <a:rPr lang="de-DE" sz="24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parfill</a:t>
            </a:r>
            <a:r>
              <a:rPr lang="de-DE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:: </a:t>
            </a:r>
            <a:r>
              <a:rPr lang="de-DE" sz="2400" dirty="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Trans a =&gt; </a:t>
            </a:r>
          </a:p>
          <a:p>
            <a:pPr defTabSz="368300" eaLnBrk="1" hangingPunct="1"/>
            <a:r>
              <a:rPr lang="de-DE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de-DE" sz="24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ChanName</a:t>
            </a:r>
            <a:r>
              <a:rPr lang="de-DE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a -&gt; a -&gt; b  -&gt; b</a:t>
            </a:r>
          </a:p>
        </p:txBody>
      </p:sp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252413" y="2201863"/>
            <a:ext cx="431958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8300" eaLnBrk="1" hangingPunct="1"/>
            <a:r>
              <a:rPr lang="de-DE" sz="24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new ::     </a:t>
            </a:r>
            <a:r>
              <a:rPr lang="de-DE" sz="240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Trans a =&gt;</a:t>
            </a:r>
            <a:r>
              <a:rPr lang="de-DE" sz="24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defTabSz="368300" eaLnBrk="1" hangingPunct="1"/>
            <a:r>
              <a:rPr lang="de-DE" sz="24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(ChanName a -&gt; a -&gt; b) -&gt; b</a:t>
            </a:r>
          </a:p>
        </p:txBody>
      </p:sp>
      <p:sp>
        <p:nvSpPr>
          <p:cNvPr id="26632" name="Rectangle 15"/>
          <p:cNvSpPr>
            <a:spLocks noChangeArrowheads="1"/>
          </p:cNvSpPr>
          <p:nvPr/>
        </p:nvSpPr>
        <p:spPr bwMode="auto">
          <a:xfrm>
            <a:off x="4716495" y="1700213"/>
            <a:ext cx="44275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plink</a:t>
            </a:r>
            <a:r>
              <a:rPr lang="de-DE" sz="1800" dirty="0">
                <a:latin typeface="Courier New" pitchFamily="49" charset="0"/>
              </a:rPr>
              <a:t> ::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(Trans </a:t>
            </a:r>
            <a:r>
              <a:rPr lang="de-DE" sz="1800" dirty="0" err="1">
                <a:latin typeface="Courier New" pitchFamily="49" charset="0"/>
              </a:rPr>
              <a:t>i,Trans</a:t>
            </a:r>
            <a:r>
              <a:rPr lang="de-DE" sz="1800" dirty="0">
                <a:latin typeface="Courier New" pitchFamily="49" charset="0"/>
              </a:rPr>
              <a:t> o, Trans r) =&gt;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((</a:t>
            </a:r>
            <a:r>
              <a:rPr lang="de-DE" sz="1800" dirty="0" err="1">
                <a:latin typeface="Courier New" pitchFamily="49" charset="0"/>
              </a:rPr>
              <a:t>i,r</a:t>
            </a:r>
            <a:r>
              <a:rPr lang="de-DE" sz="1800" dirty="0">
                <a:latin typeface="Courier New" pitchFamily="49" charset="0"/>
              </a:rPr>
              <a:t>) -&gt; (</a:t>
            </a:r>
            <a:r>
              <a:rPr lang="de-DE" sz="1800" dirty="0" err="1">
                <a:latin typeface="Courier New" pitchFamily="49" charset="0"/>
              </a:rPr>
              <a:t>o,r</a:t>
            </a:r>
            <a:r>
              <a:rPr lang="de-DE" sz="1800" dirty="0">
                <a:latin typeface="Courier New" pitchFamily="49" charset="0"/>
              </a:rPr>
              <a:t>)) -&gt;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</a:t>
            </a:r>
            <a:r>
              <a:rPr lang="de-DE" sz="1800" dirty="0" err="1">
                <a:latin typeface="Courier New" pitchFamily="49" charset="0"/>
              </a:rPr>
              <a:t>Process</a:t>
            </a:r>
            <a:r>
              <a:rPr lang="de-DE" sz="1800" dirty="0">
                <a:latin typeface="Courier New" pitchFamily="49" charset="0"/>
              </a:rPr>
              <a:t> (</a:t>
            </a:r>
            <a:r>
              <a:rPr lang="de-DE" sz="1800" dirty="0" err="1">
                <a:latin typeface="Courier New" pitchFamily="49" charset="0"/>
              </a:rPr>
              <a:t>i,ChanName</a:t>
            </a:r>
            <a:r>
              <a:rPr lang="de-DE" sz="1800" dirty="0">
                <a:latin typeface="Courier New" pitchFamily="49" charset="0"/>
              </a:rPr>
              <a:t> r)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       (</a:t>
            </a:r>
            <a:r>
              <a:rPr lang="de-DE" sz="1800" dirty="0" err="1">
                <a:latin typeface="Courier New" pitchFamily="49" charset="0"/>
              </a:rPr>
              <a:t>o,ChanName</a:t>
            </a:r>
            <a:r>
              <a:rPr lang="de-DE" sz="1800" dirty="0">
                <a:latin typeface="Courier New" pitchFamily="49" charset="0"/>
              </a:rPr>
              <a:t> r)</a:t>
            </a:r>
          </a:p>
          <a:p>
            <a:pPr eaLnBrk="1" hangingPunct="1"/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plink</a:t>
            </a:r>
            <a:r>
              <a:rPr lang="de-DE" sz="1800" dirty="0">
                <a:latin typeface="Courier New" pitchFamily="49" charset="0"/>
              </a:rPr>
              <a:t> f = </a:t>
            </a:r>
            <a:r>
              <a:rPr lang="de-DE" sz="1800" dirty="0" err="1">
                <a:latin typeface="Courier New" pitchFamily="49" charset="0"/>
              </a:rPr>
              <a:t>process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fun_link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where</a:t>
            </a:r>
            <a:r>
              <a:rPr lang="de-DE" sz="1800" dirty="0">
                <a:latin typeface="Courier New" pitchFamily="49" charset="0"/>
              </a:rPr>
              <a:t>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</a:t>
            </a:r>
            <a:r>
              <a:rPr lang="de-DE" sz="1800" dirty="0" err="1">
                <a:latin typeface="Courier New" pitchFamily="49" charset="0"/>
              </a:rPr>
              <a:t>fun_link</a:t>
            </a:r>
            <a:r>
              <a:rPr lang="de-DE" sz="1800" dirty="0">
                <a:latin typeface="Courier New" pitchFamily="49" charset="0"/>
              </a:rPr>
              <a:t> (</a:t>
            </a:r>
            <a:r>
              <a:rPr lang="de-DE" sz="1800" dirty="0" err="1">
                <a:latin typeface="Courier New" pitchFamily="49" charset="0"/>
              </a:rPr>
              <a:t>fromP</a:t>
            </a:r>
            <a:r>
              <a:rPr lang="de-DE" sz="1800" dirty="0">
                <a:latin typeface="Courier New" pitchFamily="49" charset="0"/>
              </a:rPr>
              <a:t>,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nextChan</a:t>
            </a:r>
            <a:r>
              <a:rPr lang="de-DE" sz="1800" dirty="0">
                <a:latin typeface="Courier New" pitchFamily="49" charset="0"/>
              </a:rPr>
              <a:t>)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= </a:t>
            </a:r>
            <a:r>
              <a:rPr lang="de-DE" sz="1800" dirty="0" err="1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de-DE" sz="1800" dirty="0">
                <a:solidFill>
                  <a:schemeClr val="accent2"/>
                </a:solidFill>
                <a:latin typeface="Courier New" pitchFamily="49" charset="0"/>
              </a:rPr>
              <a:t> (\ </a:t>
            </a:r>
            <a:r>
              <a:rPr lang="de-DE" sz="1800" dirty="0" err="1">
                <a:solidFill>
                  <a:schemeClr val="accent2"/>
                </a:solidFill>
                <a:latin typeface="Courier New" pitchFamily="49" charset="0"/>
              </a:rPr>
              <a:t>prevChan</a:t>
            </a:r>
            <a:r>
              <a:rPr lang="de-DE" sz="18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de-DE" sz="1800" dirty="0" err="1">
                <a:solidFill>
                  <a:schemeClr val="accent2"/>
                </a:solidFill>
                <a:latin typeface="Courier New" pitchFamily="49" charset="0"/>
              </a:rPr>
              <a:t>prev</a:t>
            </a:r>
            <a:r>
              <a:rPr lang="de-DE" sz="1800" dirty="0">
                <a:solidFill>
                  <a:schemeClr val="accent2"/>
                </a:solidFill>
                <a:latin typeface="Courier New" pitchFamily="49" charset="0"/>
              </a:rPr>
              <a:t> -&gt;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  </a:t>
            </a:r>
            <a:r>
              <a:rPr lang="de-DE" sz="1800" dirty="0" err="1">
                <a:latin typeface="Courier New" pitchFamily="49" charset="0"/>
              </a:rPr>
              <a:t>let</a:t>
            </a:r>
            <a:r>
              <a:rPr lang="de-DE" sz="1800" dirty="0">
                <a:latin typeface="Courier New" pitchFamily="49" charset="0"/>
              </a:rPr>
              <a:t>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   (</a:t>
            </a:r>
            <a:r>
              <a:rPr lang="de-DE" sz="1800" dirty="0" err="1">
                <a:latin typeface="Courier New" pitchFamily="49" charset="0"/>
              </a:rPr>
              <a:t>toP</a:t>
            </a:r>
            <a:r>
              <a:rPr lang="de-DE" sz="1800" dirty="0">
                <a:latin typeface="Courier New" pitchFamily="49" charset="0"/>
              </a:rPr>
              <a:t>,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next</a:t>
            </a:r>
            <a:r>
              <a:rPr lang="de-DE" sz="1800" dirty="0">
                <a:latin typeface="Courier New" pitchFamily="49" charset="0"/>
              </a:rPr>
              <a:t>)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      = f (</a:t>
            </a:r>
            <a:r>
              <a:rPr lang="de-DE" sz="1800" dirty="0" err="1">
                <a:latin typeface="Courier New" pitchFamily="49" charset="0"/>
              </a:rPr>
              <a:t>fromP</a:t>
            </a:r>
            <a:r>
              <a:rPr lang="de-DE" sz="1800" dirty="0">
                <a:latin typeface="Courier New" pitchFamily="49" charset="0"/>
              </a:rPr>
              <a:t>, </a:t>
            </a:r>
            <a:r>
              <a:rPr lang="de-DE" sz="1800" dirty="0" err="1">
                <a:solidFill>
                  <a:schemeClr val="accent2"/>
                </a:solidFill>
                <a:latin typeface="Courier New" pitchFamily="49" charset="0"/>
              </a:rPr>
              <a:t>prev</a:t>
            </a:r>
            <a:r>
              <a:rPr lang="de-DE" sz="1800" dirty="0">
                <a:latin typeface="Courier New" pitchFamily="49" charset="0"/>
              </a:rPr>
              <a:t>)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  in 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   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parfill</a:t>
            </a:r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nextChan</a:t>
            </a:r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next</a:t>
            </a:r>
            <a:endParaRPr lang="de-DE" sz="18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             (</a:t>
            </a:r>
            <a:r>
              <a:rPr lang="de-DE" sz="1800" dirty="0" err="1">
                <a:latin typeface="Courier New" pitchFamily="49" charset="0"/>
              </a:rPr>
              <a:t>toP</a:t>
            </a:r>
            <a:r>
              <a:rPr lang="de-DE" sz="1800" dirty="0">
                <a:latin typeface="Courier New" pitchFamily="49" charset="0"/>
              </a:rPr>
              <a:t>, </a:t>
            </a:r>
            <a:r>
              <a:rPr lang="de-DE" sz="1800" dirty="0" err="1">
                <a:solidFill>
                  <a:schemeClr val="accent2"/>
                </a:solidFill>
                <a:latin typeface="Courier New" pitchFamily="49" charset="0"/>
              </a:rPr>
              <a:t>prevChan</a:t>
            </a:r>
            <a:r>
              <a:rPr lang="de-DE" sz="1800" dirty="0">
                <a:latin typeface="Courier New" pitchFamily="49" charset="0"/>
              </a:rPr>
              <a:t>)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	  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26633" name="Oval 16"/>
          <p:cNvSpPr>
            <a:spLocks noChangeArrowheads="1"/>
          </p:cNvSpPr>
          <p:nvPr/>
        </p:nvSpPr>
        <p:spPr bwMode="auto">
          <a:xfrm>
            <a:off x="8389938" y="838200"/>
            <a:ext cx="287337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34" name="Oval 17"/>
          <p:cNvSpPr>
            <a:spLocks noChangeArrowheads="1"/>
          </p:cNvSpPr>
          <p:nvPr/>
        </p:nvSpPr>
        <p:spPr bwMode="auto">
          <a:xfrm>
            <a:off x="7453313" y="1485900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rot="2363261">
            <a:off x="7742238" y="622300"/>
            <a:ext cx="719137" cy="287338"/>
            <a:chOff x="3742" y="3203"/>
            <a:chExt cx="453" cy="181"/>
          </a:xfrm>
        </p:grpSpPr>
        <p:sp>
          <p:nvSpPr>
            <p:cNvPr id="26648" name="Line 19"/>
            <p:cNvSpPr>
              <a:spLocks noChangeShapeType="1"/>
            </p:cNvSpPr>
            <p:nvPr/>
          </p:nvSpPr>
          <p:spPr bwMode="auto">
            <a:xfrm flipV="1">
              <a:off x="3878" y="3248"/>
              <a:ext cx="91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9" name="Freeform 20"/>
            <p:cNvSpPr>
              <a:spLocks/>
            </p:cNvSpPr>
            <p:nvPr/>
          </p:nvSpPr>
          <p:spPr bwMode="auto">
            <a:xfrm>
              <a:off x="3742" y="3203"/>
              <a:ext cx="453" cy="181"/>
            </a:xfrm>
            <a:custGeom>
              <a:avLst/>
              <a:gdLst>
                <a:gd name="T0" fmla="*/ 0 w 453"/>
                <a:gd name="T1" fmla="*/ 181 h 181"/>
                <a:gd name="T2" fmla="*/ 227 w 453"/>
                <a:gd name="T3" fmla="*/ 45 h 181"/>
                <a:gd name="T4" fmla="*/ 453 w 453"/>
                <a:gd name="T5" fmla="*/ 0 h 181"/>
                <a:gd name="T6" fmla="*/ 0 60000 65536"/>
                <a:gd name="T7" fmla="*/ 0 60000 65536"/>
                <a:gd name="T8" fmla="*/ 0 60000 65536"/>
                <a:gd name="T9" fmla="*/ 0 w 453"/>
                <a:gd name="T10" fmla="*/ 0 h 181"/>
                <a:gd name="T11" fmla="*/ 453 w 453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3" h="181">
                  <a:moveTo>
                    <a:pt x="0" y="181"/>
                  </a:moveTo>
                  <a:cubicBezTo>
                    <a:pt x="76" y="128"/>
                    <a:pt x="152" y="75"/>
                    <a:pt x="227" y="45"/>
                  </a:cubicBezTo>
                  <a:cubicBezTo>
                    <a:pt x="302" y="15"/>
                    <a:pt x="377" y="7"/>
                    <a:pt x="453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36" name="Oval 21"/>
          <p:cNvSpPr>
            <a:spLocks noChangeArrowheads="1"/>
          </p:cNvSpPr>
          <p:nvPr/>
        </p:nvSpPr>
        <p:spPr bwMode="auto">
          <a:xfrm>
            <a:off x="7453313" y="477838"/>
            <a:ext cx="287337" cy="287337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1800" b="0">
                <a:solidFill>
                  <a:schemeClr val="bg1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26637" name="Line 22"/>
          <p:cNvSpPr>
            <a:spLocks noChangeShapeType="1"/>
          </p:cNvSpPr>
          <p:nvPr/>
        </p:nvSpPr>
        <p:spPr bwMode="auto">
          <a:xfrm flipH="1">
            <a:off x="7596188" y="766763"/>
            <a:ext cx="0" cy="7191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8" name="Line 23"/>
          <p:cNvSpPr>
            <a:spLocks noChangeShapeType="1"/>
          </p:cNvSpPr>
          <p:nvPr/>
        </p:nvSpPr>
        <p:spPr bwMode="auto">
          <a:xfrm flipV="1">
            <a:off x="7740650" y="1054100"/>
            <a:ext cx="647700" cy="5048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9" name="Text Box 24"/>
          <p:cNvSpPr txBox="1">
            <a:spLocks noChangeArrowheads="1"/>
          </p:cNvSpPr>
          <p:nvPr/>
        </p:nvSpPr>
        <p:spPr bwMode="auto">
          <a:xfrm rot="1266453">
            <a:off x="7524750" y="260350"/>
            <a:ext cx="1171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70000"/>
              </a:lnSpc>
            </a:pPr>
            <a:r>
              <a:rPr lang="de-DE" sz="1800">
                <a:solidFill>
                  <a:srgbClr val="FF0000"/>
                </a:solidFill>
                <a:latin typeface="Courier New" pitchFamily="49" charset="0"/>
              </a:rPr>
              <a:t>parfill</a:t>
            </a:r>
          </a:p>
          <a:p>
            <a:pPr eaLnBrk="1" hangingPunct="1">
              <a:lnSpc>
                <a:spcPct val="70000"/>
              </a:lnSpc>
            </a:pPr>
            <a:r>
              <a:rPr lang="de-DE" sz="180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de-DE" sz="1400">
                <a:solidFill>
                  <a:srgbClr val="FF0000"/>
                </a:solidFill>
                <a:latin typeface="Courier New" pitchFamily="49" charset="0"/>
              </a:rPr>
              <a:t>nextChan</a:t>
            </a:r>
          </a:p>
        </p:txBody>
      </p:sp>
      <p:sp>
        <p:nvSpPr>
          <p:cNvPr id="26640" name="Text Box 25"/>
          <p:cNvSpPr txBox="1">
            <a:spLocks noChangeArrowheads="1"/>
          </p:cNvSpPr>
          <p:nvPr/>
        </p:nvSpPr>
        <p:spPr bwMode="auto">
          <a:xfrm rot="-1272958">
            <a:off x="6464300" y="276225"/>
            <a:ext cx="593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solidFill>
                  <a:schemeClr val="accent2"/>
                </a:solidFill>
                <a:latin typeface="Courier New" pitchFamily="49" charset="0"/>
              </a:rPr>
              <a:t>new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732588" y="620713"/>
            <a:ext cx="719137" cy="287337"/>
            <a:chOff x="3742" y="3203"/>
            <a:chExt cx="453" cy="181"/>
          </a:xfrm>
        </p:grpSpPr>
        <p:sp>
          <p:nvSpPr>
            <p:cNvPr id="26646" name="Line 27"/>
            <p:cNvSpPr>
              <a:spLocks noChangeShapeType="1"/>
            </p:cNvSpPr>
            <p:nvPr/>
          </p:nvSpPr>
          <p:spPr bwMode="auto">
            <a:xfrm flipV="1">
              <a:off x="3878" y="3248"/>
              <a:ext cx="91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7" name="Freeform 28"/>
            <p:cNvSpPr>
              <a:spLocks/>
            </p:cNvSpPr>
            <p:nvPr/>
          </p:nvSpPr>
          <p:spPr bwMode="auto">
            <a:xfrm>
              <a:off x="3742" y="3203"/>
              <a:ext cx="453" cy="181"/>
            </a:xfrm>
            <a:custGeom>
              <a:avLst/>
              <a:gdLst>
                <a:gd name="T0" fmla="*/ 0 w 453"/>
                <a:gd name="T1" fmla="*/ 181 h 181"/>
                <a:gd name="T2" fmla="*/ 227 w 453"/>
                <a:gd name="T3" fmla="*/ 45 h 181"/>
                <a:gd name="T4" fmla="*/ 453 w 453"/>
                <a:gd name="T5" fmla="*/ 0 h 181"/>
                <a:gd name="T6" fmla="*/ 0 60000 65536"/>
                <a:gd name="T7" fmla="*/ 0 60000 65536"/>
                <a:gd name="T8" fmla="*/ 0 60000 65536"/>
                <a:gd name="T9" fmla="*/ 0 w 453"/>
                <a:gd name="T10" fmla="*/ 0 h 181"/>
                <a:gd name="T11" fmla="*/ 453 w 453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3" h="181">
                  <a:moveTo>
                    <a:pt x="0" y="181"/>
                  </a:moveTo>
                  <a:cubicBezTo>
                    <a:pt x="76" y="128"/>
                    <a:pt x="152" y="75"/>
                    <a:pt x="227" y="45"/>
                  </a:cubicBezTo>
                  <a:cubicBezTo>
                    <a:pt x="302" y="15"/>
                    <a:pt x="377" y="7"/>
                    <a:pt x="453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2" name="Oval 29"/>
          <p:cNvSpPr>
            <a:spLocks noChangeArrowheads="1"/>
          </p:cNvSpPr>
          <p:nvPr/>
        </p:nvSpPr>
        <p:spPr bwMode="auto">
          <a:xfrm>
            <a:off x="6516688" y="909638"/>
            <a:ext cx="287337" cy="287337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43" name="Line 30"/>
          <p:cNvSpPr>
            <a:spLocks noChangeShapeType="1"/>
          </p:cNvSpPr>
          <p:nvPr/>
        </p:nvSpPr>
        <p:spPr bwMode="auto">
          <a:xfrm flipH="1">
            <a:off x="7524750" y="766763"/>
            <a:ext cx="0" cy="7191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44" name="Line 31"/>
          <p:cNvSpPr>
            <a:spLocks noChangeShapeType="1"/>
          </p:cNvSpPr>
          <p:nvPr/>
        </p:nvSpPr>
        <p:spPr bwMode="auto">
          <a:xfrm flipH="1" flipV="1">
            <a:off x="6804025" y="1125538"/>
            <a:ext cx="649288" cy="43338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45" name="Text Box 32"/>
          <p:cNvSpPr txBox="1">
            <a:spLocks noChangeArrowheads="1"/>
          </p:cNvSpPr>
          <p:nvPr/>
        </p:nvSpPr>
        <p:spPr bwMode="auto">
          <a:xfrm rot="-1354449">
            <a:off x="6588125" y="404813"/>
            <a:ext cx="103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>
                <a:solidFill>
                  <a:schemeClr val="accent2"/>
                </a:solidFill>
                <a:latin typeface="Courier New" pitchFamily="49" charset="0"/>
              </a:rPr>
              <a:t>prevchan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7B4766-C97A-4C8B-9173-9EBA19F46D23}" type="slidenum">
              <a:rPr lang="de-DE" smtClean="0"/>
              <a:pPr/>
              <a:t>59</a:t>
            </a:fld>
            <a:endParaRPr lang="de-DE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Ring Definition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2843213" y="1566863"/>
            <a:ext cx="63373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ring</a:t>
            </a:r>
            <a:r>
              <a:rPr lang="de-DE" sz="1800" dirty="0">
                <a:latin typeface="Courier New" pitchFamily="49" charset="0"/>
              </a:rPr>
              <a:t> :: (Trans </a:t>
            </a:r>
            <a:r>
              <a:rPr lang="de-DE" sz="1800" dirty="0" err="1">
                <a:latin typeface="Courier New" pitchFamily="49" charset="0"/>
              </a:rPr>
              <a:t>i,Trans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o,Trans</a:t>
            </a:r>
            <a:r>
              <a:rPr lang="de-DE" sz="1800" dirty="0">
                <a:latin typeface="Courier New" pitchFamily="49" charset="0"/>
              </a:rPr>
              <a:t> r) =&gt;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((</a:t>
            </a:r>
            <a:r>
              <a:rPr lang="de-DE" sz="1800" dirty="0" err="1">
                <a:latin typeface="Courier New" pitchFamily="49" charset="0"/>
              </a:rPr>
              <a:t>i,r</a:t>
            </a:r>
            <a:r>
              <a:rPr lang="de-DE" sz="1800" dirty="0">
                <a:latin typeface="Courier New" pitchFamily="49" charset="0"/>
              </a:rPr>
              <a:t>) -&gt; (</a:t>
            </a:r>
            <a:r>
              <a:rPr lang="de-DE" sz="1800" dirty="0" err="1">
                <a:latin typeface="Courier New" pitchFamily="49" charset="0"/>
              </a:rPr>
              <a:t>o,r</a:t>
            </a:r>
            <a:r>
              <a:rPr lang="de-DE" sz="1800" dirty="0">
                <a:latin typeface="Courier New" pitchFamily="49" charset="0"/>
              </a:rPr>
              <a:t>))  -&gt; -- ring </a:t>
            </a:r>
            <a:r>
              <a:rPr lang="de-DE" sz="1800" dirty="0" err="1">
                <a:latin typeface="Courier New" pitchFamily="49" charset="0"/>
              </a:rPr>
              <a:t>process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fct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[i] -&gt; [o]           -- </a:t>
            </a:r>
            <a:r>
              <a:rPr lang="de-DE" sz="1800" dirty="0" err="1">
                <a:latin typeface="Courier New" pitchFamily="49" charset="0"/>
              </a:rPr>
              <a:t>input-output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fct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ring f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is</a:t>
            </a:r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os</a:t>
            </a:r>
            <a:endParaRPr lang="de-DE" sz="18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</a:t>
            </a:r>
            <a:r>
              <a:rPr lang="de-DE" sz="1800" dirty="0" err="1">
                <a:latin typeface="Courier New" pitchFamily="49" charset="0"/>
              </a:rPr>
              <a:t>where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(</a:t>
            </a:r>
            <a:r>
              <a:rPr lang="de-DE" sz="1800" dirty="0" err="1">
                <a:latin typeface="Courier New" pitchFamily="49" charset="0"/>
              </a:rPr>
              <a:t>os</a:t>
            </a:r>
            <a:r>
              <a:rPr lang="de-DE" sz="1800" dirty="0">
                <a:latin typeface="Courier New" pitchFamily="49" charset="0"/>
              </a:rPr>
              <a:t>, </a:t>
            </a:r>
            <a:r>
              <a:rPr lang="de-DE" sz="1800" dirty="0" err="1">
                <a:latin typeface="Courier New" pitchFamily="49" charset="0"/>
              </a:rPr>
              <a:t>ringOuts</a:t>
            </a:r>
            <a:r>
              <a:rPr lang="de-DE" sz="1800" dirty="0">
                <a:latin typeface="Courier New" pitchFamily="49" charset="0"/>
              </a:rPr>
              <a:t>)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   = </a:t>
            </a:r>
            <a:r>
              <a:rPr lang="de-DE" sz="1800" dirty="0" err="1">
                <a:latin typeface="Courier New" pitchFamily="49" charset="0"/>
              </a:rPr>
              <a:t>unzip</a:t>
            </a:r>
            <a:r>
              <a:rPr lang="de-DE" sz="1800" dirty="0">
                <a:latin typeface="Courier New" pitchFamily="49" charset="0"/>
              </a:rPr>
              <a:t> [</a:t>
            </a:r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        </a:t>
            </a:r>
            <a:r>
              <a:rPr lang="de-DE" sz="1800" dirty="0">
                <a:latin typeface="Courier New" pitchFamily="49" charset="0"/>
              </a:rPr>
              <a:t>f </a:t>
            </a:r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# </a:t>
            </a:r>
            <a:r>
              <a:rPr lang="de-DE" sz="1800" dirty="0" err="1">
                <a:latin typeface="Courier New" pitchFamily="49" charset="0"/>
              </a:rPr>
              <a:t>inp</a:t>
            </a:r>
            <a:r>
              <a:rPr lang="de-DE" sz="1800" dirty="0">
                <a:latin typeface="Courier New" pitchFamily="49" charset="0"/>
              </a:rPr>
              <a:t> |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		</a:t>
            </a:r>
            <a:r>
              <a:rPr lang="de-DE" sz="1800" dirty="0" smtClean="0">
                <a:latin typeface="Courier New" pitchFamily="49" charset="0"/>
              </a:rPr>
              <a:t>  </a:t>
            </a:r>
            <a:r>
              <a:rPr lang="de-DE" sz="1800" dirty="0" err="1" smtClean="0">
                <a:latin typeface="Courier New" pitchFamily="49" charset="0"/>
              </a:rPr>
              <a:t>inp</a:t>
            </a:r>
            <a:r>
              <a:rPr lang="de-DE" sz="1800" dirty="0" smtClean="0">
                <a:latin typeface="Courier New" pitchFamily="49" charset="0"/>
              </a:rPr>
              <a:t> </a:t>
            </a:r>
            <a:r>
              <a:rPr lang="de-DE" sz="1800" dirty="0">
                <a:latin typeface="Courier New" pitchFamily="49" charset="0"/>
              </a:rPr>
              <a:t>&lt;- </a:t>
            </a:r>
            <a:r>
              <a:rPr lang="de-DE" sz="1800" dirty="0" err="1" smtClean="0">
                <a:latin typeface="Courier New" pitchFamily="49" charset="0"/>
              </a:rPr>
              <a:t>lazyzip</a:t>
            </a:r>
            <a:r>
              <a:rPr lang="de-DE" sz="1800" dirty="0" smtClean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is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ringIns</a:t>
            </a:r>
            <a:r>
              <a:rPr lang="de-DE" sz="1800" dirty="0">
                <a:latin typeface="Courier New" pitchFamily="49" charset="0"/>
              </a:rPr>
              <a:t>]</a:t>
            </a:r>
          </a:p>
          <a:p>
            <a:pPr eaLnBrk="1" hangingPunct="1"/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</a:t>
            </a:r>
            <a:r>
              <a:rPr lang="de-DE" sz="1800" dirty="0" err="1">
                <a:latin typeface="Courier New" pitchFamily="49" charset="0"/>
              </a:rPr>
              <a:t>ringIns</a:t>
            </a:r>
            <a:r>
              <a:rPr lang="de-DE" sz="1800" dirty="0">
                <a:latin typeface="Courier New" pitchFamily="49" charset="0"/>
              </a:rPr>
              <a:t>          = </a:t>
            </a:r>
            <a:r>
              <a:rPr lang="de-DE" sz="1800" dirty="0" err="1">
                <a:latin typeface="Courier New" pitchFamily="49" charset="0"/>
              </a:rPr>
              <a:t>rightRotate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ringOuts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</a:t>
            </a:r>
            <a:r>
              <a:rPr lang="de-DE" sz="1800" dirty="0" err="1">
                <a:latin typeface="Courier New" pitchFamily="49" charset="0"/>
              </a:rPr>
              <a:t>rightRotate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xs</a:t>
            </a:r>
            <a:r>
              <a:rPr lang="de-DE" sz="1800" dirty="0">
                <a:latin typeface="Courier New" pitchFamily="49" charset="0"/>
              </a:rPr>
              <a:t>   = last </a:t>
            </a:r>
            <a:r>
              <a:rPr lang="de-DE" sz="1800" dirty="0" err="1">
                <a:latin typeface="Courier New" pitchFamily="49" charset="0"/>
              </a:rPr>
              <a:t>xs</a:t>
            </a:r>
            <a:r>
              <a:rPr lang="de-DE" sz="1800" dirty="0">
                <a:latin typeface="Courier New" pitchFamily="49" charset="0"/>
              </a:rPr>
              <a:t> : </a:t>
            </a:r>
            <a:r>
              <a:rPr lang="de-DE" sz="1800" dirty="0" err="1">
                <a:latin typeface="Courier New" pitchFamily="49" charset="0"/>
              </a:rPr>
              <a:t>init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xs</a:t>
            </a:r>
            <a:endParaRPr lang="de-DE" sz="1800" dirty="0">
              <a:latin typeface="Courier New" pitchFamily="49" charset="0"/>
            </a:endParaRPr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 flipV="1">
            <a:off x="1619250" y="2924175"/>
            <a:ext cx="720725" cy="5032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7701" name="Oval 5"/>
          <p:cNvSpPr>
            <a:spLocks noChangeArrowheads="1"/>
          </p:cNvSpPr>
          <p:nvPr/>
        </p:nvSpPr>
        <p:spPr bwMode="auto">
          <a:xfrm>
            <a:off x="323850" y="2347913"/>
            <a:ext cx="2376488" cy="2305050"/>
          </a:xfrm>
          <a:prstGeom prst="ellips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Oval 6"/>
          <p:cNvSpPr>
            <a:spLocks noChangeArrowheads="1"/>
          </p:cNvSpPr>
          <p:nvPr/>
        </p:nvSpPr>
        <p:spPr bwMode="auto">
          <a:xfrm>
            <a:off x="2339975" y="2708275"/>
            <a:ext cx="287338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Oval 7"/>
          <p:cNvSpPr>
            <a:spLocks noChangeArrowheads="1"/>
          </p:cNvSpPr>
          <p:nvPr/>
        </p:nvSpPr>
        <p:spPr bwMode="auto">
          <a:xfrm>
            <a:off x="466725" y="2635250"/>
            <a:ext cx="287338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8" name="Oval 8"/>
          <p:cNvSpPr>
            <a:spLocks noChangeArrowheads="1"/>
          </p:cNvSpPr>
          <p:nvPr/>
        </p:nvSpPr>
        <p:spPr bwMode="auto">
          <a:xfrm>
            <a:off x="179388" y="3500438"/>
            <a:ext cx="287337" cy="287337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Oval 9"/>
          <p:cNvSpPr>
            <a:spLocks noChangeArrowheads="1"/>
          </p:cNvSpPr>
          <p:nvPr/>
        </p:nvSpPr>
        <p:spPr bwMode="auto">
          <a:xfrm>
            <a:off x="755650" y="4364038"/>
            <a:ext cx="287338" cy="287337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Oval 10"/>
          <p:cNvSpPr>
            <a:spLocks noChangeArrowheads="1"/>
          </p:cNvSpPr>
          <p:nvPr/>
        </p:nvSpPr>
        <p:spPr bwMode="auto">
          <a:xfrm>
            <a:off x="1979613" y="4292600"/>
            <a:ext cx="287337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1" name="Oval 11"/>
          <p:cNvSpPr>
            <a:spLocks noChangeArrowheads="1"/>
          </p:cNvSpPr>
          <p:nvPr/>
        </p:nvSpPr>
        <p:spPr bwMode="auto">
          <a:xfrm>
            <a:off x="2555875" y="3571875"/>
            <a:ext cx="287338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2" name="Oval 12"/>
          <p:cNvSpPr>
            <a:spLocks noChangeArrowheads="1"/>
          </p:cNvSpPr>
          <p:nvPr/>
        </p:nvSpPr>
        <p:spPr bwMode="auto">
          <a:xfrm>
            <a:off x="1331913" y="335597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2051050" y="2492375"/>
            <a:ext cx="144463" cy="71438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2627313" y="3067050"/>
            <a:ext cx="73025" cy="360363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 flipH="1" flipV="1">
            <a:off x="1403350" y="4651375"/>
            <a:ext cx="288925" cy="1588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 flipV="1">
            <a:off x="323850" y="3067050"/>
            <a:ext cx="71438" cy="2159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 flipH="1">
            <a:off x="2484438" y="4076700"/>
            <a:ext cx="71437" cy="71438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 flipV="1">
            <a:off x="971550" y="2419350"/>
            <a:ext cx="144463" cy="730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7669" name="Line 19"/>
          <p:cNvSpPr>
            <a:spLocks noChangeShapeType="1"/>
          </p:cNvSpPr>
          <p:nvPr/>
        </p:nvSpPr>
        <p:spPr bwMode="auto">
          <a:xfrm flipV="1">
            <a:off x="1476375" y="2492375"/>
            <a:ext cx="71438" cy="863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70" name="Line 20"/>
          <p:cNvSpPr>
            <a:spLocks noChangeShapeType="1"/>
          </p:cNvSpPr>
          <p:nvPr/>
        </p:nvSpPr>
        <p:spPr bwMode="auto">
          <a:xfrm>
            <a:off x="466725" y="3571875"/>
            <a:ext cx="86518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71" name="Line 21"/>
          <p:cNvSpPr>
            <a:spLocks noChangeShapeType="1"/>
          </p:cNvSpPr>
          <p:nvPr/>
        </p:nvSpPr>
        <p:spPr bwMode="auto">
          <a:xfrm>
            <a:off x="1619250" y="3571875"/>
            <a:ext cx="936625" cy="1444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72" name="Line 22"/>
          <p:cNvSpPr>
            <a:spLocks noChangeShapeType="1"/>
          </p:cNvSpPr>
          <p:nvPr/>
        </p:nvSpPr>
        <p:spPr bwMode="auto">
          <a:xfrm>
            <a:off x="684213" y="2924175"/>
            <a:ext cx="647700" cy="5032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73" name="Oval 23"/>
          <p:cNvSpPr>
            <a:spLocks noChangeArrowheads="1"/>
          </p:cNvSpPr>
          <p:nvPr/>
        </p:nvSpPr>
        <p:spPr bwMode="auto">
          <a:xfrm>
            <a:off x="1403350" y="2203450"/>
            <a:ext cx="287338" cy="28733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74" name="Line 24"/>
          <p:cNvSpPr>
            <a:spLocks noChangeShapeType="1"/>
          </p:cNvSpPr>
          <p:nvPr/>
        </p:nvSpPr>
        <p:spPr bwMode="auto">
          <a:xfrm flipH="1">
            <a:off x="971550" y="3643313"/>
            <a:ext cx="431800" cy="7207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75" name="Line 25"/>
          <p:cNvSpPr>
            <a:spLocks noChangeShapeType="1"/>
          </p:cNvSpPr>
          <p:nvPr/>
        </p:nvSpPr>
        <p:spPr bwMode="auto">
          <a:xfrm>
            <a:off x="1547813" y="3571875"/>
            <a:ext cx="503237" cy="7207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7722" name="Line 26"/>
          <p:cNvSpPr>
            <a:spLocks noChangeShapeType="1"/>
          </p:cNvSpPr>
          <p:nvPr/>
        </p:nvSpPr>
        <p:spPr bwMode="auto">
          <a:xfrm flipH="1" flipV="1">
            <a:off x="395288" y="3932238"/>
            <a:ext cx="144462" cy="2159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23" name="Freeform 27"/>
          <p:cNvSpPr>
            <a:spLocks/>
          </p:cNvSpPr>
          <p:nvPr/>
        </p:nvSpPr>
        <p:spPr bwMode="auto">
          <a:xfrm rot="2977817">
            <a:off x="1943894" y="2817019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24" name="Freeform 28"/>
          <p:cNvSpPr>
            <a:spLocks/>
          </p:cNvSpPr>
          <p:nvPr/>
        </p:nvSpPr>
        <p:spPr bwMode="auto">
          <a:xfrm>
            <a:off x="1547813" y="2492375"/>
            <a:ext cx="157162" cy="865188"/>
          </a:xfrm>
          <a:custGeom>
            <a:avLst/>
            <a:gdLst>
              <a:gd name="T0" fmla="*/ 71437 w 99"/>
              <a:gd name="T1" fmla="*/ 0 h 545"/>
              <a:gd name="T2" fmla="*/ 144462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25" name="Freeform 29"/>
          <p:cNvSpPr>
            <a:spLocks/>
          </p:cNvSpPr>
          <p:nvPr/>
        </p:nvSpPr>
        <p:spPr bwMode="auto">
          <a:xfrm rot="5914238">
            <a:off x="2015332" y="3320256"/>
            <a:ext cx="215900" cy="865187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2 h 545"/>
              <a:gd name="T4" fmla="*/ 0 w 99"/>
              <a:gd name="T5" fmla="*/ 865187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26" name="Freeform 30"/>
          <p:cNvSpPr>
            <a:spLocks/>
          </p:cNvSpPr>
          <p:nvPr/>
        </p:nvSpPr>
        <p:spPr bwMode="auto">
          <a:xfrm rot="8286919">
            <a:off x="1619250" y="3644900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27" name="Freeform 31"/>
          <p:cNvSpPr>
            <a:spLocks/>
          </p:cNvSpPr>
          <p:nvPr/>
        </p:nvSpPr>
        <p:spPr bwMode="auto">
          <a:xfrm rot="-9419032">
            <a:off x="900113" y="3571875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28" name="Freeform 32"/>
          <p:cNvSpPr>
            <a:spLocks/>
          </p:cNvSpPr>
          <p:nvPr/>
        </p:nvSpPr>
        <p:spPr bwMode="auto">
          <a:xfrm rot="-5835040">
            <a:off x="718344" y="3032919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29" name="Freeform 33"/>
          <p:cNvSpPr>
            <a:spLocks/>
          </p:cNvSpPr>
          <p:nvPr/>
        </p:nvSpPr>
        <p:spPr bwMode="auto">
          <a:xfrm rot="-3486921">
            <a:off x="1007269" y="2599531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30" name="Freeform 34"/>
          <p:cNvSpPr>
            <a:spLocks/>
          </p:cNvSpPr>
          <p:nvPr/>
        </p:nvSpPr>
        <p:spPr bwMode="auto">
          <a:xfrm rot="-8052122">
            <a:off x="1828800" y="2643188"/>
            <a:ext cx="157163" cy="865187"/>
          </a:xfrm>
          <a:custGeom>
            <a:avLst/>
            <a:gdLst>
              <a:gd name="T0" fmla="*/ 71438 w 99"/>
              <a:gd name="T1" fmla="*/ 0 h 545"/>
              <a:gd name="T2" fmla="*/ 144463 w 99"/>
              <a:gd name="T3" fmla="*/ 360362 h 545"/>
              <a:gd name="T4" fmla="*/ 0 w 99"/>
              <a:gd name="T5" fmla="*/ 865187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31" name="Freeform 35"/>
          <p:cNvSpPr>
            <a:spLocks/>
          </p:cNvSpPr>
          <p:nvPr/>
        </p:nvSpPr>
        <p:spPr bwMode="auto">
          <a:xfrm rot="-4985753">
            <a:off x="2016919" y="3104356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32" name="Freeform 36"/>
          <p:cNvSpPr>
            <a:spLocks/>
          </p:cNvSpPr>
          <p:nvPr/>
        </p:nvSpPr>
        <p:spPr bwMode="auto">
          <a:xfrm rot="-2581000">
            <a:off x="1835150" y="3500438"/>
            <a:ext cx="215900" cy="865187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2 h 545"/>
              <a:gd name="T4" fmla="*/ 0 w 99"/>
              <a:gd name="T5" fmla="*/ 865187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33" name="Freeform 37"/>
          <p:cNvSpPr>
            <a:spLocks/>
          </p:cNvSpPr>
          <p:nvPr/>
        </p:nvSpPr>
        <p:spPr bwMode="auto">
          <a:xfrm rot="1711487">
            <a:off x="1187450" y="3644900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34" name="Freeform 38"/>
          <p:cNvSpPr>
            <a:spLocks/>
          </p:cNvSpPr>
          <p:nvPr/>
        </p:nvSpPr>
        <p:spPr bwMode="auto">
          <a:xfrm rot="4658047">
            <a:off x="791369" y="3248819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35" name="Freeform 39"/>
          <p:cNvSpPr>
            <a:spLocks/>
          </p:cNvSpPr>
          <p:nvPr/>
        </p:nvSpPr>
        <p:spPr bwMode="auto">
          <a:xfrm rot="7453343">
            <a:off x="791369" y="2817019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36" name="Freeform 40"/>
          <p:cNvSpPr>
            <a:spLocks/>
          </p:cNvSpPr>
          <p:nvPr/>
        </p:nvSpPr>
        <p:spPr bwMode="auto">
          <a:xfrm rot="10800000">
            <a:off x="1258888" y="2419350"/>
            <a:ext cx="215900" cy="865188"/>
          </a:xfrm>
          <a:custGeom>
            <a:avLst/>
            <a:gdLst>
              <a:gd name="T0" fmla="*/ 98136 w 99"/>
              <a:gd name="T1" fmla="*/ 0 h 545"/>
              <a:gd name="T2" fmla="*/ 198454 w 99"/>
              <a:gd name="T3" fmla="*/ 360363 h 545"/>
              <a:gd name="T4" fmla="*/ 0 w 99"/>
              <a:gd name="T5" fmla="*/ 865188 h 545"/>
              <a:gd name="T6" fmla="*/ 0 60000 65536"/>
              <a:gd name="T7" fmla="*/ 0 60000 65536"/>
              <a:gd name="T8" fmla="*/ 0 60000 65536"/>
              <a:gd name="T9" fmla="*/ 0 w 99"/>
              <a:gd name="T10" fmla="*/ 0 h 545"/>
              <a:gd name="T11" fmla="*/ 99 w 99"/>
              <a:gd name="T12" fmla="*/ 545 h 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545">
                <a:moveTo>
                  <a:pt x="45" y="0"/>
                </a:moveTo>
                <a:cubicBezTo>
                  <a:pt x="72" y="68"/>
                  <a:pt x="99" y="136"/>
                  <a:pt x="91" y="227"/>
                </a:cubicBezTo>
                <a:cubicBezTo>
                  <a:pt x="83" y="318"/>
                  <a:pt x="41" y="431"/>
                  <a:pt x="0" y="5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7691" name="Freeform 41"/>
          <p:cNvSpPr>
            <a:spLocks/>
          </p:cNvSpPr>
          <p:nvPr/>
        </p:nvSpPr>
        <p:spPr bwMode="auto">
          <a:xfrm>
            <a:off x="4787900" y="2911475"/>
            <a:ext cx="3529013" cy="877888"/>
          </a:xfrm>
          <a:custGeom>
            <a:avLst/>
            <a:gdLst>
              <a:gd name="T0" fmla="*/ 0 w 2223"/>
              <a:gd name="T1" fmla="*/ 301625 h 553"/>
              <a:gd name="T2" fmla="*/ 1584325 w 2223"/>
              <a:gd name="T3" fmla="*/ 12700 h 553"/>
              <a:gd name="T4" fmla="*/ 2879725 w 2223"/>
              <a:gd name="T5" fmla="*/ 230188 h 553"/>
              <a:gd name="T6" fmla="*/ 3529013 w 2223"/>
              <a:gd name="T7" fmla="*/ 877888 h 553"/>
              <a:gd name="T8" fmla="*/ 0 60000 65536"/>
              <a:gd name="T9" fmla="*/ 0 60000 65536"/>
              <a:gd name="T10" fmla="*/ 0 60000 65536"/>
              <a:gd name="T11" fmla="*/ 0 60000 65536"/>
              <a:gd name="T12" fmla="*/ 0 w 2223"/>
              <a:gd name="T13" fmla="*/ 0 h 553"/>
              <a:gd name="T14" fmla="*/ 2223 w 2223"/>
              <a:gd name="T15" fmla="*/ 553 h 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3" h="553">
                <a:moveTo>
                  <a:pt x="0" y="190"/>
                </a:moveTo>
                <a:cubicBezTo>
                  <a:pt x="348" y="103"/>
                  <a:pt x="696" y="16"/>
                  <a:pt x="998" y="8"/>
                </a:cubicBezTo>
                <a:cubicBezTo>
                  <a:pt x="1300" y="0"/>
                  <a:pt x="1610" y="54"/>
                  <a:pt x="1814" y="145"/>
                </a:cubicBezTo>
                <a:cubicBezTo>
                  <a:pt x="2018" y="236"/>
                  <a:pt x="2120" y="394"/>
                  <a:pt x="2223" y="55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7741" name="Text Box 45"/>
          <p:cNvSpPr txBox="1">
            <a:spLocks noChangeArrowheads="1"/>
          </p:cNvSpPr>
          <p:nvPr/>
        </p:nvSpPr>
        <p:spPr bwMode="auto">
          <a:xfrm>
            <a:off x="3130922" y="343895"/>
            <a:ext cx="38699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3200" dirty="0" err="1" smtClean="0">
                <a:solidFill>
                  <a:srgbClr val="FF0000"/>
                </a:solidFill>
                <a:latin typeface="Calibri" pitchFamily="34" charset="0"/>
              </a:rPr>
              <a:t>with</a:t>
            </a:r>
            <a:r>
              <a:rPr lang="de-DE" sz="3200" dirty="0" smtClean="0">
                <a:solidFill>
                  <a:srgbClr val="FF0000"/>
                </a:solidFill>
                <a:latin typeface="Calibri" pitchFamily="34" charset="0"/>
              </a:rPr>
              <a:t> explicit </a:t>
            </a:r>
            <a:r>
              <a:rPr lang="de-DE" sz="3200" dirty="0" err="1" smtClean="0">
                <a:solidFill>
                  <a:srgbClr val="FF0000"/>
                </a:solidFill>
                <a:latin typeface="Calibri" pitchFamily="34" charset="0"/>
              </a:rPr>
              <a:t>channels</a:t>
            </a:r>
            <a:endParaRPr lang="de-DE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7742" name="Text Box 46"/>
          <p:cNvSpPr txBox="1">
            <a:spLocks noChangeArrowheads="1"/>
          </p:cNvSpPr>
          <p:nvPr/>
        </p:nvSpPr>
        <p:spPr bwMode="auto">
          <a:xfrm>
            <a:off x="5073650" y="3500438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solidFill>
                  <a:srgbClr val="FF0000"/>
                </a:solidFill>
                <a:latin typeface="Courier New" pitchFamily="49" charset="0"/>
              </a:rPr>
              <a:t>plink</a:t>
            </a:r>
          </a:p>
        </p:txBody>
      </p:sp>
      <p:sp>
        <p:nvSpPr>
          <p:cNvPr id="157746" name="Text Box 50"/>
          <p:cNvSpPr txBox="1">
            <a:spLocks noChangeArrowheads="1"/>
          </p:cNvSpPr>
          <p:nvPr/>
        </p:nvSpPr>
        <p:spPr bwMode="auto">
          <a:xfrm>
            <a:off x="4932363" y="3494088"/>
            <a:ext cx="113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solidFill>
                  <a:schemeClr val="accent2"/>
                </a:solidFill>
                <a:latin typeface="Courier New" pitchFamily="49" charset="0"/>
              </a:rPr>
              <a:t>process</a:t>
            </a:r>
          </a:p>
        </p:txBody>
      </p:sp>
      <p:sp>
        <p:nvSpPr>
          <p:cNvPr id="27697" name="Oval 52"/>
          <p:cNvSpPr>
            <a:spLocks noChangeArrowheads="1"/>
          </p:cNvSpPr>
          <p:nvPr/>
        </p:nvSpPr>
        <p:spPr bwMode="auto">
          <a:xfrm>
            <a:off x="5292725" y="2844800"/>
            <a:ext cx="2232025" cy="4476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de-DE" sz="160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57749" name="Rectangle 53"/>
          <p:cNvSpPr>
            <a:spLocks noChangeArrowheads="1"/>
          </p:cNvSpPr>
          <p:nvPr/>
        </p:nvSpPr>
        <p:spPr bwMode="auto">
          <a:xfrm>
            <a:off x="5580063" y="2878138"/>
            <a:ext cx="168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solidFill>
                  <a:srgbClr val="FF0000"/>
                </a:solidFill>
                <a:latin typeface="Courier New" pitchFamily="49" charset="0"/>
              </a:rPr>
              <a:t>rightrotate</a:t>
            </a:r>
          </a:p>
        </p:txBody>
      </p:sp>
      <p:sp>
        <p:nvSpPr>
          <p:cNvPr id="157750" name="Rectangle 54"/>
          <p:cNvSpPr>
            <a:spLocks noChangeArrowheads="1"/>
          </p:cNvSpPr>
          <p:nvPr/>
        </p:nvSpPr>
        <p:spPr bwMode="auto">
          <a:xfrm>
            <a:off x="5580063" y="2852738"/>
            <a:ext cx="168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solidFill>
                  <a:srgbClr val="FF0000"/>
                </a:solidFill>
                <a:latin typeface="Courier New" pitchFamily="49" charset="0"/>
              </a:rPr>
              <a:t> leftrotate</a:t>
            </a: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403225" y="5751513"/>
            <a:ext cx="8077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2400" b="0" dirty="0">
                <a:solidFill>
                  <a:schemeClr val="accent2"/>
                </a:solidFill>
              </a:rPr>
              <a:t>Problem: </a:t>
            </a:r>
            <a:r>
              <a:rPr lang="de-DE" sz="2400" b="0" dirty="0" err="1" smtClean="0">
                <a:solidFill>
                  <a:schemeClr val="accent2"/>
                </a:solidFill>
              </a:rPr>
              <a:t>only</a:t>
            </a:r>
            <a:r>
              <a:rPr lang="de-DE" sz="2400" b="0" dirty="0" smtClean="0">
                <a:solidFill>
                  <a:schemeClr val="accent2"/>
                </a:solidFill>
              </a:rPr>
              <a:t> </a:t>
            </a:r>
            <a:r>
              <a:rPr lang="de-DE" sz="2400" b="0" dirty="0" err="1" smtClean="0">
                <a:solidFill>
                  <a:schemeClr val="accent2"/>
                </a:solidFill>
              </a:rPr>
              <a:t>indirect</a:t>
            </a:r>
            <a:r>
              <a:rPr lang="de-DE" sz="2400" b="0" dirty="0" smtClean="0">
                <a:solidFill>
                  <a:schemeClr val="accent2"/>
                </a:solidFill>
              </a:rPr>
              <a:t> ring </a:t>
            </a:r>
            <a:r>
              <a:rPr lang="de-DE" sz="2400" b="0" dirty="0" err="1" smtClean="0">
                <a:solidFill>
                  <a:schemeClr val="accent2"/>
                </a:solidFill>
              </a:rPr>
              <a:t>connections</a:t>
            </a:r>
            <a:r>
              <a:rPr lang="de-DE" sz="2400" b="0" dirty="0" smtClean="0">
                <a:solidFill>
                  <a:schemeClr val="accent2"/>
                </a:solidFill>
              </a:rPr>
              <a:t> via </a:t>
            </a:r>
            <a:r>
              <a:rPr lang="de-DE" sz="2400" b="0" dirty="0" err="1" smtClean="0">
                <a:solidFill>
                  <a:schemeClr val="accent2"/>
                </a:solidFill>
              </a:rPr>
              <a:t>parent</a:t>
            </a:r>
            <a:r>
              <a:rPr lang="de-DE" sz="2400" b="0" dirty="0" smtClean="0">
                <a:solidFill>
                  <a:schemeClr val="accent2"/>
                </a:solidFill>
              </a:rPr>
              <a:t> </a:t>
            </a:r>
            <a:r>
              <a:rPr lang="de-DE" sz="2400" b="0" dirty="0" err="1" smtClean="0">
                <a:solidFill>
                  <a:schemeClr val="accent2"/>
                </a:solidFill>
              </a:rPr>
              <a:t>process</a:t>
            </a:r>
            <a:endParaRPr lang="de-DE" sz="2400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7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5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7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7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7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7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7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57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7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7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57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57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57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57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7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3" grpId="0" animBg="1"/>
      <p:bldP spid="157724" grpId="0" animBg="1"/>
      <p:bldP spid="157725" grpId="0" animBg="1"/>
      <p:bldP spid="157726" grpId="0" animBg="1"/>
      <p:bldP spid="157727" grpId="0" animBg="1"/>
      <p:bldP spid="157728" grpId="0" animBg="1"/>
      <p:bldP spid="157729" grpId="0" animBg="1"/>
      <p:bldP spid="157730" grpId="0" animBg="1"/>
      <p:bldP spid="157731" grpId="0" animBg="1"/>
      <p:bldP spid="157732" grpId="0" animBg="1"/>
      <p:bldP spid="157733" grpId="0" animBg="1"/>
      <p:bldP spid="157734" grpId="0" animBg="1"/>
      <p:bldP spid="157735" grpId="0" animBg="1"/>
      <p:bldP spid="157736" grpId="0" animBg="1"/>
      <p:bldP spid="157741" grpId="0"/>
      <p:bldP spid="157742" grpId="0"/>
      <p:bldP spid="157746" grpId="0"/>
      <p:bldP spid="157749" grpId="0"/>
      <p:bldP spid="157750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831013" y="6643710"/>
            <a:ext cx="1955829" cy="214290"/>
          </a:xfrm>
        </p:spPr>
        <p:txBody>
          <a:bodyPr/>
          <a:lstStyle/>
          <a:p>
            <a:fld id="{6206B929-7D16-4C29-87A2-C30503B131FD}" type="slidenum">
              <a:rPr lang="de-DE" smtClean="0"/>
              <a:pPr/>
              <a:t>6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473075"/>
            <a:ext cx="6765925" cy="630238"/>
          </a:xfrm>
        </p:spPr>
        <p:txBody>
          <a:bodyPr/>
          <a:lstStyle/>
          <a:p>
            <a:r>
              <a:rPr lang="de-DE" sz="4000" dirty="0" err="1"/>
              <a:t>Our</a:t>
            </a:r>
            <a:r>
              <a:rPr lang="de-DE" sz="4000" dirty="0"/>
              <a:t> Goal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68413"/>
            <a:ext cx="8534400" cy="609600"/>
          </a:xfrm>
          <a:noFill/>
        </p:spPr>
        <p:txBody>
          <a:bodyPr/>
          <a:lstStyle/>
          <a:p>
            <a:pPr algn="ctr">
              <a:lnSpc>
                <a:spcPct val="125000"/>
              </a:lnSpc>
              <a:spcBef>
                <a:spcPct val="30000"/>
              </a:spcBef>
              <a:buFontTx/>
              <a:buNone/>
            </a:pPr>
            <a:r>
              <a:rPr lang="de-DE" sz="2800" b="1" dirty="0"/>
              <a:t>Parallel </a:t>
            </a:r>
            <a:r>
              <a:rPr lang="de-DE" sz="2800" b="1" dirty="0" err="1"/>
              <a:t>programming</a:t>
            </a:r>
            <a:r>
              <a:rPr lang="de-DE" sz="2800" b="1" dirty="0"/>
              <a:t> </a:t>
            </a:r>
            <a:r>
              <a:rPr lang="de-DE" sz="2800" b="1" dirty="0" err="1"/>
              <a:t>at</a:t>
            </a:r>
            <a:r>
              <a:rPr lang="de-DE" sz="2800" b="1" dirty="0"/>
              <a:t> a </a:t>
            </a:r>
            <a:r>
              <a:rPr lang="de-DE" sz="2800" b="1" dirty="0" err="1"/>
              <a:t>high</a:t>
            </a:r>
            <a:r>
              <a:rPr lang="de-DE" sz="2800" b="1" dirty="0"/>
              <a:t> </a:t>
            </a:r>
            <a:r>
              <a:rPr lang="de-DE" sz="2800" b="1" dirty="0" err="1"/>
              <a:t>level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abstraction</a:t>
            </a:r>
            <a:endParaRPr lang="de-DE" sz="2800" b="1" dirty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260600" y="3630613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03800" y="3032125"/>
            <a:ext cx="4140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de-DE" sz="2000" b="1"/>
              <a:t>functional language </a:t>
            </a:r>
            <a:br>
              <a:rPr lang="de-DE" sz="2000" b="1"/>
            </a:br>
            <a:r>
              <a:rPr lang="de-DE" sz="2000" b="1"/>
              <a:t>(e.g. Haskell)</a:t>
            </a:r>
          </a:p>
          <a:p>
            <a:pPr eaLnBrk="0" hangingPunct="0">
              <a:spcAft>
                <a:spcPct val="30000"/>
              </a:spcAft>
            </a:pPr>
            <a:r>
              <a:rPr lang="en-GB" sz="1800" b="1"/>
              <a:t>=&gt;  concise programs</a:t>
            </a:r>
          </a:p>
          <a:p>
            <a:r>
              <a:rPr lang="en-GB" sz="1800" b="1"/>
              <a:t>=&gt;  high programming efficiency</a:t>
            </a:r>
          </a:p>
          <a:p>
            <a:pPr lvl="3"/>
            <a:endParaRPr lang="de-DE" sz="2000" b="1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3625" y="4929188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 b="1"/>
              <a:t>automatic parallelisation</a:t>
            </a:r>
          </a:p>
          <a:p>
            <a:pPr algn="ctr" eaLnBrk="0" hangingPunct="0"/>
            <a:r>
              <a:rPr lang="de-DE" sz="2000" b="1"/>
              <a:t>or annotations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241800" y="3068638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070600" y="1878013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258888" y="3024188"/>
            <a:ext cx="2373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000" b="1"/>
              <a:t>inherent parallelism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  <p:bldP spid="18438" grpId="0"/>
      <p:bldP spid="18439" grpId="0" animBg="1"/>
      <p:bldP spid="18440" grpId="0" animBg="1"/>
      <p:bldP spid="1844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A3732B-7E54-45AA-A922-2B699A977D12}" type="slidenum">
              <a:rPr lang="de-DE" smtClean="0"/>
              <a:pPr/>
              <a:t>60</a:t>
            </a:fld>
            <a:endParaRPr lang="de-DE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450"/>
            <a:ext cx="8458200" cy="936625"/>
          </a:xfrm>
        </p:spPr>
        <p:txBody>
          <a:bodyPr/>
          <a:lstStyle/>
          <a:p>
            <a:r>
              <a:rPr lang="de-DE" dirty="0" err="1" smtClean="0"/>
              <a:t>Traceprofile</a:t>
            </a:r>
            <a:r>
              <a:rPr lang="de-DE" dirty="0" smtClean="0"/>
              <a:t> Ring</a:t>
            </a:r>
            <a:br>
              <a:rPr lang="de-DE" dirty="0" smtClean="0"/>
            </a:b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explicit </a:t>
            </a:r>
            <a:r>
              <a:rPr lang="de-DE" dirty="0" err="1" smtClean="0"/>
              <a:t>channels</a:t>
            </a:r>
            <a:endParaRPr lang="de-DE" dirty="0" smtClean="0"/>
          </a:p>
        </p:txBody>
      </p:sp>
      <p:pic>
        <p:nvPicPr>
          <p:cNvPr id="30725" name="Picture 4" descr="5secNo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1003300"/>
            <a:ext cx="45386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50825" y="4929198"/>
            <a:ext cx="36782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Ring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explicit </a:t>
            </a:r>
            <a:r>
              <a:rPr lang="de-DE" dirty="0" err="1" smtClean="0">
                <a:solidFill>
                  <a:srgbClr val="FF0000"/>
                </a:solidFill>
              </a:rPr>
              <a:t>channels</a:t>
            </a:r>
            <a:r>
              <a:rPr lang="de-DE" dirty="0" smtClean="0"/>
              <a:t> – </a:t>
            </a:r>
          </a:p>
          <a:p>
            <a:r>
              <a:rPr lang="de-DE" dirty="0" smtClean="0"/>
              <a:t>Ring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communicate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30727" name="Picture 6" descr="5secR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09925"/>
            <a:ext cx="45720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5611813" y="1695450"/>
            <a:ext cx="35541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ring </a:t>
            </a:r>
            <a:r>
              <a:rPr lang="de-DE" dirty="0" err="1" smtClean="0">
                <a:solidFill>
                  <a:srgbClr val="FF0000"/>
                </a:solidFill>
              </a:rPr>
              <a:t>with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implicit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channels</a:t>
            </a:r>
            <a:r>
              <a:rPr lang="de-DE" dirty="0" smtClean="0"/>
              <a:t> -</a:t>
            </a:r>
            <a:endParaRPr lang="de-DE" dirty="0"/>
          </a:p>
          <a:p>
            <a:r>
              <a:rPr lang="de-DE" dirty="0" smtClean="0"/>
              <a:t>All </a:t>
            </a:r>
            <a:r>
              <a:rPr lang="de-DE" dirty="0" err="1" smtClean="0"/>
              <a:t>communications</a:t>
            </a:r>
            <a:endParaRPr lang="de-DE" dirty="0"/>
          </a:p>
          <a:p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generator</a:t>
            </a:r>
            <a:endParaRPr lang="de-DE" dirty="0"/>
          </a:p>
          <a:p>
            <a:r>
              <a:rPr lang="de-DE" dirty="0" err="1" smtClean="0"/>
              <a:t>process</a:t>
            </a:r>
            <a:r>
              <a:rPr lang="de-DE" dirty="0" smtClean="0"/>
              <a:t> (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/>
              <a:t>1).</a:t>
            </a:r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3779838" y="5300663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4859338" y="1917700"/>
            <a:ext cx="576262" cy="287338"/>
          </a:xfrm>
          <a:prstGeom prst="leftArrow">
            <a:avLst>
              <a:gd name="adj1" fmla="val 50000"/>
              <a:gd name="adj2" fmla="val 501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smtClean="0"/>
              <a:t>The Remote Data </a:t>
            </a:r>
            <a:r>
              <a:rPr lang="de-DE" dirty="0" err="1" smtClean="0"/>
              <a:t>Concept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„Remote Data“-</a:t>
            </a:r>
            <a:r>
              <a:rPr lang="de-DE" dirty="0" err="1" smtClean="0"/>
              <a:t>Concept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2508" y="1285860"/>
            <a:ext cx="8534400" cy="5072098"/>
          </a:xfrm>
        </p:spPr>
        <p:txBody>
          <a:bodyPr/>
          <a:lstStyle/>
          <a:p>
            <a:r>
              <a:rPr lang="de-DE" dirty="0" err="1" smtClean="0"/>
              <a:t>Functions</a:t>
            </a:r>
            <a:r>
              <a:rPr lang="de-DE" dirty="0" smtClean="0"/>
              <a:t>: </a:t>
            </a:r>
          </a:p>
          <a:p>
            <a:pPr lvl="1"/>
            <a:r>
              <a:rPr lang="de-DE" sz="2400" dirty="0" smtClean="0"/>
              <a:t>Release </a:t>
            </a:r>
            <a:r>
              <a:rPr lang="de-DE" sz="2400" dirty="0" err="1" smtClean="0"/>
              <a:t>local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	</a:t>
            </a:r>
            <a:r>
              <a:rPr lang="de-DE" sz="2400" dirty="0" err="1" smtClean="0"/>
              <a:t>release</a:t>
            </a:r>
            <a:r>
              <a:rPr lang="de-DE" sz="2400" dirty="0" smtClean="0"/>
              <a:t>	:: a -&gt; RD a</a:t>
            </a:r>
          </a:p>
          <a:p>
            <a:pPr lvl="1"/>
            <a:r>
              <a:rPr lang="de-DE" sz="2400" dirty="0" err="1" smtClean="0"/>
              <a:t>Fetch</a:t>
            </a:r>
            <a:r>
              <a:rPr lang="de-DE" sz="2400" dirty="0" smtClean="0"/>
              <a:t>  </a:t>
            </a:r>
            <a:r>
              <a:rPr lang="de-DE" sz="2400" dirty="0" err="1" smtClean="0"/>
              <a:t>released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	</a:t>
            </a:r>
            <a:r>
              <a:rPr lang="de-DE" sz="2400" dirty="0" err="1" smtClean="0"/>
              <a:t>fetch</a:t>
            </a:r>
            <a:r>
              <a:rPr lang="de-DE" sz="2400" dirty="0" smtClean="0"/>
              <a:t> 		:: RD a -&gt; a</a:t>
            </a:r>
          </a:p>
          <a:p>
            <a:endParaRPr lang="de-DE" dirty="0" smtClean="0"/>
          </a:p>
          <a:p>
            <a:r>
              <a:rPr lang="de-DE" dirty="0" err="1" smtClean="0"/>
              <a:t>Replace</a:t>
            </a:r>
            <a:endParaRPr lang="de-DE" dirty="0" smtClean="0"/>
          </a:p>
          <a:p>
            <a:pPr lvl="1"/>
            <a:r>
              <a:rPr lang="de-DE" sz="2400" dirty="0" smtClean="0"/>
              <a:t>(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g # (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f # </a:t>
            </a:r>
            <a:r>
              <a:rPr lang="de-DE" sz="2400" dirty="0" err="1" smtClean="0"/>
              <a:t>inp</a:t>
            </a:r>
            <a:r>
              <a:rPr lang="de-DE" sz="2400" dirty="0" smtClean="0"/>
              <a:t>))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with</a:t>
            </a:r>
            <a:endParaRPr lang="de-DE" dirty="0" smtClean="0"/>
          </a:p>
          <a:p>
            <a:pPr lvl="1"/>
            <a:r>
              <a:rPr lang="de-DE" sz="2400" dirty="0" err="1" smtClean="0"/>
              <a:t>process</a:t>
            </a:r>
            <a:r>
              <a:rPr lang="de-DE" sz="2400" dirty="0" smtClean="0"/>
              <a:t> (g </a:t>
            </a:r>
            <a:r>
              <a:rPr lang="de-DE" sz="2400" dirty="0" smtClean="0">
                <a:solidFill>
                  <a:srgbClr val="00B050"/>
                </a:solidFill>
              </a:rPr>
              <a:t>o </a:t>
            </a:r>
            <a:r>
              <a:rPr lang="de-DE" sz="2400" dirty="0" err="1" smtClean="0">
                <a:solidFill>
                  <a:srgbClr val="00B050"/>
                </a:solidFill>
              </a:rPr>
              <a:t>fetch</a:t>
            </a:r>
            <a:r>
              <a:rPr lang="de-DE" sz="2400" dirty="0" smtClean="0"/>
              <a:t>) #  (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(</a:t>
            </a:r>
            <a:r>
              <a:rPr lang="de-DE" sz="2400" dirty="0" err="1" smtClean="0">
                <a:solidFill>
                  <a:srgbClr val="00B050"/>
                </a:solidFill>
              </a:rPr>
              <a:t>release</a:t>
            </a:r>
            <a:r>
              <a:rPr lang="de-DE" sz="2400" dirty="0" smtClean="0">
                <a:solidFill>
                  <a:srgbClr val="00B050"/>
                </a:solidFill>
              </a:rPr>
              <a:t> o</a:t>
            </a:r>
            <a:r>
              <a:rPr lang="de-DE" sz="2400" dirty="0" smtClean="0"/>
              <a:t> f) # </a:t>
            </a:r>
            <a:r>
              <a:rPr lang="de-DE" sz="2400" dirty="0" err="1" smtClean="0"/>
              <a:t>inp</a:t>
            </a:r>
            <a:r>
              <a:rPr lang="de-DE" sz="2400" dirty="0" smtClean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858016" y="6572272"/>
            <a:ext cx="2133600" cy="196850"/>
          </a:xfrm>
        </p:spPr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  <p:grpSp>
        <p:nvGrpSpPr>
          <p:cNvPr id="4" name="Gruppieren 24"/>
          <p:cNvGrpSpPr/>
          <p:nvPr/>
        </p:nvGrpSpPr>
        <p:grpSpPr>
          <a:xfrm>
            <a:off x="6715140" y="3000372"/>
            <a:ext cx="2214578" cy="1581152"/>
            <a:chOff x="7072861" y="3276608"/>
            <a:chExt cx="1928295" cy="1295400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072861" y="4284671"/>
              <a:ext cx="287338" cy="2873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 smtClean="0"/>
                <a:t>g </a:t>
              </a:r>
              <a:endParaRPr lang="de-DE" dirty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243056" y="4213233"/>
              <a:ext cx="287337" cy="2873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dirty="0" smtClean="0"/>
                <a:t>f</a:t>
              </a:r>
              <a:endParaRPr lang="de-DE" dirty="0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7595356" y="3276608"/>
              <a:ext cx="287337" cy="28733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 rot="8286919">
              <a:off x="7882693" y="3565533"/>
              <a:ext cx="215900" cy="865188"/>
            </a:xfrm>
            <a:custGeom>
              <a:avLst/>
              <a:gdLst>
                <a:gd name="T0" fmla="*/ 98136 w 99"/>
                <a:gd name="T1" fmla="*/ 0 h 545"/>
                <a:gd name="T2" fmla="*/ 198454 w 99"/>
                <a:gd name="T3" fmla="*/ 360363 h 545"/>
                <a:gd name="T4" fmla="*/ 0 w 99"/>
                <a:gd name="T5" fmla="*/ 865188 h 545"/>
                <a:gd name="T6" fmla="*/ 0 60000 65536"/>
                <a:gd name="T7" fmla="*/ 0 60000 65536"/>
                <a:gd name="T8" fmla="*/ 0 60000 65536"/>
                <a:gd name="T9" fmla="*/ 0 w 99"/>
                <a:gd name="T10" fmla="*/ 0 h 545"/>
                <a:gd name="T11" fmla="*/ 99 w 99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545">
                  <a:moveTo>
                    <a:pt x="45" y="0"/>
                  </a:moveTo>
                  <a:cubicBezTo>
                    <a:pt x="72" y="68"/>
                    <a:pt x="99" y="136"/>
                    <a:pt x="91" y="227"/>
                  </a:cubicBezTo>
                  <a:cubicBezTo>
                    <a:pt x="83" y="318"/>
                    <a:pt x="41" y="431"/>
                    <a:pt x="0" y="54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 rot="-9419032">
              <a:off x="7163556" y="3492508"/>
              <a:ext cx="215900" cy="865188"/>
            </a:xfrm>
            <a:custGeom>
              <a:avLst/>
              <a:gdLst>
                <a:gd name="T0" fmla="*/ 98136 w 99"/>
                <a:gd name="T1" fmla="*/ 0 h 545"/>
                <a:gd name="T2" fmla="*/ 198454 w 99"/>
                <a:gd name="T3" fmla="*/ 360363 h 545"/>
                <a:gd name="T4" fmla="*/ 0 w 99"/>
                <a:gd name="T5" fmla="*/ 865188 h 545"/>
                <a:gd name="T6" fmla="*/ 0 60000 65536"/>
                <a:gd name="T7" fmla="*/ 0 60000 65536"/>
                <a:gd name="T8" fmla="*/ 0 60000 65536"/>
                <a:gd name="T9" fmla="*/ 0 w 99"/>
                <a:gd name="T10" fmla="*/ 0 h 545"/>
                <a:gd name="T11" fmla="*/ 99 w 99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545">
                  <a:moveTo>
                    <a:pt x="45" y="0"/>
                  </a:moveTo>
                  <a:cubicBezTo>
                    <a:pt x="72" y="68"/>
                    <a:pt x="99" y="136"/>
                    <a:pt x="91" y="227"/>
                  </a:cubicBezTo>
                  <a:cubicBezTo>
                    <a:pt x="83" y="318"/>
                    <a:pt x="41" y="431"/>
                    <a:pt x="0" y="54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 rot="-2581000">
              <a:off x="8098593" y="3421071"/>
              <a:ext cx="215900" cy="865187"/>
            </a:xfrm>
            <a:custGeom>
              <a:avLst/>
              <a:gdLst>
                <a:gd name="T0" fmla="*/ 98136 w 99"/>
                <a:gd name="T1" fmla="*/ 0 h 545"/>
                <a:gd name="T2" fmla="*/ 198454 w 99"/>
                <a:gd name="T3" fmla="*/ 360362 h 545"/>
                <a:gd name="T4" fmla="*/ 0 w 99"/>
                <a:gd name="T5" fmla="*/ 865187 h 545"/>
                <a:gd name="T6" fmla="*/ 0 60000 65536"/>
                <a:gd name="T7" fmla="*/ 0 60000 65536"/>
                <a:gd name="T8" fmla="*/ 0 60000 65536"/>
                <a:gd name="T9" fmla="*/ 0 w 99"/>
                <a:gd name="T10" fmla="*/ 0 h 545"/>
                <a:gd name="T11" fmla="*/ 99 w 99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545">
                  <a:moveTo>
                    <a:pt x="45" y="0"/>
                  </a:moveTo>
                  <a:cubicBezTo>
                    <a:pt x="72" y="68"/>
                    <a:pt x="99" y="136"/>
                    <a:pt x="91" y="227"/>
                  </a:cubicBezTo>
                  <a:cubicBezTo>
                    <a:pt x="83" y="318"/>
                    <a:pt x="41" y="431"/>
                    <a:pt x="0" y="54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 rot="1711487">
              <a:off x="7450893" y="3565533"/>
              <a:ext cx="215900" cy="865188"/>
            </a:xfrm>
            <a:custGeom>
              <a:avLst/>
              <a:gdLst>
                <a:gd name="T0" fmla="*/ 98136 w 99"/>
                <a:gd name="T1" fmla="*/ 0 h 545"/>
                <a:gd name="T2" fmla="*/ 198454 w 99"/>
                <a:gd name="T3" fmla="*/ 360363 h 545"/>
                <a:gd name="T4" fmla="*/ 0 w 99"/>
                <a:gd name="T5" fmla="*/ 865188 h 545"/>
                <a:gd name="T6" fmla="*/ 0 60000 65536"/>
                <a:gd name="T7" fmla="*/ 0 60000 65536"/>
                <a:gd name="T8" fmla="*/ 0 60000 65536"/>
                <a:gd name="T9" fmla="*/ 0 w 99"/>
                <a:gd name="T10" fmla="*/ 0 h 545"/>
                <a:gd name="T11" fmla="*/ 99 w 99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545">
                  <a:moveTo>
                    <a:pt x="45" y="0"/>
                  </a:moveTo>
                  <a:cubicBezTo>
                    <a:pt x="72" y="68"/>
                    <a:pt x="99" y="136"/>
                    <a:pt x="91" y="227"/>
                  </a:cubicBezTo>
                  <a:cubicBezTo>
                    <a:pt x="83" y="318"/>
                    <a:pt x="41" y="431"/>
                    <a:pt x="0" y="54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431769" y="3714752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accent2">
                      <a:lumMod val="75000"/>
                    </a:schemeClr>
                  </a:solidFill>
                </a:rPr>
                <a:t>inp</a:t>
              </a:r>
              <a:endParaRPr lang="de-DE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uppieren 26"/>
          <p:cNvGrpSpPr/>
          <p:nvPr/>
        </p:nvGrpSpPr>
        <p:grpSpPr>
          <a:xfrm>
            <a:off x="6786578" y="5214950"/>
            <a:ext cx="2241581" cy="1554148"/>
            <a:chOff x="7099864" y="5303852"/>
            <a:chExt cx="1928295" cy="1295400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7099864" y="6311915"/>
              <a:ext cx="287338" cy="28733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 smtClean="0"/>
                <a:t>g </a:t>
              </a:r>
              <a:endParaRPr lang="de-DE" dirty="0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8270059" y="6240477"/>
              <a:ext cx="287337" cy="2873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 dirty="0" smtClean="0"/>
                <a:t>f</a:t>
              </a:r>
              <a:endParaRPr lang="de-DE" dirty="0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7622359" y="5303852"/>
              <a:ext cx="287337" cy="28733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 rot="8286919">
              <a:off x="7909696" y="5592777"/>
              <a:ext cx="215900" cy="865188"/>
            </a:xfrm>
            <a:custGeom>
              <a:avLst/>
              <a:gdLst>
                <a:gd name="T0" fmla="*/ 98136 w 99"/>
                <a:gd name="T1" fmla="*/ 0 h 545"/>
                <a:gd name="T2" fmla="*/ 198454 w 99"/>
                <a:gd name="T3" fmla="*/ 360363 h 545"/>
                <a:gd name="T4" fmla="*/ 0 w 99"/>
                <a:gd name="T5" fmla="*/ 865188 h 545"/>
                <a:gd name="T6" fmla="*/ 0 60000 65536"/>
                <a:gd name="T7" fmla="*/ 0 60000 65536"/>
                <a:gd name="T8" fmla="*/ 0 60000 65536"/>
                <a:gd name="T9" fmla="*/ 0 w 99"/>
                <a:gd name="T10" fmla="*/ 0 h 545"/>
                <a:gd name="T11" fmla="*/ 99 w 99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545">
                  <a:moveTo>
                    <a:pt x="45" y="0"/>
                  </a:moveTo>
                  <a:cubicBezTo>
                    <a:pt x="72" y="68"/>
                    <a:pt x="99" y="136"/>
                    <a:pt x="91" y="227"/>
                  </a:cubicBezTo>
                  <a:cubicBezTo>
                    <a:pt x="83" y="318"/>
                    <a:pt x="41" y="431"/>
                    <a:pt x="0" y="54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 rot="-9419032">
              <a:off x="7190559" y="5519752"/>
              <a:ext cx="215900" cy="865188"/>
            </a:xfrm>
            <a:custGeom>
              <a:avLst/>
              <a:gdLst>
                <a:gd name="T0" fmla="*/ 98136 w 99"/>
                <a:gd name="T1" fmla="*/ 0 h 545"/>
                <a:gd name="T2" fmla="*/ 198454 w 99"/>
                <a:gd name="T3" fmla="*/ 360363 h 545"/>
                <a:gd name="T4" fmla="*/ 0 w 99"/>
                <a:gd name="T5" fmla="*/ 865188 h 545"/>
                <a:gd name="T6" fmla="*/ 0 60000 65536"/>
                <a:gd name="T7" fmla="*/ 0 60000 65536"/>
                <a:gd name="T8" fmla="*/ 0 60000 65536"/>
                <a:gd name="T9" fmla="*/ 0 w 99"/>
                <a:gd name="T10" fmla="*/ 0 h 545"/>
                <a:gd name="T11" fmla="*/ 99 w 99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545">
                  <a:moveTo>
                    <a:pt x="45" y="0"/>
                  </a:moveTo>
                  <a:cubicBezTo>
                    <a:pt x="72" y="68"/>
                    <a:pt x="99" y="136"/>
                    <a:pt x="91" y="227"/>
                  </a:cubicBezTo>
                  <a:cubicBezTo>
                    <a:pt x="83" y="318"/>
                    <a:pt x="41" y="431"/>
                    <a:pt x="0" y="54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 rot="-2581000">
              <a:off x="8125596" y="5448315"/>
              <a:ext cx="215900" cy="865187"/>
            </a:xfrm>
            <a:custGeom>
              <a:avLst/>
              <a:gdLst>
                <a:gd name="T0" fmla="*/ 98136 w 99"/>
                <a:gd name="T1" fmla="*/ 0 h 545"/>
                <a:gd name="T2" fmla="*/ 198454 w 99"/>
                <a:gd name="T3" fmla="*/ 360362 h 545"/>
                <a:gd name="T4" fmla="*/ 0 w 99"/>
                <a:gd name="T5" fmla="*/ 865187 h 545"/>
                <a:gd name="T6" fmla="*/ 0 60000 65536"/>
                <a:gd name="T7" fmla="*/ 0 60000 65536"/>
                <a:gd name="T8" fmla="*/ 0 60000 65536"/>
                <a:gd name="T9" fmla="*/ 0 w 99"/>
                <a:gd name="T10" fmla="*/ 0 h 545"/>
                <a:gd name="T11" fmla="*/ 99 w 99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545">
                  <a:moveTo>
                    <a:pt x="45" y="0"/>
                  </a:moveTo>
                  <a:cubicBezTo>
                    <a:pt x="72" y="68"/>
                    <a:pt x="99" y="136"/>
                    <a:pt x="91" y="227"/>
                  </a:cubicBezTo>
                  <a:cubicBezTo>
                    <a:pt x="83" y="318"/>
                    <a:pt x="41" y="431"/>
                    <a:pt x="0" y="54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 rot="1711487">
              <a:off x="7477896" y="5592777"/>
              <a:ext cx="215900" cy="865188"/>
            </a:xfrm>
            <a:custGeom>
              <a:avLst/>
              <a:gdLst>
                <a:gd name="T0" fmla="*/ 98136 w 99"/>
                <a:gd name="T1" fmla="*/ 0 h 545"/>
                <a:gd name="T2" fmla="*/ 198454 w 99"/>
                <a:gd name="T3" fmla="*/ 360363 h 545"/>
                <a:gd name="T4" fmla="*/ 0 w 99"/>
                <a:gd name="T5" fmla="*/ 865188 h 545"/>
                <a:gd name="T6" fmla="*/ 0 60000 65536"/>
                <a:gd name="T7" fmla="*/ 0 60000 65536"/>
                <a:gd name="T8" fmla="*/ 0 60000 65536"/>
                <a:gd name="T9" fmla="*/ 0 w 99"/>
                <a:gd name="T10" fmla="*/ 0 h 545"/>
                <a:gd name="T11" fmla="*/ 99 w 99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545">
                  <a:moveTo>
                    <a:pt x="45" y="0"/>
                  </a:moveTo>
                  <a:cubicBezTo>
                    <a:pt x="72" y="68"/>
                    <a:pt x="99" y="136"/>
                    <a:pt x="91" y="227"/>
                  </a:cubicBezTo>
                  <a:cubicBezTo>
                    <a:pt x="83" y="318"/>
                    <a:pt x="41" y="431"/>
                    <a:pt x="0" y="545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458772" y="5741996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accent2">
                      <a:lumMod val="75000"/>
                    </a:schemeClr>
                  </a:solidFill>
                </a:rPr>
                <a:t>inp</a:t>
              </a:r>
              <a:endParaRPr lang="de-DE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26" name="Gerade Verbindung mit Pfeil 25"/>
            <p:cNvCxnSpPr>
              <a:endCxn id="17" idx="6"/>
            </p:cNvCxnSpPr>
            <p:nvPr/>
          </p:nvCxnSpPr>
          <p:spPr bwMode="auto">
            <a:xfrm rot="10800000" flipV="1">
              <a:off x="7387203" y="6446862"/>
              <a:ext cx="855143" cy="872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Ring Definition </a:t>
            </a:r>
            <a:r>
              <a:rPr lang="de-DE" dirty="0" err="1" smtClean="0"/>
              <a:t>with</a:t>
            </a:r>
            <a:r>
              <a:rPr lang="de-DE" dirty="0" smtClean="0"/>
              <a:t> Remote Data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20782" y="1566863"/>
            <a:ext cx="790893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ring</a:t>
            </a:r>
            <a:r>
              <a:rPr lang="de-DE" sz="1800" dirty="0">
                <a:latin typeface="Courier New" pitchFamily="49" charset="0"/>
              </a:rPr>
              <a:t> :: (Trans </a:t>
            </a:r>
            <a:r>
              <a:rPr lang="de-DE" sz="1800" dirty="0" err="1">
                <a:latin typeface="Courier New" pitchFamily="49" charset="0"/>
              </a:rPr>
              <a:t>i,Trans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o,Trans</a:t>
            </a:r>
            <a:r>
              <a:rPr lang="de-DE" sz="1800" dirty="0">
                <a:latin typeface="Courier New" pitchFamily="49" charset="0"/>
              </a:rPr>
              <a:t> r) =&gt;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((</a:t>
            </a:r>
            <a:r>
              <a:rPr lang="de-DE" sz="1800" dirty="0" err="1">
                <a:latin typeface="Courier New" pitchFamily="49" charset="0"/>
              </a:rPr>
              <a:t>i,r</a:t>
            </a:r>
            <a:r>
              <a:rPr lang="de-DE" sz="1800" dirty="0">
                <a:latin typeface="Courier New" pitchFamily="49" charset="0"/>
              </a:rPr>
              <a:t>) -&gt; (</a:t>
            </a:r>
            <a:r>
              <a:rPr lang="de-DE" sz="1800" dirty="0" err="1">
                <a:latin typeface="Courier New" pitchFamily="49" charset="0"/>
              </a:rPr>
              <a:t>o,r</a:t>
            </a:r>
            <a:r>
              <a:rPr lang="de-DE" sz="1800" dirty="0">
                <a:latin typeface="Courier New" pitchFamily="49" charset="0"/>
              </a:rPr>
              <a:t>))  -&gt; -- ring </a:t>
            </a:r>
            <a:r>
              <a:rPr lang="de-DE" sz="1800" dirty="0" err="1">
                <a:latin typeface="Courier New" pitchFamily="49" charset="0"/>
              </a:rPr>
              <a:t>process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fct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[i] -&gt; [o]           -- </a:t>
            </a:r>
            <a:r>
              <a:rPr lang="de-DE" sz="1800" dirty="0" err="1">
                <a:latin typeface="Courier New" pitchFamily="49" charset="0"/>
              </a:rPr>
              <a:t>input-output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fct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ring f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is</a:t>
            </a:r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os</a:t>
            </a:r>
            <a:endParaRPr lang="de-DE" sz="18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</a:t>
            </a:r>
            <a:r>
              <a:rPr lang="de-DE" sz="1800" dirty="0" err="1">
                <a:latin typeface="Courier New" pitchFamily="49" charset="0"/>
              </a:rPr>
              <a:t>where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(</a:t>
            </a:r>
            <a:r>
              <a:rPr lang="de-DE" sz="1800" dirty="0" err="1">
                <a:latin typeface="Courier New" pitchFamily="49" charset="0"/>
              </a:rPr>
              <a:t>os</a:t>
            </a:r>
            <a:r>
              <a:rPr lang="de-DE" sz="1800" dirty="0">
                <a:latin typeface="Courier New" pitchFamily="49" charset="0"/>
              </a:rPr>
              <a:t>, </a:t>
            </a:r>
            <a:r>
              <a:rPr lang="de-DE" sz="1800" dirty="0" err="1">
                <a:latin typeface="Courier New" pitchFamily="49" charset="0"/>
              </a:rPr>
              <a:t>ringOuts</a:t>
            </a:r>
            <a:r>
              <a:rPr lang="de-DE" sz="1800" dirty="0">
                <a:latin typeface="Courier New" pitchFamily="49" charset="0"/>
              </a:rPr>
              <a:t>)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   = </a:t>
            </a:r>
            <a:r>
              <a:rPr lang="de-DE" sz="1800" dirty="0" err="1">
                <a:latin typeface="Courier New" pitchFamily="49" charset="0"/>
              </a:rPr>
              <a:t>unzip</a:t>
            </a:r>
            <a:r>
              <a:rPr lang="de-DE" sz="1800" dirty="0">
                <a:latin typeface="Courier New" pitchFamily="49" charset="0"/>
              </a:rPr>
              <a:t> [</a:t>
            </a:r>
            <a:r>
              <a:rPr lang="de-DE" sz="1800" dirty="0" err="1">
                <a:solidFill>
                  <a:srgbClr val="FF0000"/>
                </a:solidFill>
                <a:latin typeface="Courier New" pitchFamily="49" charset="0"/>
              </a:rPr>
              <a:t>process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  <a:latin typeface="Courier New" pitchFamily="49" charset="0"/>
              </a:rPr>
              <a:t>f_RD</a:t>
            </a:r>
            <a:r>
              <a:rPr lang="de-DE" sz="1800" dirty="0" smtClean="0">
                <a:latin typeface="Courier New" pitchFamily="49" charset="0"/>
              </a:rPr>
              <a:t> </a:t>
            </a:r>
            <a:r>
              <a:rPr lang="de-DE" sz="1800" dirty="0">
                <a:solidFill>
                  <a:srgbClr val="FF0000"/>
                </a:solidFill>
                <a:latin typeface="Courier New" pitchFamily="49" charset="0"/>
              </a:rPr>
              <a:t>#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inp</a:t>
            </a:r>
            <a:r>
              <a:rPr lang="de-DE" sz="1800" dirty="0">
                <a:latin typeface="Courier New" pitchFamily="49" charset="0"/>
              </a:rPr>
              <a:t> | </a:t>
            </a: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		</a:t>
            </a:r>
            <a:r>
              <a:rPr lang="de-DE" sz="1800" dirty="0" smtClean="0">
                <a:latin typeface="Courier New" pitchFamily="49" charset="0"/>
              </a:rPr>
              <a:t>  </a:t>
            </a:r>
            <a:r>
              <a:rPr lang="de-DE" sz="1800" dirty="0" err="1" smtClean="0">
                <a:latin typeface="Courier New" pitchFamily="49" charset="0"/>
              </a:rPr>
              <a:t>inp</a:t>
            </a:r>
            <a:r>
              <a:rPr lang="de-DE" sz="1800" dirty="0" smtClean="0">
                <a:latin typeface="Courier New" pitchFamily="49" charset="0"/>
              </a:rPr>
              <a:t> </a:t>
            </a:r>
            <a:r>
              <a:rPr lang="de-DE" sz="1800" dirty="0">
                <a:latin typeface="Courier New" pitchFamily="49" charset="0"/>
              </a:rPr>
              <a:t>&lt;- </a:t>
            </a:r>
            <a:r>
              <a:rPr lang="de-DE" sz="1800" dirty="0" err="1" smtClean="0">
                <a:latin typeface="Courier New" pitchFamily="49" charset="0"/>
              </a:rPr>
              <a:t>lazyzip</a:t>
            </a:r>
            <a:r>
              <a:rPr lang="de-DE" sz="1800" dirty="0" smtClean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is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ringIns</a:t>
            </a:r>
            <a:r>
              <a:rPr lang="de-DE" sz="1800" dirty="0" smtClean="0">
                <a:latin typeface="Courier New" pitchFamily="49" charset="0"/>
              </a:rPr>
              <a:t>]</a:t>
            </a:r>
          </a:p>
          <a:p>
            <a:pPr eaLnBrk="1" hangingPunct="1"/>
            <a:endParaRPr lang="de-DE" sz="1800" dirty="0" smtClean="0">
              <a:latin typeface="Courier New" pitchFamily="49" charset="0"/>
            </a:endParaRPr>
          </a:p>
          <a:p>
            <a:pPr eaLnBrk="1" hangingPunct="1"/>
            <a:r>
              <a:rPr lang="de-DE" sz="1800" dirty="0" smtClean="0">
                <a:latin typeface="Courier New" pitchFamily="49" charset="0"/>
              </a:rPr>
              <a:t>   </a:t>
            </a:r>
            <a:r>
              <a:rPr lang="de-DE" sz="1800" dirty="0" err="1" smtClean="0">
                <a:solidFill>
                  <a:srgbClr val="00B050"/>
                </a:solidFill>
                <a:latin typeface="Courier New" pitchFamily="49" charset="0"/>
              </a:rPr>
              <a:t>f_RD</a:t>
            </a:r>
            <a:r>
              <a:rPr lang="de-DE" sz="1800" dirty="0" smtClean="0">
                <a:solidFill>
                  <a:srgbClr val="00B050"/>
                </a:solidFill>
                <a:latin typeface="Courier New" pitchFamily="49" charset="0"/>
              </a:rPr>
              <a:t> (i, </a:t>
            </a:r>
            <a:r>
              <a:rPr lang="de-DE" sz="1800" dirty="0" err="1" smtClean="0">
                <a:solidFill>
                  <a:srgbClr val="00B050"/>
                </a:solidFill>
                <a:latin typeface="Courier New" pitchFamily="49" charset="0"/>
              </a:rPr>
              <a:t>ringIn</a:t>
            </a:r>
            <a:r>
              <a:rPr lang="de-DE" sz="1800" dirty="0" smtClean="0">
                <a:solidFill>
                  <a:srgbClr val="00B050"/>
                </a:solidFill>
                <a:latin typeface="Courier New" pitchFamily="49" charset="0"/>
              </a:rPr>
              <a:t>) = (o, </a:t>
            </a:r>
            <a:r>
              <a:rPr lang="de-DE" sz="1800" dirty="0" err="1" smtClean="0">
                <a:solidFill>
                  <a:srgbClr val="00B050"/>
                </a:solidFill>
                <a:latin typeface="Courier New" pitchFamily="49" charset="0"/>
              </a:rPr>
              <a:t>release</a:t>
            </a:r>
            <a:r>
              <a:rPr lang="de-DE" sz="1800" dirty="0" smtClean="0">
                <a:solidFill>
                  <a:srgbClr val="00B050"/>
                </a:solidFill>
                <a:latin typeface="Courier New" pitchFamily="49" charset="0"/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  <a:latin typeface="Courier New" pitchFamily="49" charset="0"/>
              </a:rPr>
              <a:t>ringOut</a:t>
            </a:r>
            <a:r>
              <a:rPr lang="de-DE" sz="1800" dirty="0" smtClean="0">
                <a:solidFill>
                  <a:srgbClr val="00B05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de-DE" sz="1800" dirty="0" smtClean="0">
                <a:solidFill>
                  <a:srgbClr val="00B050"/>
                </a:solidFill>
                <a:latin typeface="Courier New" pitchFamily="49" charset="0"/>
              </a:rPr>
              <a:t>      </a:t>
            </a:r>
            <a:r>
              <a:rPr lang="de-DE" sz="1800" dirty="0" err="1" smtClean="0">
                <a:solidFill>
                  <a:srgbClr val="00B050"/>
                </a:solidFill>
                <a:latin typeface="Courier New" pitchFamily="49" charset="0"/>
              </a:rPr>
              <a:t>where</a:t>
            </a:r>
            <a:r>
              <a:rPr lang="de-DE" sz="1800" dirty="0" smtClean="0">
                <a:solidFill>
                  <a:srgbClr val="00B050"/>
                </a:solidFill>
                <a:latin typeface="Courier New" pitchFamily="49" charset="0"/>
              </a:rPr>
              <a:t> (o, </a:t>
            </a:r>
            <a:r>
              <a:rPr lang="de-DE" sz="1800" dirty="0" err="1" smtClean="0">
                <a:solidFill>
                  <a:srgbClr val="00B050"/>
                </a:solidFill>
                <a:latin typeface="Courier New" pitchFamily="49" charset="0"/>
              </a:rPr>
              <a:t>ringOut</a:t>
            </a:r>
            <a:r>
              <a:rPr lang="de-DE" sz="1800" dirty="0" smtClean="0">
                <a:solidFill>
                  <a:srgbClr val="00B050"/>
                </a:solidFill>
                <a:latin typeface="Courier New" pitchFamily="49" charset="0"/>
              </a:rPr>
              <a:t>) = f (i, </a:t>
            </a:r>
            <a:r>
              <a:rPr lang="de-DE" sz="1800" dirty="0" err="1" smtClean="0">
                <a:solidFill>
                  <a:srgbClr val="00B050"/>
                </a:solidFill>
                <a:latin typeface="Courier New" pitchFamily="49" charset="0"/>
              </a:rPr>
              <a:t>fetch</a:t>
            </a:r>
            <a:r>
              <a:rPr lang="de-DE" sz="1800" dirty="0" smtClean="0">
                <a:solidFill>
                  <a:srgbClr val="00B050"/>
                </a:solidFill>
                <a:latin typeface="Courier New" pitchFamily="49" charset="0"/>
              </a:rPr>
              <a:t> </a:t>
            </a:r>
            <a:r>
              <a:rPr lang="de-DE" sz="1800" dirty="0" err="1" smtClean="0">
                <a:solidFill>
                  <a:srgbClr val="00B050"/>
                </a:solidFill>
                <a:latin typeface="Courier New" pitchFamily="49" charset="0"/>
              </a:rPr>
              <a:t>ringIn</a:t>
            </a:r>
            <a:r>
              <a:rPr lang="de-DE" sz="1800" dirty="0" smtClean="0">
                <a:solidFill>
                  <a:srgbClr val="00B050"/>
                </a:solidFill>
                <a:latin typeface="Courier New" pitchFamily="49" charset="0"/>
              </a:rPr>
              <a:t>)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</a:t>
            </a:r>
            <a:r>
              <a:rPr lang="de-DE" sz="1800" dirty="0" err="1">
                <a:latin typeface="Courier New" pitchFamily="49" charset="0"/>
              </a:rPr>
              <a:t>ringIns</a:t>
            </a:r>
            <a:r>
              <a:rPr lang="de-DE" sz="1800" dirty="0">
                <a:latin typeface="Courier New" pitchFamily="49" charset="0"/>
              </a:rPr>
              <a:t>          = </a:t>
            </a:r>
            <a:r>
              <a:rPr lang="de-DE" sz="1800" dirty="0" err="1">
                <a:latin typeface="Courier New" pitchFamily="49" charset="0"/>
              </a:rPr>
              <a:t>rightRotate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ringOuts</a:t>
            </a:r>
            <a:endParaRPr lang="de-DE" sz="1800" dirty="0">
              <a:latin typeface="Courier New" pitchFamily="49" charset="0"/>
            </a:endParaRPr>
          </a:p>
          <a:p>
            <a:pPr eaLnBrk="1" hangingPunct="1"/>
            <a:r>
              <a:rPr lang="de-DE" sz="1800" dirty="0">
                <a:latin typeface="Courier New" pitchFamily="49" charset="0"/>
              </a:rPr>
              <a:t>   </a:t>
            </a:r>
            <a:r>
              <a:rPr lang="de-DE" sz="1800" dirty="0" err="1">
                <a:latin typeface="Courier New" pitchFamily="49" charset="0"/>
              </a:rPr>
              <a:t>rightRotate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xs</a:t>
            </a:r>
            <a:r>
              <a:rPr lang="de-DE" sz="1800" dirty="0">
                <a:latin typeface="Courier New" pitchFamily="49" charset="0"/>
              </a:rPr>
              <a:t>   = last </a:t>
            </a:r>
            <a:r>
              <a:rPr lang="de-DE" sz="1800" dirty="0" err="1">
                <a:latin typeface="Courier New" pitchFamily="49" charset="0"/>
              </a:rPr>
              <a:t>xs</a:t>
            </a:r>
            <a:r>
              <a:rPr lang="de-DE" sz="1800" dirty="0">
                <a:latin typeface="Courier New" pitchFamily="49" charset="0"/>
              </a:rPr>
              <a:t> : </a:t>
            </a:r>
            <a:r>
              <a:rPr lang="de-DE" sz="1800" dirty="0" err="1">
                <a:latin typeface="Courier New" pitchFamily="49" charset="0"/>
              </a:rPr>
              <a:t>init</a:t>
            </a:r>
            <a:r>
              <a:rPr lang="de-DE" sz="1800" dirty="0">
                <a:latin typeface="Courier New" pitchFamily="49" charset="0"/>
              </a:rPr>
              <a:t> </a:t>
            </a:r>
            <a:r>
              <a:rPr lang="de-DE" sz="1800" dirty="0" err="1">
                <a:latin typeface="Courier New" pitchFamily="49" charset="0"/>
              </a:rPr>
              <a:t>xs</a:t>
            </a:r>
            <a:endParaRPr lang="de-DE" sz="1800" dirty="0">
              <a:latin typeface="Courier New" pitchFamily="49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500826" y="2857496"/>
            <a:ext cx="1928826" cy="35719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type [RD r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] 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" name="Gerade Verbindung 8"/>
          <p:cNvCxnSpPr>
            <a:endCxn id="7" idx="1"/>
          </p:cNvCxnSpPr>
          <p:nvPr/>
        </p:nvCxnSpPr>
        <p:spPr bwMode="auto">
          <a:xfrm flipV="1">
            <a:off x="3000364" y="3036091"/>
            <a:ext cx="3500462" cy="1785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6286512" y="3214686"/>
            <a:ext cx="1071570" cy="571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Remote Data </a:t>
            </a:r>
            <a:r>
              <a:rPr lang="de-DE" dirty="0" err="1" smtClean="0"/>
              <a:t>with</a:t>
            </a:r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i="1" dirty="0" smtClean="0"/>
              <a:t>-- remote </a:t>
            </a:r>
            <a:r>
              <a:rPr lang="de-DE" i="1" dirty="0" err="1" smtClean="0"/>
              <a:t>data</a:t>
            </a:r>
            <a:endParaRPr lang="de-DE" i="1" dirty="0" smtClean="0"/>
          </a:p>
          <a:p>
            <a:pPr>
              <a:buNone/>
            </a:pPr>
            <a:r>
              <a:rPr lang="de-DE" b="1" dirty="0" smtClean="0"/>
              <a:t>type RD a = </a:t>
            </a:r>
            <a:r>
              <a:rPr lang="de-DE" b="1" dirty="0" err="1" smtClean="0"/>
              <a:t>ChanName</a:t>
            </a:r>
            <a:r>
              <a:rPr lang="de-DE" b="1" dirty="0" smtClean="0"/>
              <a:t> (</a:t>
            </a:r>
            <a:r>
              <a:rPr lang="de-DE" b="1" dirty="0" err="1" smtClean="0"/>
              <a:t>ChanName</a:t>
            </a:r>
            <a:r>
              <a:rPr lang="de-DE" b="1" dirty="0" smtClean="0"/>
              <a:t> a)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i="1" dirty="0" smtClean="0"/>
              <a:t>-- </a:t>
            </a:r>
            <a:r>
              <a:rPr lang="de-DE" i="1" dirty="0" err="1" smtClean="0"/>
              <a:t>convert</a:t>
            </a:r>
            <a:r>
              <a:rPr lang="de-DE" i="1" dirty="0" smtClean="0"/>
              <a:t> </a:t>
            </a:r>
            <a:r>
              <a:rPr lang="de-DE" i="1" dirty="0" err="1" smtClean="0"/>
              <a:t>local</a:t>
            </a:r>
            <a:r>
              <a:rPr lang="de-DE" i="1" dirty="0" smtClean="0"/>
              <a:t> </a:t>
            </a:r>
            <a:r>
              <a:rPr lang="de-DE" i="1" dirty="0" err="1" smtClean="0"/>
              <a:t>data</a:t>
            </a:r>
            <a:r>
              <a:rPr lang="de-DE" i="1" dirty="0" smtClean="0"/>
              <a:t> </a:t>
            </a:r>
            <a:r>
              <a:rPr lang="de-DE" i="1" dirty="0" err="1" smtClean="0"/>
              <a:t>into</a:t>
            </a:r>
            <a:r>
              <a:rPr lang="de-DE" i="1" dirty="0" smtClean="0"/>
              <a:t> </a:t>
            </a:r>
            <a:r>
              <a:rPr lang="de-DE" i="1" dirty="0" err="1" smtClean="0"/>
              <a:t>corresponding</a:t>
            </a:r>
            <a:r>
              <a:rPr lang="de-DE" i="1" dirty="0" smtClean="0"/>
              <a:t> remote </a:t>
            </a:r>
            <a:r>
              <a:rPr lang="de-DE" i="1" dirty="0" err="1" smtClean="0"/>
              <a:t>data</a:t>
            </a:r>
            <a:endParaRPr lang="de-DE" i="1" dirty="0" smtClean="0"/>
          </a:p>
          <a:p>
            <a:pPr>
              <a:buNone/>
            </a:pPr>
            <a:r>
              <a:rPr lang="en-US" b="1" dirty="0" smtClean="0"/>
              <a:t>release :: Trans a ⇒ a → RD a</a:t>
            </a:r>
          </a:p>
          <a:p>
            <a:pPr>
              <a:buNone/>
            </a:pPr>
            <a:r>
              <a:rPr lang="en-US" b="1" dirty="0" smtClean="0"/>
              <a:t>release x = new (\ cc c → </a:t>
            </a:r>
            <a:r>
              <a:rPr lang="en-US" b="1" dirty="0" err="1" smtClean="0"/>
              <a:t>parfill</a:t>
            </a:r>
            <a:r>
              <a:rPr lang="en-US" b="1" dirty="0" smtClean="0"/>
              <a:t> c x cc)</a:t>
            </a:r>
          </a:p>
          <a:p>
            <a:pPr>
              <a:buNone/>
            </a:pPr>
            <a:endParaRPr lang="de-DE" i="1" dirty="0" smtClean="0"/>
          </a:p>
          <a:p>
            <a:pPr>
              <a:buNone/>
            </a:pPr>
            <a:r>
              <a:rPr lang="de-DE" i="1" dirty="0" smtClean="0"/>
              <a:t>-- </a:t>
            </a:r>
            <a:r>
              <a:rPr lang="de-DE" i="1" dirty="0" err="1" smtClean="0"/>
              <a:t>convert</a:t>
            </a:r>
            <a:r>
              <a:rPr lang="de-DE" i="1" dirty="0" smtClean="0"/>
              <a:t> remote </a:t>
            </a:r>
            <a:r>
              <a:rPr lang="de-DE" i="1" dirty="0" err="1" smtClean="0"/>
              <a:t>data</a:t>
            </a:r>
            <a:r>
              <a:rPr lang="de-DE" i="1" dirty="0" smtClean="0"/>
              <a:t> </a:t>
            </a:r>
            <a:r>
              <a:rPr lang="de-DE" i="1" dirty="0" err="1" smtClean="0"/>
              <a:t>into</a:t>
            </a:r>
            <a:r>
              <a:rPr lang="de-DE" i="1" dirty="0" smtClean="0"/>
              <a:t> </a:t>
            </a:r>
            <a:r>
              <a:rPr lang="de-DE" i="1" dirty="0" err="1" smtClean="0"/>
              <a:t>corresponding</a:t>
            </a:r>
            <a:r>
              <a:rPr lang="de-DE" i="1" dirty="0" smtClean="0"/>
              <a:t> </a:t>
            </a:r>
            <a:r>
              <a:rPr lang="de-DE" i="1" dirty="0" err="1" smtClean="0"/>
              <a:t>local</a:t>
            </a:r>
            <a:r>
              <a:rPr lang="de-DE" i="1" dirty="0" smtClean="0"/>
              <a:t> </a:t>
            </a:r>
            <a:r>
              <a:rPr lang="de-DE" i="1" dirty="0" err="1" smtClean="0"/>
              <a:t>data</a:t>
            </a:r>
            <a:endParaRPr lang="de-DE" i="1" dirty="0" smtClean="0"/>
          </a:p>
          <a:p>
            <a:pPr>
              <a:buNone/>
            </a:pPr>
            <a:r>
              <a:rPr lang="de-DE" b="1" dirty="0" err="1" smtClean="0"/>
              <a:t>fetch</a:t>
            </a:r>
            <a:r>
              <a:rPr lang="de-DE" b="1" dirty="0" smtClean="0"/>
              <a:t> :: Trans a ⇒ RD a → a</a:t>
            </a:r>
          </a:p>
          <a:p>
            <a:pPr>
              <a:buNone/>
            </a:pPr>
            <a:r>
              <a:rPr lang="en-US" b="1" dirty="0" smtClean="0"/>
              <a:t>fetch cc = new (\ c x → </a:t>
            </a:r>
            <a:r>
              <a:rPr lang="en-US" b="1" dirty="0" err="1" smtClean="0"/>
              <a:t>parfill</a:t>
            </a:r>
            <a:r>
              <a:rPr lang="en-US" b="1" dirty="0" smtClean="0"/>
              <a:t> cc c x)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6E88356-6AC0-46D7-93E8-3114369FD848}" type="slidenum">
              <a:rPr lang="de-DE" smtClean="0"/>
              <a:pPr/>
              <a:t>65</a:t>
            </a:fld>
            <a:endParaRPr lang="de-DE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Computing </a:t>
            </a:r>
            <a:r>
              <a:rPr lang="de-DE" dirty="0" err="1" smtClean="0"/>
              <a:t>Shortest</a:t>
            </a:r>
            <a:r>
              <a:rPr lang="de-DE" dirty="0" smtClean="0"/>
              <a:t> </a:t>
            </a:r>
            <a:r>
              <a:rPr lang="de-DE" dirty="0" err="1" smtClean="0"/>
              <a:t>Paths</a:t>
            </a:r>
            <a:r>
              <a:rPr lang="de-DE" dirty="0" smtClean="0"/>
              <a:t> 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820150" cy="4603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err="1" smtClean="0"/>
              <a:t>Map</a:t>
            </a:r>
            <a:r>
              <a:rPr lang="de-DE" dirty="0" smtClean="0"/>
              <a:t>	 	-&gt; 		Graph 	-&gt;   </a:t>
            </a:r>
            <a:r>
              <a:rPr lang="de-DE" dirty="0" err="1" smtClean="0"/>
              <a:t>Adjacency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smtClean="0"/>
              <a:t>						     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endParaRPr lang="de-DE" dirty="0" smtClean="0"/>
          </a:p>
        </p:txBody>
      </p:sp>
      <p:pic>
        <p:nvPicPr>
          <p:cNvPr id="31750" name="Picture 4" descr="Stadtp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276475"/>
            <a:ext cx="29749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827088" y="3789363"/>
            <a:ext cx="144462" cy="144462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2" name="Oval 6"/>
          <p:cNvSpPr>
            <a:spLocks noChangeArrowheads="1"/>
          </p:cNvSpPr>
          <p:nvPr/>
        </p:nvSpPr>
        <p:spPr bwMode="auto">
          <a:xfrm>
            <a:off x="1692275" y="4941888"/>
            <a:ext cx="144463" cy="144462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3" name="Oval 7"/>
          <p:cNvSpPr>
            <a:spLocks noChangeArrowheads="1"/>
          </p:cNvSpPr>
          <p:nvPr/>
        </p:nvSpPr>
        <p:spPr bwMode="auto">
          <a:xfrm>
            <a:off x="1908175" y="5589588"/>
            <a:ext cx="144463" cy="144462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4" name="Oval 8"/>
          <p:cNvSpPr>
            <a:spLocks noChangeArrowheads="1"/>
          </p:cNvSpPr>
          <p:nvPr/>
        </p:nvSpPr>
        <p:spPr bwMode="auto">
          <a:xfrm>
            <a:off x="1116013" y="6021388"/>
            <a:ext cx="144462" cy="144462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5" name="Oval 9"/>
          <p:cNvSpPr>
            <a:spLocks noChangeArrowheads="1"/>
          </p:cNvSpPr>
          <p:nvPr/>
        </p:nvSpPr>
        <p:spPr bwMode="auto">
          <a:xfrm>
            <a:off x="1547813" y="2781300"/>
            <a:ext cx="144462" cy="144463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6" name="Line 10"/>
          <p:cNvSpPr>
            <a:spLocks noChangeShapeType="1"/>
          </p:cNvSpPr>
          <p:nvPr/>
        </p:nvSpPr>
        <p:spPr bwMode="auto">
          <a:xfrm flipV="1">
            <a:off x="1187450" y="5013325"/>
            <a:ext cx="576263" cy="10080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7" name="Line 11"/>
          <p:cNvSpPr>
            <a:spLocks noChangeShapeType="1"/>
          </p:cNvSpPr>
          <p:nvPr/>
        </p:nvSpPr>
        <p:spPr bwMode="auto">
          <a:xfrm flipV="1">
            <a:off x="900113" y="2852738"/>
            <a:ext cx="719137" cy="9366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8" name="Line 12"/>
          <p:cNvSpPr>
            <a:spLocks noChangeShapeType="1"/>
          </p:cNvSpPr>
          <p:nvPr/>
        </p:nvSpPr>
        <p:spPr bwMode="auto">
          <a:xfrm>
            <a:off x="900113" y="3860800"/>
            <a:ext cx="863600" cy="11525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9" name="Line 13"/>
          <p:cNvSpPr>
            <a:spLocks noChangeShapeType="1"/>
          </p:cNvSpPr>
          <p:nvPr/>
        </p:nvSpPr>
        <p:spPr bwMode="auto">
          <a:xfrm flipH="1" flipV="1">
            <a:off x="1763713" y="5013325"/>
            <a:ext cx="215900" cy="6477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60" name="Line 14"/>
          <p:cNvSpPr>
            <a:spLocks noChangeShapeType="1"/>
          </p:cNvSpPr>
          <p:nvPr/>
        </p:nvSpPr>
        <p:spPr bwMode="auto">
          <a:xfrm flipH="1" flipV="1">
            <a:off x="1619250" y="2852738"/>
            <a:ext cx="144463" cy="22320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61" name="Line 15"/>
          <p:cNvSpPr>
            <a:spLocks noChangeShapeType="1"/>
          </p:cNvSpPr>
          <p:nvPr/>
        </p:nvSpPr>
        <p:spPr bwMode="auto">
          <a:xfrm flipH="1" flipV="1">
            <a:off x="900113" y="3860800"/>
            <a:ext cx="287337" cy="22320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62" name="Line 16"/>
          <p:cNvSpPr>
            <a:spLocks noChangeShapeType="1"/>
          </p:cNvSpPr>
          <p:nvPr/>
        </p:nvSpPr>
        <p:spPr bwMode="auto">
          <a:xfrm flipV="1">
            <a:off x="1187450" y="5661025"/>
            <a:ext cx="792163" cy="4318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6300788" y="3214688"/>
            <a:ext cx="2782887" cy="1727200"/>
            <a:chOff x="3969" y="2025"/>
            <a:chExt cx="1753" cy="1088"/>
          </a:xfrm>
        </p:grpSpPr>
        <p:sp>
          <p:nvSpPr>
            <p:cNvPr id="31802" name="Text Box 18"/>
            <p:cNvSpPr txBox="1">
              <a:spLocks noChangeArrowheads="1"/>
            </p:cNvSpPr>
            <p:nvPr/>
          </p:nvSpPr>
          <p:spPr bwMode="auto">
            <a:xfrm>
              <a:off x="4014" y="2124"/>
              <a:ext cx="170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279400" eaLnBrk="1" hangingPunct="1"/>
              <a:r>
                <a:rPr lang="de-DE" sz="1800" b="0">
                  <a:latin typeface="Tahoma" pitchFamily="34" charset="0"/>
                </a:rPr>
                <a:t>0   	200	300	</a:t>
              </a:r>
              <a:r>
                <a:rPr lang="de-DE" sz="1800" b="0">
                  <a:latin typeface="Tahoma" pitchFamily="34" charset="0"/>
                  <a:cs typeface="Tahoma" pitchFamily="34" charset="0"/>
                </a:rPr>
                <a:t>∞	 ∞</a:t>
              </a:r>
            </a:p>
            <a:p>
              <a:pPr defTabSz="279400" eaLnBrk="1" hangingPunct="1">
                <a:buFontTx/>
                <a:buAutoNum type="arabicPlain" startAt="200"/>
              </a:pPr>
              <a:r>
                <a:rPr lang="de-DE" sz="1800" b="0">
                  <a:latin typeface="Tahoma" pitchFamily="34" charset="0"/>
                  <a:cs typeface="Tahoma" pitchFamily="34" charset="0"/>
                </a:rPr>
                <a:t>    0   	150 	</a:t>
              </a:r>
              <a:r>
                <a:rPr lang="de-DE" sz="1800" b="0">
                  <a:latin typeface="Tahoma" pitchFamily="34" charset="0"/>
                </a:rPr>
                <a:t>∞	 400</a:t>
              </a:r>
            </a:p>
            <a:p>
              <a:pPr defTabSz="279400" eaLnBrk="1" hangingPunct="1">
                <a:buFontTx/>
                <a:buAutoNum type="arabicPlain" startAt="300"/>
              </a:pPr>
              <a:r>
                <a:rPr lang="de-DE" sz="1800" b="0">
                  <a:latin typeface="Tahoma" pitchFamily="34" charset="0"/>
                  <a:cs typeface="Tahoma" pitchFamily="34" charset="0"/>
                </a:rPr>
                <a:t> 	150    0   	50	 125</a:t>
              </a:r>
            </a:p>
            <a:p>
              <a:pPr defTabSz="279400" eaLnBrk="1" hangingPunct="1"/>
              <a:r>
                <a:rPr lang="de-DE" sz="1800" b="0">
                  <a:latin typeface="Tahoma" pitchFamily="34" charset="0"/>
                </a:rPr>
                <a:t>∞		 ∞	50		 0 	 100</a:t>
              </a:r>
              <a:endParaRPr lang="de-DE" sz="1800" b="0">
                <a:latin typeface="Tahoma" pitchFamily="34" charset="0"/>
                <a:cs typeface="Tahoma" pitchFamily="34" charset="0"/>
              </a:endParaRPr>
            </a:p>
            <a:p>
              <a:pPr defTabSz="279400" eaLnBrk="1" hangingPunct="1"/>
              <a:r>
                <a:rPr lang="de-DE" sz="1800" b="0">
                  <a:latin typeface="Tahoma" pitchFamily="34" charset="0"/>
                </a:rPr>
                <a:t>∞		400	125	100	0</a:t>
              </a:r>
            </a:p>
          </p:txBody>
        </p:sp>
        <p:sp>
          <p:nvSpPr>
            <p:cNvPr id="31803" name="AutoShape 19"/>
            <p:cNvSpPr>
              <a:spLocks/>
            </p:cNvSpPr>
            <p:nvPr/>
          </p:nvSpPr>
          <p:spPr bwMode="auto">
            <a:xfrm flipH="1">
              <a:off x="5602" y="2025"/>
              <a:ext cx="45" cy="1088"/>
            </a:xfrm>
            <a:prstGeom prst="leftBracket">
              <a:avLst>
                <a:gd name="adj" fmla="val 20148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04" name="AutoShape 20"/>
            <p:cNvSpPr>
              <a:spLocks/>
            </p:cNvSpPr>
            <p:nvPr/>
          </p:nvSpPr>
          <p:spPr bwMode="auto">
            <a:xfrm>
              <a:off x="3969" y="2025"/>
              <a:ext cx="45" cy="1088"/>
            </a:xfrm>
            <a:prstGeom prst="leftBracket">
              <a:avLst>
                <a:gd name="adj" fmla="val 20148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1476375" y="27082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987676" y="2420938"/>
            <a:ext cx="3016251" cy="4114800"/>
            <a:chOff x="1882" y="1525"/>
            <a:chExt cx="1900" cy="2592"/>
          </a:xfrm>
        </p:grpSpPr>
        <p:sp>
          <p:nvSpPr>
            <p:cNvPr id="31773" name="Oval 23"/>
            <p:cNvSpPr>
              <a:spLocks noChangeArrowheads="1"/>
            </p:cNvSpPr>
            <p:nvPr/>
          </p:nvSpPr>
          <p:spPr bwMode="auto">
            <a:xfrm>
              <a:off x="2380" y="2387"/>
              <a:ext cx="91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4" name="Oval 24"/>
            <p:cNvSpPr>
              <a:spLocks noChangeArrowheads="1"/>
            </p:cNvSpPr>
            <p:nvPr/>
          </p:nvSpPr>
          <p:spPr bwMode="auto">
            <a:xfrm>
              <a:off x="2925" y="3113"/>
              <a:ext cx="91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5" name="Oval 25"/>
            <p:cNvSpPr>
              <a:spLocks noChangeArrowheads="1"/>
            </p:cNvSpPr>
            <p:nvPr/>
          </p:nvSpPr>
          <p:spPr bwMode="auto">
            <a:xfrm>
              <a:off x="3061" y="3521"/>
              <a:ext cx="91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6" name="Oval 26"/>
            <p:cNvSpPr>
              <a:spLocks noChangeArrowheads="1"/>
            </p:cNvSpPr>
            <p:nvPr/>
          </p:nvSpPr>
          <p:spPr bwMode="auto">
            <a:xfrm>
              <a:off x="2562" y="3793"/>
              <a:ext cx="91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7" name="Oval 27"/>
            <p:cNvSpPr>
              <a:spLocks noChangeArrowheads="1"/>
            </p:cNvSpPr>
            <p:nvPr/>
          </p:nvSpPr>
          <p:spPr bwMode="auto">
            <a:xfrm>
              <a:off x="2834" y="1752"/>
              <a:ext cx="91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8" name="Line 28"/>
            <p:cNvSpPr>
              <a:spLocks noChangeShapeType="1"/>
            </p:cNvSpPr>
            <p:nvPr/>
          </p:nvSpPr>
          <p:spPr bwMode="auto">
            <a:xfrm flipV="1">
              <a:off x="2607" y="3158"/>
              <a:ext cx="363" cy="635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9" name="Line 29"/>
            <p:cNvSpPr>
              <a:spLocks noChangeShapeType="1"/>
            </p:cNvSpPr>
            <p:nvPr/>
          </p:nvSpPr>
          <p:spPr bwMode="auto">
            <a:xfrm flipV="1">
              <a:off x="2426" y="1797"/>
              <a:ext cx="453" cy="59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80" name="Line 30"/>
            <p:cNvSpPr>
              <a:spLocks noChangeShapeType="1"/>
            </p:cNvSpPr>
            <p:nvPr/>
          </p:nvSpPr>
          <p:spPr bwMode="auto">
            <a:xfrm>
              <a:off x="2426" y="2432"/>
              <a:ext cx="544" cy="72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81" name="Line 31"/>
            <p:cNvSpPr>
              <a:spLocks noChangeShapeType="1"/>
            </p:cNvSpPr>
            <p:nvPr/>
          </p:nvSpPr>
          <p:spPr bwMode="auto">
            <a:xfrm flipH="1" flipV="1">
              <a:off x="2970" y="3158"/>
              <a:ext cx="136" cy="408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82" name="Line 32"/>
            <p:cNvSpPr>
              <a:spLocks noChangeShapeType="1"/>
            </p:cNvSpPr>
            <p:nvPr/>
          </p:nvSpPr>
          <p:spPr bwMode="auto">
            <a:xfrm flipH="1" flipV="1">
              <a:off x="2880" y="1797"/>
              <a:ext cx="90" cy="140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83" name="Line 33"/>
            <p:cNvSpPr>
              <a:spLocks noChangeShapeType="1"/>
            </p:cNvSpPr>
            <p:nvPr/>
          </p:nvSpPr>
          <p:spPr bwMode="auto">
            <a:xfrm flipH="1" flipV="1">
              <a:off x="2426" y="2432"/>
              <a:ext cx="181" cy="140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84" name="Line 34"/>
            <p:cNvSpPr>
              <a:spLocks noChangeShapeType="1"/>
            </p:cNvSpPr>
            <p:nvPr/>
          </p:nvSpPr>
          <p:spPr bwMode="auto">
            <a:xfrm flipV="1">
              <a:off x="2607" y="3566"/>
              <a:ext cx="499" cy="27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85" name="Text Box 35"/>
            <p:cNvSpPr txBox="1">
              <a:spLocks noChangeArrowheads="1"/>
            </p:cNvSpPr>
            <p:nvPr/>
          </p:nvSpPr>
          <p:spPr bwMode="auto">
            <a:xfrm>
              <a:off x="2589" y="1525"/>
              <a:ext cx="9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 dirty="0" smtClean="0">
                  <a:latin typeface="Tahoma" pitchFamily="34" charset="0"/>
                </a:rPr>
                <a:t>Main Station</a:t>
              </a:r>
              <a:endParaRPr lang="de-DE" sz="1800" b="0" dirty="0">
                <a:latin typeface="Tahoma" pitchFamily="34" charset="0"/>
              </a:endParaRPr>
            </a:p>
          </p:txBody>
        </p:sp>
        <p:sp>
          <p:nvSpPr>
            <p:cNvPr id="31786" name="Text Box 36"/>
            <p:cNvSpPr txBox="1">
              <a:spLocks noChangeArrowheads="1"/>
            </p:cNvSpPr>
            <p:nvPr/>
          </p:nvSpPr>
          <p:spPr bwMode="auto">
            <a:xfrm>
              <a:off x="2336" y="3884"/>
              <a:ext cx="10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 dirty="0" smtClean="0">
                  <a:latin typeface="Tahoma" pitchFamily="34" charset="0"/>
                </a:rPr>
                <a:t>Old University</a:t>
              </a:r>
              <a:endParaRPr lang="de-DE" sz="1800" b="0" dirty="0">
                <a:latin typeface="Tahoma" pitchFamily="34" charset="0"/>
              </a:endParaRPr>
            </a:p>
          </p:txBody>
        </p:sp>
        <p:sp>
          <p:nvSpPr>
            <p:cNvPr id="31787" name="Text Box 37"/>
            <p:cNvSpPr txBox="1">
              <a:spLocks noChangeArrowheads="1"/>
            </p:cNvSpPr>
            <p:nvPr/>
          </p:nvSpPr>
          <p:spPr bwMode="auto">
            <a:xfrm>
              <a:off x="3041" y="3018"/>
              <a:ext cx="7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 dirty="0" smtClean="0">
                  <a:latin typeface="Tahoma" pitchFamily="34" charset="0"/>
                </a:rPr>
                <a:t>Town Hall</a:t>
              </a:r>
              <a:endParaRPr lang="de-DE" sz="1800" b="0" dirty="0">
                <a:latin typeface="Tahoma" pitchFamily="34" charset="0"/>
              </a:endParaRPr>
            </a:p>
          </p:txBody>
        </p:sp>
        <p:sp>
          <p:nvSpPr>
            <p:cNvPr id="31788" name="Text Box 38"/>
            <p:cNvSpPr txBox="1">
              <a:spLocks noChangeArrowheads="1"/>
            </p:cNvSpPr>
            <p:nvPr/>
          </p:nvSpPr>
          <p:spPr bwMode="auto">
            <a:xfrm>
              <a:off x="3107" y="3521"/>
              <a:ext cx="5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latin typeface="Tahoma" pitchFamily="34" charset="0"/>
                </a:rPr>
                <a:t>Mensa</a:t>
              </a:r>
            </a:p>
          </p:txBody>
        </p:sp>
        <p:sp>
          <p:nvSpPr>
            <p:cNvPr id="31789" name="Text Box 39"/>
            <p:cNvSpPr txBox="1">
              <a:spLocks noChangeArrowheads="1"/>
            </p:cNvSpPr>
            <p:nvPr/>
          </p:nvSpPr>
          <p:spPr bwMode="auto">
            <a:xfrm>
              <a:off x="1882" y="2164"/>
              <a:ext cx="6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 dirty="0" smtClean="0">
                  <a:latin typeface="Tahoma" pitchFamily="34" charset="0"/>
                </a:rPr>
                <a:t>Elisabeth</a:t>
              </a:r>
              <a:endParaRPr lang="de-DE" sz="1800" b="0" dirty="0">
                <a:latin typeface="Tahoma" pitchFamily="34" charset="0"/>
              </a:endParaRPr>
            </a:p>
            <a:p>
              <a:pPr eaLnBrk="1" hangingPunct="1"/>
              <a:r>
                <a:rPr lang="de-DE" sz="1800" b="0" dirty="0" err="1" smtClean="0">
                  <a:latin typeface="Tahoma" pitchFamily="34" charset="0"/>
                </a:rPr>
                <a:t>church</a:t>
              </a:r>
              <a:endParaRPr lang="de-DE" sz="1800" b="0" dirty="0">
                <a:latin typeface="Tahoma" pitchFamily="34" charset="0"/>
              </a:endParaRPr>
            </a:p>
          </p:txBody>
        </p:sp>
        <p:sp>
          <p:nvSpPr>
            <p:cNvPr id="31790" name="Text Box 40"/>
            <p:cNvSpPr txBox="1">
              <a:spLocks noChangeArrowheads="1"/>
            </p:cNvSpPr>
            <p:nvPr/>
          </p:nvSpPr>
          <p:spPr bwMode="auto">
            <a:xfrm>
              <a:off x="2154" y="297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solidFill>
                    <a:srgbClr val="FFCC00"/>
                  </a:solidFill>
                </a:rPr>
                <a:t>400</a:t>
              </a:r>
            </a:p>
          </p:txBody>
        </p:sp>
        <p:sp>
          <p:nvSpPr>
            <p:cNvPr id="31791" name="Text Box 41"/>
            <p:cNvSpPr txBox="1">
              <a:spLocks noChangeArrowheads="1"/>
            </p:cNvSpPr>
            <p:nvPr/>
          </p:nvSpPr>
          <p:spPr bwMode="auto">
            <a:xfrm>
              <a:off x="2336" y="1929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solidFill>
                    <a:srgbClr val="FFCC00"/>
                  </a:solidFill>
                </a:rPr>
                <a:t>200</a:t>
              </a:r>
            </a:p>
          </p:txBody>
        </p:sp>
        <p:sp>
          <p:nvSpPr>
            <p:cNvPr id="31792" name="Text Box 42"/>
            <p:cNvSpPr txBox="1">
              <a:spLocks noChangeArrowheads="1"/>
            </p:cNvSpPr>
            <p:nvPr/>
          </p:nvSpPr>
          <p:spPr bwMode="auto">
            <a:xfrm>
              <a:off x="2971" y="2473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solidFill>
                    <a:srgbClr val="FFCC00"/>
                  </a:solidFill>
                </a:rPr>
                <a:t>300</a:t>
              </a:r>
            </a:p>
          </p:txBody>
        </p:sp>
        <p:sp>
          <p:nvSpPr>
            <p:cNvPr id="31793" name="Text Box 43"/>
            <p:cNvSpPr txBox="1">
              <a:spLocks noChangeArrowheads="1"/>
            </p:cNvSpPr>
            <p:nvPr/>
          </p:nvSpPr>
          <p:spPr bwMode="auto">
            <a:xfrm>
              <a:off x="2569" y="2519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solidFill>
                    <a:srgbClr val="FFCC00"/>
                  </a:solidFill>
                </a:rPr>
                <a:t>150</a:t>
              </a:r>
            </a:p>
          </p:txBody>
        </p:sp>
        <p:sp>
          <p:nvSpPr>
            <p:cNvPr id="31794" name="Text Box 44"/>
            <p:cNvSpPr txBox="1">
              <a:spLocks noChangeArrowheads="1"/>
            </p:cNvSpPr>
            <p:nvPr/>
          </p:nvSpPr>
          <p:spPr bwMode="auto">
            <a:xfrm>
              <a:off x="3058" y="329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solidFill>
                    <a:srgbClr val="FFCC00"/>
                  </a:solidFill>
                </a:rPr>
                <a:t>50</a:t>
              </a:r>
            </a:p>
          </p:txBody>
        </p:sp>
        <p:sp>
          <p:nvSpPr>
            <p:cNvPr id="31795" name="Text Box 45"/>
            <p:cNvSpPr txBox="1">
              <a:spLocks noChangeArrowheads="1"/>
            </p:cNvSpPr>
            <p:nvPr/>
          </p:nvSpPr>
          <p:spPr bwMode="auto">
            <a:xfrm>
              <a:off x="2705" y="3698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solidFill>
                    <a:srgbClr val="FFCC00"/>
                  </a:solidFill>
                </a:rPr>
                <a:t>100</a:t>
              </a:r>
            </a:p>
          </p:txBody>
        </p:sp>
        <p:sp>
          <p:nvSpPr>
            <p:cNvPr id="31796" name="Text Box 46"/>
            <p:cNvSpPr txBox="1">
              <a:spLocks noChangeArrowheads="1"/>
            </p:cNvSpPr>
            <p:nvPr/>
          </p:nvSpPr>
          <p:spPr bwMode="auto">
            <a:xfrm>
              <a:off x="2517" y="3290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solidFill>
                    <a:srgbClr val="FFCC00"/>
                  </a:solidFill>
                </a:rPr>
                <a:t>125</a:t>
              </a:r>
            </a:p>
          </p:txBody>
        </p:sp>
        <p:sp>
          <p:nvSpPr>
            <p:cNvPr id="31797" name="Text Box 47"/>
            <p:cNvSpPr txBox="1">
              <a:spLocks noChangeArrowheads="1"/>
            </p:cNvSpPr>
            <p:nvPr/>
          </p:nvSpPr>
          <p:spPr bwMode="auto">
            <a:xfrm>
              <a:off x="2336" y="233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1798" name="Text Box 48"/>
            <p:cNvSpPr txBox="1">
              <a:spLocks noChangeArrowheads="1"/>
            </p:cNvSpPr>
            <p:nvPr/>
          </p:nvSpPr>
          <p:spPr bwMode="auto">
            <a:xfrm>
              <a:off x="2880" y="305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1799" name="Text Box 49"/>
            <p:cNvSpPr txBox="1">
              <a:spLocks noChangeArrowheads="1"/>
            </p:cNvSpPr>
            <p:nvPr/>
          </p:nvSpPr>
          <p:spPr bwMode="auto">
            <a:xfrm>
              <a:off x="3020" y="346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1800" name="Text Box 50"/>
            <p:cNvSpPr txBox="1">
              <a:spLocks noChangeArrowheads="1"/>
            </p:cNvSpPr>
            <p:nvPr/>
          </p:nvSpPr>
          <p:spPr bwMode="auto">
            <a:xfrm>
              <a:off x="2517" y="373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1801" name="Text Box 51"/>
            <p:cNvSpPr txBox="1">
              <a:spLocks noChangeArrowheads="1"/>
            </p:cNvSpPr>
            <p:nvPr/>
          </p:nvSpPr>
          <p:spPr bwMode="auto">
            <a:xfrm>
              <a:off x="2789" y="170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31766" name="Text Box 52"/>
          <p:cNvSpPr txBox="1">
            <a:spLocks noChangeArrowheads="1"/>
          </p:cNvSpPr>
          <p:nvPr/>
        </p:nvSpPr>
        <p:spPr bwMode="auto">
          <a:xfrm>
            <a:off x="755650" y="37004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767" name="Text Box 53"/>
          <p:cNvSpPr txBox="1">
            <a:spLocks noChangeArrowheads="1"/>
          </p:cNvSpPr>
          <p:nvPr/>
        </p:nvSpPr>
        <p:spPr bwMode="auto">
          <a:xfrm>
            <a:off x="1619250" y="48529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768" name="Text Box 54"/>
          <p:cNvSpPr txBox="1">
            <a:spLocks noChangeArrowheads="1"/>
          </p:cNvSpPr>
          <p:nvPr/>
        </p:nvSpPr>
        <p:spPr bwMode="auto">
          <a:xfrm>
            <a:off x="1835150" y="55006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1769" name="Text Box 55"/>
          <p:cNvSpPr txBox="1">
            <a:spLocks noChangeArrowheads="1"/>
          </p:cNvSpPr>
          <p:nvPr/>
        </p:nvSpPr>
        <p:spPr bwMode="auto">
          <a:xfrm>
            <a:off x="1042988" y="59324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400">
                <a:solidFill>
                  <a:srgbClr val="000000"/>
                </a:solidFill>
              </a:rPr>
              <a:t>5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5724534" y="5445125"/>
            <a:ext cx="3427418" cy="1296988"/>
            <a:chOff x="3606" y="3430"/>
            <a:chExt cx="2159" cy="817"/>
          </a:xfrm>
        </p:grpSpPr>
        <p:sp>
          <p:nvSpPr>
            <p:cNvPr id="31771" name="AutoShape 57"/>
            <p:cNvSpPr>
              <a:spLocks noChangeArrowheads="1"/>
            </p:cNvSpPr>
            <p:nvPr/>
          </p:nvSpPr>
          <p:spPr bwMode="auto">
            <a:xfrm>
              <a:off x="3606" y="3430"/>
              <a:ext cx="2154" cy="817"/>
            </a:xfrm>
            <a:prstGeom prst="horizontalScroll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2" name="Text Box 58"/>
            <p:cNvSpPr txBox="1">
              <a:spLocks noChangeArrowheads="1"/>
            </p:cNvSpPr>
            <p:nvPr/>
          </p:nvSpPr>
          <p:spPr bwMode="auto">
            <a:xfrm>
              <a:off x="3718" y="3569"/>
              <a:ext cx="204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 dirty="0" err="1" smtClean="0"/>
                <a:t>Compute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the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shortest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way</a:t>
              </a:r>
              <a:r>
                <a:rPr lang="de-DE" sz="1800" b="0" dirty="0" smtClean="0"/>
                <a:t> </a:t>
              </a:r>
            </a:p>
            <a:p>
              <a:pPr eaLnBrk="1" hangingPunct="1"/>
              <a:r>
                <a:rPr lang="de-DE" sz="1800" b="0" dirty="0" err="1" smtClean="0"/>
                <a:t>from</a:t>
              </a:r>
              <a:r>
                <a:rPr lang="de-DE" sz="1800" b="0" dirty="0" smtClean="0"/>
                <a:t> </a:t>
              </a:r>
              <a:r>
                <a:rPr lang="de-DE" sz="1800" b="0" dirty="0"/>
                <a:t>A </a:t>
              </a:r>
              <a:r>
                <a:rPr lang="de-DE" sz="1800" b="0" dirty="0" err="1" smtClean="0"/>
                <a:t>to</a:t>
              </a:r>
              <a:r>
                <a:rPr lang="de-DE" sz="1800" b="0" dirty="0" smtClean="0"/>
                <a:t> </a:t>
              </a:r>
              <a:r>
                <a:rPr lang="de-DE" sz="1800" b="0" dirty="0"/>
                <a:t>B für </a:t>
              </a:r>
              <a:r>
                <a:rPr lang="de-DE" sz="1800" b="0" dirty="0" err="1" smtClean="0"/>
                <a:t>arbitrary</a:t>
              </a:r>
              <a:r>
                <a:rPr lang="de-DE" sz="1800" b="0" dirty="0" smtClean="0"/>
                <a:t> </a:t>
              </a:r>
              <a:r>
                <a:rPr lang="de-DE" sz="1800" b="0" dirty="0" err="1" smtClean="0"/>
                <a:t>nodes</a:t>
              </a:r>
              <a:endParaRPr lang="de-DE" sz="1800" b="0" dirty="0" smtClean="0"/>
            </a:p>
            <a:p>
              <a:pPr eaLnBrk="1" hangingPunct="1"/>
              <a:r>
                <a:rPr lang="de-DE" sz="1800" b="0" dirty="0" smtClean="0"/>
                <a:t>A </a:t>
              </a:r>
              <a:r>
                <a:rPr lang="de-DE" sz="1800" b="0" dirty="0" err="1" smtClean="0"/>
                <a:t>and</a:t>
              </a:r>
              <a:r>
                <a:rPr lang="de-DE" sz="1800" b="0" dirty="0" smtClean="0"/>
                <a:t> B!</a:t>
              </a:r>
              <a:endParaRPr lang="de-DE" sz="18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9790DE-8A28-41B6-92F5-B13FD8B979A9}" type="slidenum">
              <a:rPr lang="de-DE" smtClean="0"/>
              <a:pPr/>
              <a:t>66</a:t>
            </a:fld>
            <a:endParaRPr lang="de-DE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214290"/>
            <a:ext cx="4752975" cy="1368425"/>
          </a:xfrm>
        </p:spPr>
        <p:txBody>
          <a:bodyPr/>
          <a:lstStyle/>
          <a:p>
            <a:pPr algn="r"/>
            <a:r>
              <a:rPr lang="de-DE" dirty="0" err="1" smtClean="0"/>
              <a:t>Warshall‘s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process</a:t>
            </a:r>
            <a:r>
              <a:rPr lang="de-DE" dirty="0" smtClean="0"/>
              <a:t> ring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3425825"/>
            <a:ext cx="8748712" cy="3432175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de-DE" sz="1800" b="1" dirty="0" err="1" smtClean="0">
                <a:latin typeface="Courier New" pitchFamily="49" charset="0"/>
              </a:rPr>
              <a:t>ring_iterate</a:t>
            </a:r>
            <a:r>
              <a:rPr lang="de-DE" sz="1800" b="1" dirty="0" smtClean="0">
                <a:latin typeface="Courier New" pitchFamily="49" charset="0"/>
              </a:rPr>
              <a:t> :: </a:t>
            </a:r>
            <a:r>
              <a:rPr lang="de-DE" sz="1800" b="1" dirty="0" err="1" smtClean="0">
                <a:latin typeface="Courier New" pitchFamily="49" charset="0"/>
              </a:rPr>
              <a:t>Int</a:t>
            </a:r>
            <a:r>
              <a:rPr lang="de-DE" sz="1800" b="1" dirty="0" smtClean="0">
                <a:latin typeface="Courier New" pitchFamily="49" charset="0"/>
              </a:rPr>
              <a:t> -&gt; </a:t>
            </a:r>
            <a:r>
              <a:rPr lang="de-DE" sz="1800" b="1" dirty="0" err="1" smtClean="0">
                <a:latin typeface="Courier New" pitchFamily="49" charset="0"/>
              </a:rPr>
              <a:t>Int</a:t>
            </a:r>
            <a:r>
              <a:rPr lang="de-DE" sz="1800" b="1" dirty="0" smtClean="0">
                <a:latin typeface="Courier New" pitchFamily="49" charset="0"/>
              </a:rPr>
              <a:t> -&gt; </a:t>
            </a:r>
            <a:r>
              <a:rPr lang="de-DE" sz="1800" b="1" dirty="0" err="1" smtClean="0">
                <a:latin typeface="Courier New" pitchFamily="49" charset="0"/>
              </a:rPr>
              <a:t>Int</a:t>
            </a:r>
            <a:r>
              <a:rPr lang="de-DE" sz="1800" b="1" dirty="0" smtClean="0">
                <a:latin typeface="Courier New" pitchFamily="49" charset="0"/>
              </a:rPr>
              <a:t> -&gt; </a:t>
            </a:r>
          </a:p>
          <a:p>
            <a:pPr marL="0" indent="0"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			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[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Int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] </a:t>
            </a:r>
            <a:r>
              <a:rPr lang="de-DE" sz="1800" b="1" dirty="0" smtClean="0">
                <a:latin typeface="Courier New" pitchFamily="49" charset="0"/>
              </a:rPr>
              <a:t>-&gt; </a:t>
            </a:r>
            <a:r>
              <a:rPr lang="de-DE" sz="1800" b="1" dirty="0" smtClean="0">
                <a:solidFill>
                  <a:srgbClr val="FF0000"/>
                </a:solidFill>
                <a:latin typeface="Courier New" pitchFamily="49" charset="0"/>
              </a:rPr>
              <a:t>[[</a:t>
            </a:r>
            <a:r>
              <a:rPr lang="de-DE" sz="1800" b="1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de-DE" sz="1800" b="1" dirty="0" smtClean="0">
                <a:solidFill>
                  <a:srgbClr val="FF0000"/>
                </a:solidFill>
                <a:latin typeface="Courier New" pitchFamily="49" charset="0"/>
              </a:rPr>
              <a:t>]]</a:t>
            </a:r>
            <a:r>
              <a:rPr lang="de-DE" sz="1800" b="1" dirty="0" smtClean="0">
                <a:latin typeface="Courier New" pitchFamily="49" charset="0"/>
              </a:rPr>
              <a:t> -&gt; (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 [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Int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],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smtClean="0">
                <a:solidFill>
                  <a:srgbClr val="FF0000"/>
                </a:solidFill>
                <a:latin typeface="Courier New" pitchFamily="49" charset="0"/>
              </a:rPr>
              <a:t>[[</a:t>
            </a:r>
            <a:r>
              <a:rPr lang="de-DE" sz="1800" b="1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de-DE" sz="1800" b="1" dirty="0" smtClean="0">
                <a:solidFill>
                  <a:srgbClr val="FF0000"/>
                </a:solidFill>
                <a:latin typeface="Courier New" pitchFamily="49" charset="0"/>
              </a:rPr>
              <a:t>]]</a:t>
            </a:r>
            <a:r>
              <a:rPr lang="de-DE" sz="1800" b="1" dirty="0" smtClean="0">
                <a:latin typeface="Courier New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de-DE" sz="1800" b="1" dirty="0" err="1" smtClean="0">
                <a:latin typeface="Courier New" pitchFamily="49" charset="0"/>
              </a:rPr>
              <a:t>ring_iterate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size</a:t>
            </a:r>
            <a:r>
              <a:rPr lang="de-DE" sz="1800" b="1" dirty="0" smtClean="0">
                <a:latin typeface="Courier New" pitchFamily="49" charset="0"/>
              </a:rPr>
              <a:t> k i 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rowk</a:t>
            </a:r>
            <a:r>
              <a:rPr lang="de-DE" sz="1800" b="1" dirty="0" smtClean="0">
                <a:latin typeface="Courier New" pitchFamily="49" charset="0"/>
              </a:rPr>
              <a:t> (</a:t>
            </a:r>
            <a:r>
              <a:rPr lang="de-DE" sz="1800" b="1" dirty="0" err="1" smtClean="0">
                <a:solidFill>
                  <a:srgbClr val="FF0000"/>
                </a:solidFill>
                <a:latin typeface="Courier New" pitchFamily="49" charset="0"/>
              </a:rPr>
              <a:t>rowi</a:t>
            </a:r>
            <a:r>
              <a:rPr lang="de-DE" sz="1800" b="1" dirty="0" err="1" smtClean="0">
                <a:latin typeface="Courier New" pitchFamily="49" charset="0"/>
              </a:rPr>
              <a:t>:xs</a:t>
            </a:r>
            <a:r>
              <a:rPr lang="de-DE" sz="1800" b="1" dirty="0" smtClean="0">
                <a:latin typeface="Courier New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    | i &gt; </a:t>
            </a:r>
            <a:r>
              <a:rPr lang="de-DE" sz="1800" b="1" dirty="0" err="1" smtClean="0">
                <a:latin typeface="Courier New" pitchFamily="49" charset="0"/>
              </a:rPr>
              <a:t>size</a:t>
            </a:r>
            <a:r>
              <a:rPr lang="de-DE" sz="1800" b="1" dirty="0" smtClean="0">
                <a:latin typeface="Courier New" pitchFamily="49" charset="0"/>
              </a:rPr>
              <a:t>  =  (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rowk</a:t>
            </a:r>
            <a:r>
              <a:rPr lang="de-DE" sz="1800" b="1" dirty="0" smtClean="0">
                <a:latin typeface="Courier New" pitchFamily="49" charset="0"/>
              </a:rPr>
              <a:t>, [])    -- End </a:t>
            </a:r>
            <a:r>
              <a:rPr lang="de-DE" sz="1800" b="1" dirty="0" err="1" smtClean="0">
                <a:latin typeface="Courier New" pitchFamily="49" charset="0"/>
              </a:rPr>
              <a:t>of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dirty="0" err="1" smtClean="0">
                <a:latin typeface="Courier New" pitchFamily="49" charset="0"/>
              </a:rPr>
              <a:t>i</a:t>
            </a:r>
            <a:r>
              <a:rPr lang="de-DE" sz="1800" b="1" dirty="0" err="1" smtClean="0">
                <a:latin typeface="Courier New" pitchFamily="49" charset="0"/>
              </a:rPr>
              <a:t>terations</a:t>
            </a:r>
            <a:endParaRPr lang="de-DE" sz="1800" b="1" dirty="0" smtClean="0">
              <a:latin typeface="Courier New" pitchFamily="49" charset="0"/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    | i == k    =  (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rowR</a:t>
            </a:r>
            <a:r>
              <a:rPr lang="de-DE" sz="1800" b="1" dirty="0" smtClean="0">
                <a:latin typeface="Courier New" pitchFamily="49" charset="0"/>
              </a:rPr>
              <a:t>, </a:t>
            </a:r>
            <a:r>
              <a:rPr lang="de-DE" sz="1800" b="1" dirty="0" err="1" smtClean="0">
                <a:solidFill>
                  <a:srgbClr val="FF0000"/>
                </a:solidFill>
                <a:latin typeface="Courier New" pitchFamily="49" charset="0"/>
              </a:rPr>
              <a:t>rowk</a:t>
            </a:r>
            <a:r>
              <a:rPr lang="de-DE" sz="1800" b="1" dirty="0" err="1" smtClean="0">
                <a:latin typeface="Courier New" pitchFamily="49" charset="0"/>
              </a:rPr>
              <a:t>:restoutput</a:t>
            </a:r>
            <a:r>
              <a:rPr lang="de-DE" sz="1800" b="1" dirty="0" smtClean="0">
                <a:latin typeface="Courier New" pitchFamily="49" charset="0"/>
              </a:rPr>
              <a:t>) –- send </a:t>
            </a:r>
            <a:r>
              <a:rPr lang="de-DE" sz="1800" b="1" dirty="0" err="1" smtClean="0">
                <a:latin typeface="Courier New" pitchFamily="49" charset="0"/>
              </a:rPr>
              <a:t>own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row</a:t>
            </a:r>
            <a:endParaRPr lang="de-DE" sz="1800" b="1" dirty="0" smtClean="0">
              <a:latin typeface="Courier New" pitchFamily="49" charset="0"/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    | </a:t>
            </a:r>
            <a:r>
              <a:rPr lang="de-DE" sz="1800" b="1" dirty="0" err="1" smtClean="0">
                <a:latin typeface="Courier New" pitchFamily="49" charset="0"/>
              </a:rPr>
              <a:t>otherwise</a:t>
            </a:r>
            <a:r>
              <a:rPr lang="de-DE" sz="1800" b="1" dirty="0" smtClean="0">
                <a:latin typeface="Courier New" pitchFamily="49" charset="0"/>
              </a:rPr>
              <a:t> =  (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rowR</a:t>
            </a:r>
            <a:r>
              <a:rPr lang="de-DE" sz="1800" b="1" dirty="0" smtClean="0">
                <a:latin typeface="Courier New" pitchFamily="49" charset="0"/>
              </a:rPr>
              <a:t>, </a:t>
            </a:r>
            <a:r>
              <a:rPr lang="de-DE" sz="1800" b="1" dirty="0" err="1" smtClean="0">
                <a:solidFill>
                  <a:srgbClr val="FF0000"/>
                </a:solidFill>
                <a:latin typeface="Courier New" pitchFamily="49" charset="0"/>
              </a:rPr>
              <a:t>rowi</a:t>
            </a:r>
            <a:r>
              <a:rPr lang="de-DE" sz="1800" b="1" dirty="0" err="1" smtClean="0">
                <a:latin typeface="Courier New" pitchFamily="49" charset="0"/>
              </a:rPr>
              <a:t>:restoutput</a:t>
            </a:r>
            <a:r>
              <a:rPr lang="de-DE" sz="1800" b="1" dirty="0" smtClean="0">
                <a:latin typeface="Courier New" pitchFamily="49" charset="0"/>
              </a:rPr>
              <a:t>) –- update </a:t>
            </a:r>
            <a:r>
              <a:rPr lang="de-DE" sz="1800" b="1" dirty="0" err="1" smtClean="0">
                <a:latin typeface="Courier New" pitchFamily="49" charset="0"/>
              </a:rPr>
              <a:t>row</a:t>
            </a:r>
            <a:endParaRPr lang="de-DE" sz="1800" b="1" dirty="0" smtClean="0">
              <a:latin typeface="Courier New" pitchFamily="49" charset="0"/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where</a:t>
            </a:r>
            <a:r>
              <a:rPr lang="de-DE" sz="1800" b="1" dirty="0" smtClean="0">
                <a:latin typeface="Courier New" pitchFamily="49" charset="0"/>
              </a:rPr>
              <a:t> </a:t>
            </a:r>
          </a:p>
          <a:p>
            <a:pPr marL="0" indent="0"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 (</a:t>
            </a:r>
            <a:r>
              <a:rPr lang="de-DE" sz="1800" b="1" dirty="0" err="1" smtClean="0">
                <a:latin typeface="Courier New" pitchFamily="49" charset="0"/>
              </a:rPr>
              <a:t>rowR</a:t>
            </a:r>
            <a:r>
              <a:rPr lang="de-DE" sz="1800" b="1" dirty="0" smtClean="0">
                <a:latin typeface="Courier New" pitchFamily="49" charset="0"/>
              </a:rPr>
              <a:t>, </a:t>
            </a:r>
            <a:r>
              <a:rPr lang="de-DE" sz="1800" b="1" dirty="0" err="1" smtClean="0">
                <a:latin typeface="Courier New" pitchFamily="49" charset="0"/>
              </a:rPr>
              <a:t>restoutput</a:t>
            </a:r>
            <a:r>
              <a:rPr lang="de-DE" sz="1800" b="1" dirty="0" smtClean="0">
                <a:latin typeface="Courier New" pitchFamily="49" charset="0"/>
              </a:rPr>
              <a:t>) = </a:t>
            </a:r>
            <a:r>
              <a:rPr lang="de-DE" sz="1800" b="1" dirty="0" err="1" smtClean="0">
                <a:latin typeface="Courier New" pitchFamily="49" charset="0"/>
              </a:rPr>
              <a:t>ring_iterate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size</a:t>
            </a:r>
            <a:r>
              <a:rPr lang="de-DE" sz="1800" b="1" dirty="0" smtClean="0">
                <a:latin typeface="Courier New" pitchFamily="49" charset="0"/>
              </a:rPr>
              <a:t> k (i+1) 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nextrowk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xs</a:t>
            </a:r>
            <a:endParaRPr lang="de-DE" sz="1800" b="1" dirty="0" smtClean="0">
              <a:latin typeface="Courier New" pitchFamily="49" charset="0"/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  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nextrowk</a:t>
            </a:r>
            <a:r>
              <a:rPr lang="de-DE" sz="1800" b="1" dirty="0" smtClean="0">
                <a:latin typeface="Courier New" pitchFamily="49" charset="0"/>
              </a:rPr>
              <a:t> | i == k    = </a:t>
            </a:r>
            <a:r>
              <a:rPr lang="de-DE" sz="1800" b="1" dirty="0" err="1" smtClean="0">
                <a:latin typeface="Courier New" pitchFamily="49" charset="0"/>
              </a:rPr>
              <a:t>rowk</a:t>
            </a:r>
            <a:r>
              <a:rPr lang="de-DE" sz="1800" b="1" dirty="0" smtClean="0">
                <a:latin typeface="Courier New" pitchFamily="49" charset="0"/>
              </a:rPr>
              <a:t> -- </a:t>
            </a:r>
            <a:r>
              <a:rPr lang="de-DE" sz="1800" b="1" dirty="0" err="1" smtClean="0">
                <a:latin typeface="Courier New" pitchFamily="49" charset="0"/>
              </a:rPr>
              <a:t>no</a:t>
            </a:r>
            <a:r>
              <a:rPr lang="de-DE" sz="1800" b="1" dirty="0" smtClean="0">
                <a:latin typeface="Courier New" pitchFamily="49" charset="0"/>
              </a:rPr>
              <a:t> update, </a:t>
            </a:r>
            <a:r>
              <a:rPr lang="de-DE" sz="1800" b="1" dirty="0" err="1" smtClean="0">
                <a:latin typeface="Courier New" pitchFamily="49" charset="0"/>
              </a:rPr>
              <a:t>if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own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row</a:t>
            </a:r>
            <a:endParaRPr lang="de-DE" sz="1800" b="1" dirty="0" smtClean="0">
              <a:latin typeface="Courier New" pitchFamily="49" charset="0"/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           | </a:t>
            </a:r>
            <a:r>
              <a:rPr lang="de-DE" sz="1800" b="1" dirty="0" err="1" smtClean="0">
                <a:latin typeface="Courier New" pitchFamily="49" charset="0"/>
              </a:rPr>
              <a:t>otherwise</a:t>
            </a:r>
            <a:r>
              <a:rPr lang="de-DE" sz="1800" b="1" dirty="0" smtClean="0">
                <a:latin typeface="Courier New" pitchFamily="49" charset="0"/>
              </a:rPr>
              <a:t> = 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updaterow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rowk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de-DE" sz="1800" b="1" dirty="0" err="1" smtClean="0">
                <a:solidFill>
                  <a:srgbClr val="FF0000"/>
                </a:solidFill>
                <a:latin typeface="Courier New" pitchFamily="49" charset="0"/>
              </a:rPr>
              <a:t>rowi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(</a:t>
            </a:r>
            <a:r>
              <a:rPr lang="de-DE" sz="18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rowk</a:t>
            </a:r>
            <a:r>
              <a:rPr lang="de-DE" sz="18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!!(i-1))</a:t>
            </a: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107950" y="188913"/>
            <a:ext cx="4033838" cy="2952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1800" b="0" dirty="0" smtClean="0"/>
              <a:t>Ring</a:t>
            </a:r>
            <a:endParaRPr lang="de-DE" sz="1800" b="0" dirty="0"/>
          </a:p>
          <a:p>
            <a:pPr marL="342900" indent="-342900">
              <a:spcBef>
                <a:spcPct val="20000"/>
              </a:spcBef>
            </a:pPr>
            <a:endParaRPr lang="de-DE" sz="1800" b="0" dirty="0"/>
          </a:p>
          <a:p>
            <a:pPr marL="342900" indent="-342900">
              <a:spcBef>
                <a:spcPct val="20000"/>
              </a:spcBef>
            </a:pPr>
            <a:endParaRPr lang="de-DE" sz="1800" b="0" dirty="0"/>
          </a:p>
          <a:p>
            <a:pPr marL="342900" indent="-342900">
              <a:spcBef>
                <a:spcPct val="20000"/>
              </a:spcBef>
            </a:pPr>
            <a:endParaRPr lang="de-DE" sz="1800" b="0" dirty="0"/>
          </a:p>
          <a:p>
            <a:pPr marL="342900" indent="-342900">
              <a:spcBef>
                <a:spcPct val="20000"/>
              </a:spcBef>
            </a:pPr>
            <a:endParaRPr lang="de-DE" sz="1800" b="0" dirty="0"/>
          </a:p>
          <a:p>
            <a:pPr marL="342900" indent="-342900">
              <a:spcBef>
                <a:spcPct val="20000"/>
              </a:spcBef>
            </a:pPr>
            <a:endParaRPr lang="de-DE" sz="1800" b="0" dirty="0"/>
          </a:p>
          <a:p>
            <a:pPr marL="342900" indent="-342900">
              <a:spcBef>
                <a:spcPct val="20000"/>
              </a:spcBef>
            </a:pPr>
            <a:endParaRPr lang="de-DE" sz="1800" b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1800" b="0" dirty="0">
              <a:solidFill>
                <a:srgbClr val="00FF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de-DE" sz="1800" b="0" dirty="0"/>
          </a:p>
        </p:txBody>
      </p:sp>
      <p:sp>
        <p:nvSpPr>
          <p:cNvPr id="34823" name="Line 5"/>
          <p:cNvSpPr>
            <a:spLocks noChangeShapeType="1"/>
          </p:cNvSpPr>
          <p:nvPr/>
        </p:nvSpPr>
        <p:spPr bwMode="auto">
          <a:xfrm flipV="1">
            <a:off x="2268538" y="1127125"/>
            <a:ext cx="720725" cy="5032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824" name="Oval 6"/>
          <p:cNvSpPr>
            <a:spLocks noChangeArrowheads="1"/>
          </p:cNvSpPr>
          <p:nvPr/>
        </p:nvSpPr>
        <p:spPr bwMode="auto">
          <a:xfrm>
            <a:off x="973138" y="550863"/>
            <a:ext cx="2376487" cy="230505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25" name="Oval 7"/>
          <p:cNvSpPr>
            <a:spLocks noChangeArrowheads="1"/>
          </p:cNvSpPr>
          <p:nvPr/>
        </p:nvSpPr>
        <p:spPr bwMode="auto">
          <a:xfrm>
            <a:off x="2989263" y="91122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26" name="Oval 8"/>
          <p:cNvSpPr>
            <a:spLocks noChangeArrowheads="1"/>
          </p:cNvSpPr>
          <p:nvPr/>
        </p:nvSpPr>
        <p:spPr bwMode="auto">
          <a:xfrm>
            <a:off x="1116013" y="838200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27" name="Oval 9"/>
          <p:cNvSpPr>
            <a:spLocks noChangeArrowheads="1"/>
          </p:cNvSpPr>
          <p:nvPr/>
        </p:nvSpPr>
        <p:spPr bwMode="auto">
          <a:xfrm>
            <a:off x="828675" y="17033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28" name="Oval 10"/>
          <p:cNvSpPr>
            <a:spLocks noChangeArrowheads="1"/>
          </p:cNvSpPr>
          <p:nvPr/>
        </p:nvSpPr>
        <p:spPr bwMode="auto">
          <a:xfrm>
            <a:off x="1404938" y="256698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29" name="Oval 11"/>
          <p:cNvSpPr>
            <a:spLocks noChangeArrowheads="1"/>
          </p:cNvSpPr>
          <p:nvPr/>
        </p:nvSpPr>
        <p:spPr bwMode="auto">
          <a:xfrm>
            <a:off x="2628900" y="24955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30" name="Oval 12"/>
          <p:cNvSpPr>
            <a:spLocks noChangeArrowheads="1"/>
          </p:cNvSpPr>
          <p:nvPr/>
        </p:nvSpPr>
        <p:spPr bwMode="auto">
          <a:xfrm>
            <a:off x="3205163" y="177482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31" name="Oval 13"/>
          <p:cNvSpPr>
            <a:spLocks noChangeArrowheads="1"/>
          </p:cNvSpPr>
          <p:nvPr/>
        </p:nvSpPr>
        <p:spPr bwMode="auto">
          <a:xfrm>
            <a:off x="1981200" y="1558925"/>
            <a:ext cx="287338" cy="2873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32" name="Line 14"/>
          <p:cNvSpPr>
            <a:spLocks noChangeShapeType="1"/>
          </p:cNvSpPr>
          <p:nvPr/>
        </p:nvSpPr>
        <p:spPr bwMode="auto">
          <a:xfrm>
            <a:off x="2700338" y="695325"/>
            <a:ext cx="144462" cy="714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33" name="Line 15"/>
          <p:cNvSpPr>
            <a:spLocks noChangeShapeType="1"/>
          </p:cNvSpPr>
          <p:nvPr/>
        </p:nvSpPr>
        <p:spPr bwMode="auto">
          <a:xfrm>
            <a:off x="3276600" y="1270000"/>
            <a:ext cx="73025" cy="360363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34" name="Line 16"/>
          <p:cNvSpPr>
            <a:spLocks noChangeShapeType="1"/>
          </p:cNvSpPr>
          <p:nvPr/>
        </p:nvSpPr>
        <p:spPr bwMode="auto">
          <a:xfrm flipH="1">
            <a:off x="2052638" y="2852738"/>
            <a:ext cx="288925" cy="1587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35" name="Line 17"/>
          <p:cNvSpPr>
            <a:spLocks noChangeShapeType="1"/>
          </p:cNvSpPr>
          <p:nvPr/>
        </p:nvSpPr>
        <p:spPr bwMode="auto">
          <a:xfrm flipV="1">
            <a:off x="973138" y="1270000"/>
            <a:ext cx="71437" cy="2159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36" name="Line 18"/>
          <p:cNvSpPr>
            <a:spLocks noChangeShapeType="1"/>
          </p:cNvSpPr>
          <p:nvPr/>
        </p:nvSpPr>
        <p:spPr bwMode="auto">
          <a:xfrm flipH="1">
            <a:off x="3133725" y="2279650"/>
            <a:ext cx="71438" cy="714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37" name="Line 19"/>
          <p:cNvSpPr>
            <a:spLocks noChangeShapeType="1"/>
          </p:cNvSpPr>
          <p:nvPr/>
        </p:nvSpPr>
        <p:spPr bwMode="auto">
          <a:xfrm flipV="1">
            <a:off x="1620838" y="622300"/>
            <a:ext cx="144462" cy="7302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38" name="Line 20"/>
          <p:cNvSpPr>
            <a:spLocks noChangeShapeType="1"/>
          </p:cNvSpPr>
          <p:nvPr/>
        </p:nvSpPr>
        <p:spPr bwMode="auto">
          <a:xfrm flipV="1">
            <a:off x="2125663" y="695325"/>
            <a:ext cx="71437" cy="863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839" name="Line 21"/>
          <p:cNvSpPr>
            <a:spLocks noChangeShapeType="1"/>
          </p:cNvSpPr>
          <p:nvPr/>
        </p:nvSpPr>
        <p:spPr bwMode="auto">
          <a:xfrm>
            <a:off x="1116013" y="1774825"/>
            <a:ext cx="86518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840" name="Line 22"/>
          <p:cNvSpPr>
            <a:spLocks noChangeShapeType="1"/>
          </p:cNvSpPr>
          <p:nvPr/>
        </p:nvSpPr>
        <p:spPr bwMode="auto">
          <a:xfrm>
            <a:off x="2268538" y="1774825"/>
            <a:ext cx="936625" cy="1444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841" name="Line 23"/>
          <p:cNvSpPr>
            <a:spLocks noChangeShapeType="1"/>
          </p:cNvSpPr>
          <p:nvPr/>
        </p:nvSpPr>
        <p:spPr bwMode="auto">
          <a:xfrm>
            <a:off x="1333500" y="1127125"/>
            <a:ext cx="647700" cy="5032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842" name="Oval 24"/>
          <p:cNvSpPr>
            <a:spLocks noChangeArrowheads="1"/>
          </p:cNvSpPr>
          <p:nvPr/>
        </p:nvSpPr>
        <p:spPr bwMode="auto">
          <a:xfrm>
            <a:off x="2052638" y="406400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43" name="Line 25"/>
          <p:cNvSpPr>
            <a:spLocks noChangeShapeType="1"/>
          </p:cNvSpPr>
          <p:nvPr/>
        </p:nvSpPr>
        <p:spPr bwMode="auto">
          <a:xfrm flipH="1">
            <a:off x="1620838" y="1846263"/>
            <a:ext cx="431800" cy="7207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844" name="Line 26"/>
          <p:cNvSpPr>
            <a:spLocks noChangeShapeType="1"/>
          </p:cNvSpPr>
          <p:nvPr/>
        </p:nvSpPr>
        <p:spPr bwMode="auto">
          <a:xfrm>
            <a:off x="2197100" y="1774825"/>
            <a:ext cx="503238" cy="7207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845" name="Line 27"/>
          <p:cNvSpPr>
            <a:spLocks noChangeShapeType="1"/>
          </p:cNvSpPr>
          <p:nvPr/>
        </p:nvSpPr>
        <p:spPr bwMode="auto">
          <a:xfrm flipH="1" flipV="1">
            <a:off x="1044575" y="2135188"/>
            <a:ext cx="144463" cy="2159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4846" name="Text Box 28"/>
          <p:cNvSpPr txBox="1">
            <a:spLocks noChangeArrowheads="1"/>
          </p:cNvSpPr>
          <p:nvPr/>
        </p:nvSpPr>
        <p:spPr bwMode="auto">
          <a:xfrm>
            <a:off x="2519363" y="333375"/>
            <a:ext cx="61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800" b="0">
                <a:solidFill>
                  <a:srgbClr val="FF0000"/>
                </a:solidFill>
                <a:latin typeface="Tahoma" pitchFamily="34" charset="0"/>
              </a:rPr>
              <a:t>rowi</a:t>
            </a:r>
          </a:p>
        </p:txBody>
      </p:sp>
      <p:sp>
        <p:nvSpPr>
          <p:cNvPr id="34847" name="Text Box 29"/>
          <p:cNvSpPr txBox="1">
            <a:spLocks noChangeArrowheads="1"/>
          </p:cNvSpPr>
          <p:nvPr/>
        </p:nvSpPr>
        <p:spPr bwMode="auto">
          <a:xfrm>
            <a:off x="3249613" y="758825"/>
            <a:ext cx="67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800" b="0">
                <a:solidFill>
                  <a:srgbClr val="00FF00"/>
                </a:solidFill>
                <a:latin typeface="Tahoma" pitchFamily="34" charset="0"/>
              </a:rPr>
              <a:t>rowk</a:t>
            </a:r>
          </a:p>
        </p:txBody>
      </p:sp>
      <p:sp>
        <p:nvSpPr>
          <p:cNvPr id="33" name="Legende mit Linie 3 32"/>
          <p:cNvSpPr/>
          <p:nvPr/>
        </p:nvSpPr>
        <p:spPr bwMode="auto">
          <a:xfrm>
            <a:off x="5357850" y="1928802"/>
            <a:ext cx="3786182" cy="1214446"/>
          </a:xfrm>
          <a:prstGeom prst="borderCallout3">
            <a:avLst>
              <a:gd name="adj1" fmla="val 51127"/>
              <a:gd name="adj2" fmla="val -1858"/>
              <a:gd name="adj3" fmla="val 107768"/>
              <a:gd name="adj4" fmla="val -5810"/>
              <a:gd name="adj5" fmla="val 199885"/>
              <a:gd name="adj6" fmla="val 6123"/>
              <a:gd name="adj7" fmla="val 309789"/>
              <a:gd name="adj8" fmla="val 52676"/>
            </a:avLst>
          </a:prstGeom>
          <a:solidFill>
            <a:srgbClr val="FFFF6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dirty="0" smtClean="0">
                <a:solidFill>
                  <a:srgbClr val="3A0000"/>
                </a:solidFill>
              </a:rPr>
              <a:t>Force </a:t>
            </a:r>
            <a:r>
              <a:rPr lang="de-DE" dirty="0" err="1" smtClean="0">
                <a:solidFill>
                  <a:srgbClr val="3A0000"/>
                </a:solidFill>
              </a:rPr>
              <a:t>evaluation</a:t>
            </a:r>
            <a:r>
              <a:rPr lang="de-DE" dirty="0" smtClean="0">
                <a:solidFill>
                  <a:srgbClr val="3A0000"/>
                </a:solidFill>
              </a:rPr>
              <a:t> </a:t>
            </a:r>
            <a:r>
              <a:rPr lang="de-DE" dirty="0" err="1" smtClean="0">
                <a:solidFill>
                  <a:srgbClr val="3A0000"/>
                </a:solidFill>
              </a:rPr>
              <a:t>of</a:t>
            </a:r>
            <a:r>
              <a:rPr lang="de-DE" dirty="0" smtClean="0">
                <a:solidFill>
                  <a:srgbClr val="3A0000"/>
                </a:solidFill>
              </a:rPr>
              <a:t> </a:t>
            </a:r>
            <a:r>
              <a:rPr lang="de-DE" dirty="0" err="1" smtClean="0">
                <a:solidFill>
                  <a:srgbClr val="3A0000"/>
                </a:solidFill>
              </a:rPr>
              <a:t>nextrowk</a:t>
            </a:r>
            <a:r>
              <a:rPr lang="de-DE" dirty="0" smtClean="0">
                <a:solidFill>
                  <a:srgbClr val="3A0000"/>
                </a:solidFill>
              </a:rPr>
              <a:t> </a:t>
            </a:r>
            <a:r>
              <a:rPr lang="de-DE" dirty="0" err="1" smtClean="0">
                <a:solidFill>
                  <a:srgbClr val="3A0000"/>
                </a:solidFill>
              </a:rPr>
              <a:t>by</a:t>
            </a:r>
            <a:r>
              <a:rPr lang="de-DE" dirty="0" smtClean="0">
                <a:solidFill>
                  <a:srgbClr val="3A0000"/>
                </a:solidFill>
              </a:rPr>
              <a:t> </a:t>
            </a:r>
            <a:r>
              <a:rPr lang="de-DE" dirty="0" err="1" smtClean="0">
                <a:solidFill>
                  <a:srgbClr val="3A0000"/>
                </a:solidFill>
              </a:rPr>
              <a:t>inserting</a:t>
            </a:r>
            <a:endParaRPr lang="de-DE" dirty="0" smtClean="0">
              <a:solidFill>
                <a:srgbClr val="3A0000"/>
              </a:solidFill>
            </a:endParaRPr>
          </a:p>
          <a:p>
            <a:pPr eaLnBrk="1" hangingPunct="1"/>
            <a:r>
              <a:rPr lang="de-D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rnf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nextrowk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`</a:t>
            </a:r>
            <a:r>
              <a:rPr lang="de-D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pseq</a:t>
            </a:r>
            <a:r>
              <a:rPr lang="de-D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` </a:t>
            </a:r>
            <a:endParaRPr lang="de-DE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de-DE" dirty="0" err="1" smtClean="0">
                <a:solidFill>
                  <a:srgbClr val="3A0000"/>
                </a:solidFill>
              </a:rPr>
              <a:t>before</a:t>
            </a:r>
            <a:r>
              <a:rPr lang="de-DE" dirty="0" smtClean="0">
                <a:solidFill>
                  <a:srgbClr val="3A0000"/>
                </a:solidFill>
              </a:rPr>
              <a:t> </a:t>
            </a:r>
            <a:r>
              <a:rPr lang="de-DE" dirty="0" err="1" smtClean="0">
                <a:solidFill>
                  <a:srgbClr val="3A0000"/>
                </a:solidFill>
              </a:rPr>
              <a:t>call</a:t>
            </a:r>
            <a:r>
              <a:rPr lang="de-DE" dirty="0" smtClean="0">
                <a:solidFill>
                  <a:srgbClr val="3A0000"/>
                </a:solidFill>
              </a:rPr>
              <a:t> </a:t>
            </a:r>
            <a:r>
              <a:rPr lang="de-DE" dirty="0" err="1" smtClean="0">
                <a:solidFill>
                  <a:srgbClr val="3A0000"/>
                </a:solidFill>
              </a:rPr>
              <a:t>of</a:t>
            </a:r>
            <a:r>
              <a:rPr lang="de-DE" dirty="0" smtClean="0">
                <a:solidFill>
                  <a:srgbClr val="3A0000"/>
                </a:solidFill>
              </a:rPr>
              <a:t> </a:t>
            </a:r>
            <a:r>
              <a:rPr lang="de-DE" dirty="0" err="1" smtClean="0">
                <a:solidFill>
                  <a:srgbClr val="3A0000"/>
                </a:solidFill>
              </a:rPr>
              <a:t>ring_iterate</a:t>
            </a:r>
            <a:endParaRPr lang="de-DE" dirty="0">
              <a:solidFill>
                <a:srgbClr val="3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nimBg="1"/>
      <p:bldP spid="3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6717A4-A533-4CE4-A0E4-D6B91F802778}" type="slidenum">
              <a:rPr lang="de-DE" smtClean="0"/>
              <a:pPr/>
              <a:t>67</a:t>
            </a:fld>
            <a:endParaRPr lang="de-DE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de-DE" dirty="0" err="1" smtClean="0"/>
              <a:t>Traces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parallel </a:t>
            </a:r>
            <a:r>
              <a:rPr lang="de-DE" dirty="0" err="1" smtClean="0"/>
              <a:t>Warshall</a:t>
            </a:r>
            <a:r>
              <a:rPr lang="de-DE" dirty="0" smtClean="0"/>
              <a:t> </a:t>
            </a:r>
          </a:p>
        </p:txBody>
      </p:sp>
      <p:pic>
        <p:nvPicPr>
          <p:cNvPr id="35845" name="Picture 3" descr="warshallDeman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9638"/>
            <a:ext cx="864235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4"/>
          <p:cNvSpPr txBox="1">
            <a:spLocks noChangeArrowheads="1"/>
          </p:cNvSpPr>
          <p:nvPr/>
        </p:nvSpPr>
        <p:spPr bwMode="auto">
          <a:xfrm rot="-1430168">
            <a:off x="1028581" y="1484283"/>
            <a:ext cx="3275256" cy="40011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dirty="0" err="1" smtClean="0">
                <a:solidFill>
                  <a:srgbClr val="3A0000"/>
                </a:solidFill>
              </a:rPr>
              <a:t>sequential</a:t>
            </a:r>
            <a:r>
              <a:rPr lang="de-DE" dirty="0" smtClean="0">
                <a:solidFill>
                  <a:srgbClr val="3A0000"/>
                </a:solidFill>
              </a:rPr>
              <a:t> </a:t>
            </a:r>
            <a:r>
              <a:rPr lang="de-DE" dirty="0" err="1" smtClean="0">
                <a:solidFill>
                  <a:srgbClr val="3A0000"/>
                </a:solidFill>
              </a:rPr>
              <a:t>start</a:t>
            </a:r>
            <a:r>
              <a:rPr lang="de-DE" dirty="0" smtClean="0">
                <a:solidFill>
                  <a:srgbClr val="3A0000"/>
                </a:solidFill>
              </a:rPr>
              <a:t> </a:t>
            </a:r>
            <a:r>
              <a:rPr lang="de-DE" dirty="0" err="1" smtClean="0">
                <a:solidFill>
                  <a:srgbClr val="3A0000"/>
                </a:solidFill>
              </a:rPr>
              <a:t>up</a:t>
            </a:r>
            <a:r>
              <a:rPr lang="de-DE" dirty="0" smtClean="0">
                <a:solidFill>
                  <a:srgbClr val="3A0000"/>
                </a:solidFill>
              </a:rPr>
              <a:t> </a:t>
            </a:r>
            <a:r>
              <a:rPr lang="de-DE" dirty="0" err="1" smtClean="0">
                <a:solidFill>
                  <a:srgbClr val="3A0000"/>
                </a:solidFill>
              </a:rPr>
              <a:t>phase</a:t>
            </a:r>
            <a:endParaRPr lang="de-DE" dirty="0">
              <a:solidFill>
                <a:srgbClr val="3A0000"/>
              </a:solidFill>
            </a:endParaRPr>
          </a:p>
        </p:txBody>
      </p:sp>
      <p:pic>
        <p:nvPicPr>
          <p:cNvPr id="35847" name="Picture 5" descr="warshallDem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113" y="2708275"/>
            <a:ext cx="27717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Line 6"/>
          <p:cNvSpPr>
            <a:spLocks noChangeShapeType="1"/>
          </p:cNvSpPr>
          <p:nvPr/>
        </p:nvSpPr>
        <p:spPr bwMode="auto">
          <a:xfrm>
            <a:off x="2124075" y="4221163"/>
            <a:ext cx="0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849" name="AutoShape 7"/>
          <p:cNvSpPr>
            <a:spLocks noChangeArrowheads="1"/>
          </p:cNvSpPr>
          <p:nvPr/>
        </p:nvSpPr>
        <p:spPr bwMode="auto">
          <a:xfrm>
            <a:off x="6372225" y="4797425"/>
            <a:ext cx="2520950" cy="1728788"/>
          </a:xfrm>
          <a:prstGeom prst="cloudCallout">
            <a:avLst>
              <a:gd name="adj1" fmla="val -75630"/>
              <a:gd name="adj2" fmla="val -33194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sz="1800" dirty="0" err="1" smtClean="0">
                <a:solidFill>
                  <a:srgbClr val="3A0000"/>
                </a:solidFill>
              </a:rPr>
              <a:t>With</a:t>
            </a:r>
            <a:r>
              <a:rPr lang="de-DE" sz="1800" dirty="0" smtClean="0">
                <a:solidFill>
                  <a:srgbClr val="3A0000"/>
                </a:solidFill>
              </a:rPr>
              <a:t>  additional </a:t>
            </a:r>
            <a:r>
              <a:rPr lang="de-DE" sz="1800" dirty="0" err="1" smtClean="0">
                <a:solidFill>
                  <a:srgbClr val="3A0000"/>
                </a:solidFill>
              </a:rPr>
              <a:t>demand</a:t>
            </a:r>
            <a:r>
              <a:rPr lang="de-DE" sz="1800" dirty="0" smtClean="0">
                <a:solidFill>
                  <a:srgbClr val="3A0000"/>
                </a:solidFill>
              </a:rPr>
              <a:t> on </a:t>
            </a:r>
          </a:p>
          <a:p>
            <a:pPr algn="ctr" eaLnBrk="1" hangingPunct="1"/>
            <a:r>
              <a:rPr lang="de-DE" sz="1800" dirty="0" err="1" smtClean="0">
                <a:solidFill>
                  <a:srgbClr val="3A0000"/>
                </a:solidFill>
              </a:rPr>
              <a:t>nextrowk</a:t>
            </a:r>
            <a:endParaRPr lang="de-DE" sz="1800" dirty="0">
              <a:solidFill>
                <a:srgbClr val="3A0000"/>
              </a:solidFill>
            </a:endParaRP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1450975" y="5105400"/>
            <a:ext cx="9258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sz="1800" b="0" dirty="0" smtClean="0">
                <a:solidFill>
                  <a:srgbClr val="FF0000"/>
                </a:solidFill>
                <a:latin typeface="Tahoma" pitchFamily="34" charset="0"/>
              </a:rPr>
              <a:t>End </a:t>
            </a:r>
            <a:r>
              <a:rPr lang="de-DE" sz="1800" b="0" dirty="0" err="1" smtClean="0">
                <a:solidFill>
                  <a:srgbClr val="FF0000"/>
                </a:solidFill>
                <a:latin typeface="Tahoma" pitchFamily="34" charset="0"/>
              </a:rPr>
              <a:t>of</a:t>
            </a:r>
            <a:r>
              <a:rPr lang="de-DE" sz="1800" b="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endParaRPr lang="de-DE" sz="1800" b="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/>
            <a:r>
              <a:rPr lang="de-DE" sz="1800" b="0" dirty="0" smtClean="0">
                <a:solidFill>
                  <a:srgbClr val="FF0000"/>
                </a:solidFill>
                <a:latin typeface="Tahoma" pitchFamily="34" charset="0"/>
              </a:rPr>
              <a:t>fast </a:t>
            </a:r>
            <a:endParaRPr lang="de-DE" sz="1800" b="0" dirty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/>
            <a:r>
              <a:rPr lang="de-DE" sz="1800" b="0" dirty="0" err="1">
                <a:solidFill>
                  <a:srgbClr val="FF0000"/>
                </a:solidFill>
                <a:latin typeface="Tahoma" pitchFamily="34" charset="0"/>
              </a:rPr>
              <a:t>v</a:t>
            </a:r>
            <a:r>
              <a:rPr lang="de-DE" sz="1800" b="0" dirty="0" err="1" smtClean="0">
                <a:solidFill>
                  <a:srgbClr val="FF0000"/>
                </a:solidFill>
                <a:latin typeface="Tahoma" pitchFamily="34" charset="0"/>
              </a:rPr>
              <a:t>ersion</a:t>
            </a:r>
            <a:endParaRPr lang="de-DE" sz="1800" b="0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smtClean="0"/>
              <a:t>(</a:t>
            </a:r>
            <a:r>
              <a:rPr lang="de-DE" dirty="0" err="1" smtClean="0"/>
              <a:t>Advanced</a:t>
            </a:r>
            <a:r>
              <a:rPr lang="de-DE" dirty="0" smtClean="0"/>
              <a:t>) </a:t>
            </a:r>
            <a:r>
              <a:rPr lang="de-DE" dirty="0" err="1" smtClean="0"/>
              <a:t>Algorithmic</a:t>
            </a:r>
            <a:r>
              <a:rPr lang="de-DE" dirty="0" smtClean="0"/>
              <a:t> Skeletons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E94543-9F14-426C-873C-F84B6E7FB5E5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8975"/>
          </a:xfrm>
        </p:spPr>
        <p:txBody>
          <a:bodyPr/>
          <a:lstStyle/>
          <a:p>
            <a:r>
              <a:rPr lang="de-DE"/>
              <a:t>Algorithmic Skeletons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85861"/>
            <a:ext cx="8459787" cy="5214974"/>
          </a:xfrm>
        </p:spPr>
        <p:txBody>
          <a:bodyPr/>
          <a:lstStyle/>
          <a:p>
            <a:r>
              <a:rPr lang="de-DE" dirty="0" err="1"/>
              <a:t>patterns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parallel </a:t>
            </a:r>
            <a:r>
              <a:rPr lang="de-DE" dirty="0" err="1"/>
              <a:t>computations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=&gt; in Eden: </a:t>
            </a:r>
            <a:br>
              <a:rPr lang="de-DE" dirty="0"/>
            </a:br>
            <a:r>
              <a:rPr lang="de-DE" dirty="0"/>
              <a:t>		parallel </a:t>
            </a:r>
            <a:r>
              <a:rPr lang="de-DE" dirty="0" err="1"/>
              <a:t>higher</a:t>
            </a:r>
            <a:r>
              <a:rPr lang="de-DE" dirty="0"/>
              <a:t>-order </a:t>
            </a:r>
            <a:r>
              <a:rPr lang="de-DE" dirty="0" err="1" smtClean="0"/>
              <a:t>functions</a:t>
            </a:r>
            <a:endParaRPr lang="de-DE" dirty="0"/>
          </a:p>
          <a:p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patterns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parallel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master-worker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systems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de-DE" dirty="0" err="1" smtClean="0"/>
              <a:t>parMap</a:t>
            </a:r>
            <a:r>
              <a:rPr lang="de-DE" dirty="0" smtClean="0"/>
              <a:t>, </a:t>
            </a:r>
            <a:r>
              <a:rPr lang="de-DE" dirty="0" err="1" smtClean="0"/>
              <a:t>farm</a:t>
            </a:r>
            <a:r>
              <a:rPr lang="de-DE" dirty="0" smtClean="0"/>
              <a:t>, </a:t>
            </a:r>
            <a:r>
              <a:rPr lang="de-DE" dirty="0" err="1" smtClean="0"/>
              <a:t>offline_farm</a:t>
            </a:r>
            <a:r>
              <a:rPr lang="de-DE" dirty="0" smtClean="0"/>
              <a:t>, </a:t>
            </a:r>
            <a:r>
              <a:rPr lang="de-DE" dirty="0" err="1" smtClean="0"/>
              <a:t>mw</a:t>
            </a:r>
            <a:r>
              <a:rPr lang="de-DE" dirty="0" smtClean="0"/>
              <a:t>  (</a:t>
            </a:r>
            <a:r>
              <a:rPr lang="de-DE" dirty="0" err="1" smtClean="0"/>
              <a:t>workpoolSorted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map-reduce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endParaRPr lang="de-DE" dirty="0">
              <a:solidFill>
                <a:schemeClr val="tx2"/>
              </a:solidFill>
            </a:endParaRPr>
          </a:p>
          <a:p>
            <a:pPr lvl="1"/>
            <a:r>
              <a:rPr lang="de-DE" dirty="0" err="1" smtClean="0"/>
              <a:t>topology</a:t>
            </a:r>
            <a:r>
              <a:rPr lang="de-DE" dirty="0" smtClean="0"/>
              <a:t> </a:t>
            </a:r>
            <a:r>
              <a:rPr lang="de-DE" dirty="0" err="1"/>
              <a:t>skeletons</a:t>
            </a:r>
            <a:r>
              <a:rPr lang="de-DE" dirty="0"/>
              <a:t>: </a:t>
            </a:r>
            <a:r>
              <a:rPr lang="de-DE" dirty="0" err="1"/>
              <a:t>pipeline</a:t>
            </a:r>
            <a:r>
              <a:rPr lang="de-DE" dirty="0"/>
              <a:t>, ring, </a:t>
            </a:r>
            <a:r>
              <a:rPr lang="de-DE" dirty="0" err="1"/>
              <a:t>torus</a:t>
            </a:r>
            <a:r>
              <a:rPr lang="de-DE" dirty="0"/>
              <a:t>, </a:t>
            </a:r>
            <a:r>
              <a:rPr lang="de-DE" dirty="0" err="1"/>
              <a:t>grid</a:t>
            </a:r>
            <a:r>
              <a:rPr lang="de-DE" dirty="0" smtClean="0"/>
              <a:t>, </a:t>
            </a:r>
            <a:r>
              <a:rPr lang="de-DE" dirty="0" err="1" smtClean="0"/>
              <a:t>trees</a:t>
            </a:r>
            <a:r>
              <a:rPr lang="de-DE" dirty="0" smtClean="0"/>
              <a:t> </a:t>
            </a:r>
            <a:r>
              <a:rPr lang="de-DE" dirty="0"/>
              <a:t>...</a:t>
            </a:r>
          </a:p>
          <a:p>
            <a:pPr lvl="1"/>
            <a:r>
              <a:rPr lang="de-DE" dirty="0" err="1">
                <a:solidFill>
                  <a:schemeClr val="tx2"/>
                </a:solidFill>
              </a:rPr>
              <a:t>divide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and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conquer</a:t>
            </a:r>
            <a:r>
              <a:rPr lang="de-DE" dirty="0">
                <a:solidFill>
                  <a:schemeClr val="tx2"/>
                </a:solidFill>
              </a:rPr>
              <a:t> </a:t>
            </a:r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in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following</a:t>
            </a:r>
            <a:r>
              <a:rPr lang="de-DE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nested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master-worker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systems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divide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conquer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schemes</a:t>
            </a:r>
            <a:endParaRPr lang="de-DE" dirty="0">
              <a:solidFill>
                <a:schemeClr val="tx2"/>
              </a:solidFill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623175" y="-26988"/>
          <a:ext cx="1557338" cy="2784476"/>
        </p:xfrm>
        <a:graphic>
          <a:graphicData uri="http://schemas.openxmlformats.org/presentationml/2006/ole">
            <p:oleObj spid="_x0000_s89090" r:id="rId4" imgW="883920" imgH="1578864" progId="">
              <p:embed/>
            </p:oleObj>
          </a:graphicData>
        </a:graphic>
      </p:graphicFrame>
      <p:sp>
        <p:nvSpPr>
          <p:cNvPr id="6" name="Horizontaler Bildlauf 5"/>
          <p:cNvSpPr/>
          <p:nvPr/>
        </p:nvSpPr>
        <p:spPr bwMode="auto">
          <a:xfrm>
            <a:off x="5572132" y="4643446"/>
            <a:ext cx="3143272" cy="1285884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See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Eden‘s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Skeleton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56E63-85C0-4655-88B9-9848852D5AD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473075"/>
            <a:ext cx="6765925" cy="630238"/>
          </a:xfrm>
        </p:spPr>
        <p:txBody>
          <a:bodyPr/>
          <a:lstStyle/>
          <a:p>
            <a:r>
              <a:rPr lang="de-DE" sz="4000"/>
              <a:t>Our Approach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68413"/>
            <a:ext cx="8534400" cy="609600"/>
          </a:xfrm>
          <a:noFill/>
        </p:spPr>
        <p:txBody>
          <a:bodyPr/>
          <a:lstStyle/>
          <a:p>
            <a:pPr algn="ctr">
              <a:lnSpc>
                <a:spcPct val="125000"/>
              </a:lnSpc>
              <a:spcBef>
                <a:spcPct val="30000"/>
              </a:spcBef>
              <a:buFontTx/>
              <a:buNone/>
            </a:pPr>
            <a:r>
              <a:rPr lang="de-DE" sz="2800" b="1" dirty="0"/>
              <a:t>Parallel </a:t>
            </a:r>
            <a:r>
              <a:rPr lang="de-DE" sz="2800" b="1" dirty="0" err="1"/>
              <a:t>programming</a:t>
            </a:r>
            <a:r>
              <a:rPr lang="de-DE" sz="2800" b="1" dirty="0"/>
              <a:t> </a:t>
            </a:r>
            <a:r>
              <a:rPr lang="de-DE" sz="2800" b="1" dirty="0" err="1"/>
              <a:t>at</a:t>
            </a:r>
            <a:r>
              <a:rPr lang="de-DE" sz="2800" b="1" dirty="0"/>
              <a:t> a </a:t>
            </a:r>
            <a:r>
              <a:rPr lang="de-DE" sz="2800" b="1" dirty="0" err="1"/>
              <a:t>high</a:t>
            </a:r>
            <a:r>
              <a:rPr lang="de-DE" sz="2800" b="1" dirty="0"/>
              <a:t> </a:t>
            </a:r>
            <a:r>
              <a:rPr lang="de-DE" sz="2800" b="1" dirty="0" err="1"/>
              <a:t>level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abstraction</a:t>
            </a:r>
            <a:endParaRPr lang="de-DE" sz="2800" b="1" dirty="0">
              <a:solidFill>
                <a:schemeClr val="hlink"/>
              </a:solidFill>
            </a:endParaRP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2246313" y="1965325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84213" y="3000375"/>
            <a:ext cx="348557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 err="1">
                <a:solidFill>
                  <a:schemeClr val="tx2"/>
                </a:solidFill>
              </a:rPr>
              <a:t>parallelism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control</a:t>
            </a:r>
            <a:endParaRPr lang="de-DE" sz="2000" b="1" dirty="0">
              <a:solidFill>
                <a:schemeClr val="tx2"/>
              </a:solidFill>
            </a:endParaRPr>
          </a:p>
          <a:p>
            <a:pPr marL="715963" lvl="1" indent="-258763" eaLnBrk="0" hangingPunct="0">
              <a:lnSpc>
                <a:spcPct val="180000"/>
              </a:lnSpc>
              <a:buFont typeface="Times New Roman" pitchFamily="18" charset="0"/>
              <a:buChar char="»"/>
            </a:pPr>
            <a:r>
              <a:rPr lang="de-DE" sz="1800" b="1" dirty="0"/>
              <a:t>explicit </a:t>
            </a:r>
            <a:r>
              <a:rPr lang="de-DE" sz="1800" b="1" dirty="0" err="1"/>
              <a:t>processes</a:t>
            </a:r>
            <a:endParaRPr lang="de-DE" sz="1800" b="1" dirty="0"/>
          </a:p>
          <a:p>
            <a:pPr marL="715963" lvl="1" indent="-258763" eaLnBrk="0" hangingPunct="0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Char char="»"/>
            </a:pPr>
            <a:r>
              <a:rPr lang="de-DE" sz="1800" b="1" dirty="0" err="1"/>
              <a:t>implicit</a:t>
            </a:r>
            <a:r>
              <a:rPr lang="de-DE" sz="1800" b="1" dirty="0"/>
              <a:t> </a:t>
            </a:r>
            <a:r>
              <a:rPr lang="de-DE" sz="1800" b="1" dirty="0" err="1"/>
              <a:t>communication</a:t>
            </a:r>
            <a:endParaRPr lang="de-DE" sz="1800" b="1" dirty="0"/>
          </a:p>
          <a:p>
            <a:pPr marL="715963" lvl="1" indent="-258763" eaLnBrk="0" hangingPunct="0">
              <a:buFont typeface="Times New Roman" pitchFamily="18" charset="0"/>
              <a:buChar char="»"/>
            </a:pPr>
            <a:r>
              <a:rPr lang="de-DE" sz="1800" b="1" dirty="0" err="1" smtClean="0"/>
              <a:t>distributed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memory</a:t>
            </a:r>
            <a:endParaRPr lang="de-DE" sz="1800" b="1" dirty="0" smtClean="0"/>
          </a:p>
          <a:p>
            <a:pPr marL="715963" lvl="1" indent="-258763" eaLnBrk="0" hangingPunct="0">
              <a:buFont typeface="Times New Roman" pitchFamily="18" charset="0"/>
              <a:buChar char="»"/>
            </a:pPr>
            <a:r>
              <a:rPr lang="de-DE" sz="1800" b="1" dirty="0" smtClean="0"/>
              <a:t>…</a:t>
            </a:r>
            <a:endParaRPr lang="de-DE" sz="1800" b="1" dirty="0"/>
          </a:p>
          <a:p>
            <a:pPr marL="715963" lvl="1" indent="-258763" eaLnBrk="0" hangingPunct="0">
              <a:buFont typeface="Times New Roman" pitchFamily="18" charset="0"/>
              <a:buChar char="»"/>
            </a:pPr>
            <a:endParaRPr lang="de-DE" sz="1800" b="1" dirty="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714348" y="5774312"/>
            <a:ext cx="7715304" cy="8125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de-DE" sz="2400" b="1" dirty="0">
                <a:solidFill>
                  <a:schemeClr val="tx2"/>
                </a:solidFill>
              </a:rPr>
              <a:t>Eden = </a:t>
            </a:r>
            <a:r>
              <a:rPr lang="de-DE" sz="2400" b="1" dirty="0" err="1" smtClean="0">
                <a:solidFill>
                  <a:schemeClr val="tx2"/>
                </a:solidFill>
              </a:rPr>
              <a:t>Haskell</a:t>
            </a:r>
            <a:r>
              <a:rPr lang="de-DE" sz="2400" b="1" dirty="0" smtClean="0">
                <a:solidFill>
                  <a:schemeClr val="tx2"/>
                </a:solidFill>
              </a:rPr>
              <a:t> + </a:t>
            </a:r>
            <a:r>
              <a:rPr lang="de-DE" sz="2400" b="1" dirty="0" err="1" smtClean="0">
                <a:solidFill>
                  <a:schemeClr val="tx2"/>
                </a:solidFill>
              </a:rPr>
              <a:t>Parallelism</a:t>
            </a:r>
            <a:endParaRPr lang="de-DE" sz="24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de-DE" sz="2400" dirty="0" smtClean="0">
                <a:solidFill>
                  <a:srgbClr val="085813"/>
                </a:solidFill>
              </a:rPr>
              <a:t>www.informatik.uni-marburg.de/~eden</a:t>
            </a:r>
            <a:endParaRPr lang="de-DE" sz="2400" b="1" dirty="0">
              <a:solidFill>
                <a:srgbClr val="085813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271963" y="2781300"/>
            <a:ext cx="5873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800" b="1">
                <a:latin typeface="Arial Black" pitchFamily="34" charset="0"/>
              </a:rPr>
              <a:t>+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003800" y="3032125"/>
            <a:ext cx="4140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de-DE" sz="2000" b="1"/>
              <a:t>functional language </a:t>
            </a:r>
            <a:br>
              <a:rPr lang="de-DE" sz="2000" b="1"/>
            </a:br>
            <a:r>
              <a:rPr lang="de-DE" sz="2000" b="1"/>
              <a:t>(e.g. Haskell)</a:t>
            </a:r>
          </a:p>
          <a:p>
            <a:pPr eaLnBrk="0" hangingPunct="0">
              <a:spcAft>
                <a:spcPct val="30000"/>
              </a:spcAft>
            </a:pPr>
            <a:r>
              <a:rPr lang="en-GB" sz="1800" b="1"/>
              <a:t>=&gt;  concise programs</a:t>
            </a:r>
          </a:p>
          <a:p>
            <a:r>
              <a:rPr lang="en-GB" sz="1800" b="1"/>
              <a:t>=&gt;  high programming efficiency</a:t>
            </a:r>
          </a:p>
          <a:p>
            <a:pPr lvl="3"/>
            <a:endParaRPr lang="de-DE" sz="2000" b="1"/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6070600" y="1878013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 rot="171027">
            <a:off x="7593152" y="5175096"/>
            <a:ext cx="1303802" cy="1350117"/>
            <a:chOff x="1090690" y="1875216"/>
            <a:chExt cx="1303802" cy="1350117"/>
          </a:xfrm>
        </p:grpSpPr>
        <p:sp>
          <p:nvSpPr>
            <p:cNvPr id="18" name="Textfeld 17"/>
            <p:cNvSpPr txBox="1"/>
            <p:nvPr/>
          </p:nvSpPr>
          <p:spPr>
            <a:xfrm rot="1133351">
              <a:off x="1305982" y="2209670"/>
              <a:ext cx="544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0" b="1" dirty="0" smtClean="0">
                  <a:solidFill>
                    <a:srgbClr val="2AC470"/>
                  </a:solidFill>
                  <a:latin typeface="Symbol" pitchFamily="18" charset="2"/>
                </a:rPr>
                <a:t>l</a:t>
              </a:r>
              <a:endParaRPr lang="de-DE" sz="6000" b="1" dirty="0">
                <a:solidFill>
                  <a:srgbClr val="2AC470"/>
                </a:solidFill>
                <a:latin typeface="Symbol" pitchFamily="18" charset="2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 rot="16921480">
              <a:off x="1563081" y="2129000"/>
              <a:ext cx="6471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0" b="1" dirty="0" smtClean="0">
                  <a:latin typeface="Symbol" pitchFamily="18" charset="2"/>
                </a:rPr>
                <a:t>l</a:t>
              </a:r>
              <a:endParaRPr lang="de-DE" sz="6000" b="1" dirty="0">
                <a:latin typeface="Symbol" pitchFamily="18" charset="2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 rot="5766668">
              <a:off x="1226171" y="1996805"/>
              <a:ext cx="7447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0" b="1" dirty="0" smtClean="0">
                  <a:latin typeface="Symbol" pitchFamily="18" charset="2"/>
                </a:rPr>
                <a:t>l</a:t>
              </a:r>
              <a:endParaRPr lang="de-DE" sz="6000" b="1" dirty="0">
                <a:latin typeface="Symbol" pitchFamily="18" charset="2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 rot="12051448">
              <a:off x="1616300" y="1875216"/>
              <a:ext cx="5792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0" b="1" dirty="0" smtClean="0">
                  <a:latin typeface="Symbol" pitchFamily="18" charset="2"/>
                </a:rPr>
                <a:t>l</a:t>
              </a:r>
              <a:endParaRPr lang="de-DE" sz="6000" b="1" dirty="0"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5" grpId="1" animBg="1"/>
      <p:bldP spid="19466" grpId="0"/>
      <p:bldP spid="19466" grpId="1"/>
      <p:bldP spid="19468" grpId="0"/>
      <p:bldP spid="1947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71C1DA-E093-4AB3-B193-80F74A35CD6B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9100"/>
            <a:ext cx="8229600" cy="706438"/>
          </a:xfrm>
        </p:spPr>
        <p:txBody>
          <a:bodyPr/>
          <a:lstStyle/>
          <a:p>
            <a:pPr algn="l"/>
            <a:r>
              <a:rPr lang="de-DE"/>
              <a:t>Nesting </a:t>
            </a:r>
            <a:br>
              <a:rPr lang="de-DE"/>
            </a:br>
            <a:r>
              <a:rPr lang="de-DE"/>
              <a:t>Workpools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79725" y="44450"/>
            <a:ext cx="4537075" cy="2736850"/>
            <a:chOff x="2699" y="1793"/>
            <a:chExt cx="2999" cy="243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99" y="2071"/>
              <a:ext cx="2999" cy="2160"/>
              <a:chOff x="1968" y="144"/>
              <a:chExt cx="2999" cy="2160"/>
            </a:xfrm>
          </p:grpSpPr>
          <p:sp>
            <p:nvSpPr>
              <p:cNvPr id="40965" name="Oval 5"/>
              <p:cNvSpPr>
                <a:spLocks noChangeArrowheads="1"/>
              </p:cNvSpPr>
              <p:nvPr/>
            </p:nvSpPr>
            <p:spPr bwMode="auto">
              <a:xfrm>
                <a:off x="3172" y="144"/>
                <a:ext cx="592" cy="527"/>
              </a:xfrm>
              <a:prstGeom prst="ellipse">
                <a:avLst/>
              </a:prstGeom>
              <a:solidFill>
                <a:srgbClr val="F8FD3B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lIns="87312" tIns="42862" rIns="87312" bIns="42862" anchor="ctr"/>
              <a:lstStyle/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workpool</a:t>
                </a:r>
              </a:p>
            </p:txBody>
          </p:sp>
          <p:sp>
            <p:nvSpPr>
              <p:cNvPr id="40966" name="Oval 6"/>
              <p:cNvSpPr>
                <a:spLocks noChangeArrowheads="1"/>
              </p:cNvSpPr>
              <p:nvPr/>
            </p:nvSpPr>
            <p:spPr bwMode="auto">
              <a:xfrm>
                <a:off x="2886" y="1795"/>
                <a:ext cx="479" cy="491"/>
              </a:xfrm>
              <a:prstGeom prst="ellipse">
                <a:avLst/>
              </a:prstGeom>
              <a:solidFill>
                <a:srgbClr val="F8FD3B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lIns="87312" tIns="42862" rIns="87312" bIns="42862" anchor="ctr"/>
              <a:lstStyle/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worker</a:t>
                </a:r>
              </a:p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967" name="Oval 7"/>
              <p:cNvSpPr>
                <a:spLocks noChangeArrowheads="1"/>
              </p:cNvSpPr>
              <p:nvPr/>
            </p:nvSpPr>
            <p:spPr bwMode="auto">
              <a:xfrm>
                <a:off x="4488" y="1778"/>
                <a:ext cx="479" cy="491"/>
              </a:xfrm>
              <a:prstGeom prst="ellipse">
                <a:avLst/>
              </a:prstGeom>
              <a:solidFill>
                <a:srgbClr val="F8FD3B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lIns="87312" tIns="42862" rIns="87312" bIns="42862" anchor="ctr"/>
              <a:lstStyle/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worker</a:t>
                </a:r>
              </a:p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np-1</a:t>
                </a:r>
              </a:p>
            </p:txBody>
          </p:sp>
          <p:sp>
            <p:nvSpPr>
              <p:cNvPr id="40968" name="Oval 8"/>
              <p:cNvSpPr>
                <a:spLocks noChangeArrowheads="1"/>
              </p:cNvSpPr>
              <p:nvPr/>
            </p:nvSpPr>
            <p:spPr bwMode="auto">
              <a:xfrm>
                <a:off x="1968" y="1811"/>
                <a:ext cx="479" cy="493"/>
              </a:xfrm>
              <a:prstGeom prst="ellipse">
                <a:avLst/>
              </a:prstGeom>
              <a:solidFill>
                <a:srgbClr val="F8FD3B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lIns="87312" tIns="42862" rIns="87312" bIns="42862" anchor="ctr"/>
              <a:lstStyle/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worker</a:t>
                </a:r>
              </a:p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40969" name="Oval 9"/>
              <p:cNvSpPr>
                <a:spLocks noChangeArrowheads="1"/>
              </p:cNvSpPr>
              <p:nvPr/>
            </p:nvSpPr>
            <p:spPr bwMode="auto">
              <a:xfrm>
                <a:off x="3872" y="2024"/>
                <a:ext cx="62" cy="64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0" name="Oval 10"/>
              <p:cNvSpPr>
                <a:spLocks noChangeArrowheads="1"/>
              </p:cNvSpPr>
              <p:nvPr/>
            </p:nvSpPr>
            <p:spPr bwMode="auto">
              <a:xfrm>
                <a:off x="4088" y="2024"/>
                <a:ext cx="62" cy="64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1" name="Oval 11"/>
              <p:cNvSpPr>
                <a:spLocks noChangeArrowheads="1"/>
              </p:cNvSpPr>
              <p:nvPr/>
            </p:nvSpPr>
            <p:spPr bwMode="auto">
              <a:xfrm>
                <a:off x="3656" y="2024"/>
                <a:ext cx="62" cy="64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2" name="Arc 12"/>
              <p:cNvSpPr>
                <a:spLocks/>
              </p:cNvSpPr>
              <p:nvPr/>
            </p:nvSpPr>
            <p:spPr bwMode="auto">
              <a:xfrm rot="16200000">
                <a:off x="2510" y="1333"/>
                <a:ext cx="539" cy="711"/>
              </a:xfrm>
              <a:custGeom>
                <a:avLst/>
                <a:gdLst>
                  <a:gd name="G0" fmla="+- 21600 0 0"/>
                  <a:gd name="G1" fmla="+- 30 0 0"/>
                  <a:gd name="G2" fmla="+- 21600 0 0"/>
                  <a:gd name="T0" fmla="*/ 21600 w 21600"/>
                  <a:gd name="T1" fmla="*/ 21630 h 21630"/>
                  <a:gd name="T2" fmla="*/ 0 w 21600"/>
                  <a:gd name="T3" fmla="*/ 0 h 21630"/>
                  <a:gd name="T4" fmla="*/ 21600 w 21600"/>
                  <a:gd name="T5" fmla="*/ 30 h 2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30" fill="none" extrusionOk="0">
                    <a:moveTo>
                      <a:pt x="21600" y="21630"/>
                    </a:moveTo>
                    <a:cubicBezTo>
                      <a:pt x="9670" y="21630"/>
                      <a:pt x="0" y="11959"/>
                      <a:pt x="0" y="30"/>
                    </a:cubicBezTo>
                    <a:cubicBezTo>
                      <a:pt x="-1" y="20"/>
                      <a:pt x="0" y="10"/>
                      <a:pt x="0" y="0"/>
                    </a:cubicBezTo>
                  </a:path>
                  <a:path w="21600" h="21630" stroke="0" extrusionOk="0">
                    <a:moveTo>
                      <a:pt x="21600" y="21630"/>
                    </a:moveTo>
                    <a:cubicBezTo>
                      <a:pt x="9670" y="21630"/>
                      <a:pt x="0" y="11959"/>
                      <a:pt x="0" y="30"/>
                    </a:cubicBezTo>
                    <a:cubicBezTo>
                      <a:pt x="-1" y="20"/>
                      <a:pt x="0" y="10"/>
                      <a:pt x="0" y="0"/>
                    </a:cubicBezTo>
                    <a:lnTo>
                      <a:pt x="21600" y="3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F8FD3B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3" name="Arc 13"/>
              <p:cNvSpPr>
                <a:spLocks/>
              </p:cNvSpPr>
              <p:nvPr/>
            </p:nvSpPr>
            <p:spPr bwMode="auto">
              <a:xfrm rot="16200000">
                <a:off x="3099" y="1689"/>
                <a:ext cx="678" cy="11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F8FD3B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4" name="Arc 14"/>
              <p:cNvSpPr>
                <a:spLocks/>
              </p:cNvSpPr>
              <p:nvPr/>
            </p:nvSpPr>
            <p:spPr bwMode="auto">
              <a:xfrm rot="16200000">
                <a:off x="3893" y="1422"/>
                <a:ext cx="578" cy="52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64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4"/>
                      <a:pt x="9648" y="19"/>
                      <a:pt x="21564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4"/>
                      <a:pt x="9648" y="19"/>
                      <a:pt x="2156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F8FD3B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5" name="Rectangle 15"/>
              <p:cNvSpPr>
                <a:spLocks noChangeArrowheads="1"/>
              </p:cNvSpPr>
              <p:nvPr/>
            </p:nvSpPr>
            <p:spPr bwMode="auto">
              <a:xfrm>
                <a:off x="2941" y="1054"/>
                <a:ext cx="1036" cy="348"/>
              </a:xfrm>
              <a:prstGeom prst="rect">
                <a:avLst/>
              </a:prstGeom>
              <a:solidFill>
                <a:srgbClr val="F8FD3B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6" name="Freeform 16"/>
              <p:cNvSpPr>
                <a:spLocks/>
              </p:cNvSpPr>
              <p:nvPr/>
            </p:nvSpPr>
            <p:spPr bwMode="auto">
              <a:xfrm>
                <a:off x="2937" y="1049"/>
                <a:ext cx="1063" cy="359"/>
              </a:xfrm>
              <a:custGeom>
                <a:avLst/>
                <a:gdLst/>
                <a:ahLst/>
                <a:cxnLst>
                  <a:cxn ang="0">
                    <a:pos x="0" y="319"/>
                  </a:cxn>
                  <a:cxn ang="0">
                    <a:pos x="504" y="0"/>
                  </a:cxn>
                  <a:cxn ang="0">
                    <a:pos x="1062" y="319"/>
                  </a:cxn>
                </a:cxnLst>
                <a:rect l="0" t="0" r="r" b="b"/>
                <a:pathLst>
                  <a:path w="1063" h="320">
                    <a:moveTo>
                      <a:pt x="0" y="319"/>
                    </a:moveTo>
                    <a:lnTo>
                      <a:pt x="504" y="0"/>
                    </a:lnTo>
                    <a:lnTo>
                      <a:pt x="1062" y="319"/>
                    </a:lnTo>
                  </a:path>
                </a:pathLst>
              </a:custGeom>
              <a:noFill/>
              <a:ln w="285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7" name="Line 17"/>
              <p:cNvSpPr>
                <a:spLocks noChangeShapeType="1"/>
              </p:cNvSpPr>
              <p:nvPr/>
            </p:nvSpPr>
            <p:spPr bwMode="auto">
              <a:xfrm flipV="1">
                <a:off x="3459" y="671"/>
                <a:ext cx="0" cy="383"/>
              </a:xfrm>
              <a:prstGeom prst="line">
                <a:avLst/>
              </a:prstGeom>
              <a:noFill/>
              <a:ln w="28575">
                <a:solidFill>
                  <a:srgbClr val="F8FD3B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8" name="Rectangle 18"/>
              <p:cNvSpPr>
                <a:spLocks noChangeArrowheads="1"/>
              </p:cNvSpPr>
              <p:nvPr/>
            </p:nvSpPr>
            <p:spPr bwMode="auto">
              <a:xfrm>
                <a:off x="3204" y="1185"/>
                <a:ext cx="500" cy="28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69850" tIns="34925" rIns="69850" bIns="34925">
                <a:spAutoFit/>
              </a:bodyPr>
              <a:lstStyle/>
              <a:p>
                <a:pPr defTabSz="428625" eaLnBrk="0" hangingPunct="0"/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merge</a:t>
                </a:r>
              </a:p>
            </p:txBody>
          </p:sp>
          <p:sp>
            <p:nvSpPr>
              <p:cNvPr id="40979" name="Arc 19"/>
              <p:cNvSpPr>
                <a:spLocks/>
              </p:cNvSpPr>
              <p:nvPr/>
            </p:nvSpPr>
            <p:spPr bwMode="auto">
              <a:xfrm>
                <a:off x="3791" y="380"/>
                <a:ext cx="947" cy="1410"/>
              </a:xfrm>
              <a:custGeom>
                <a:avLst/>
                <a:gdLst>
                  <a:gd name="G0" fmla="+- 23 0 0"/>
                  <a:gd name="G1" fmla="+- 21600 0 0"/>
                  <a:gd name="G2" fmla="+- 21600 0 0"/>
                  <a:gd name="T0" fmla="*/ 0 w 21623"/>
                  <a:gd name="T1" fmla="*/ 0 h 21600"/>
                  <a:gd name="T2" fmla="*/ 21623 w 21623"/>
                  <a:gd name="T3" fmla="*/ 21600 h 21600"/>
                  <a:gd name="T4" fmla="*/ 23 w 2162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3" h="21600" fill="none" extrusionOk="0">
                    <a:moveTo>
                      <a:pt x="0" y="0"/>
                    </a:moveTo>
                    <a:cubicBezTo>
                      <a:pt x="7" y="0"/>
                      <a:pt x="15" y="-1"/>
                      <a:pt x="23" y="0"/>
                    </a:cubicBezTo>
                    <a:cubicBezTo>
                      <a:pt x="11952" y="0"/>
                      <a:pt x="21623" y="9670"/>
                      <a:pt x="21623" y="21600"/>
                    </a:cubicBezTo>
                  </a:path>
                  <a:path w="21623" h="21600" stroke="0" extrusionOk="0">
                    <a:moveTo>
                      <a:pt x="0" y="0"/>
                    </a:moveTo>
                    <a:cubicBezTo>
                      <a:pt x="7" y="0"/>
                      <a:pt x="15" y="-1"/>
                      <a:pt x="23" y="0"/>
                    </a:cubicBezTo>
                    <a:cubicBezTo>
                      <a:pt x="11952" y="0"/>
                      <a:pt x="21623" y="9670"/>
                      <a:pt x="21623" y="21600"/>
                    </a:cubicBezTo>
                    <a:lnTo>
                      <a:pt x="2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8FD3B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80" name="Arc 20"/>
              <p:cNvSpPr>
                <a:spLocks/>
              </p:cNvSpPr>
              <p:nvPr/>
            </p:nvSpPr>
            <p:spPr bwMode="auto">
              <a:xfrm>
                <a:off x="2208" y="406"/>
                <a:ext cx="946" cy="140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77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9"/>
                      <a:pt x="9656" y="12"/>
                      <a:pt x="21577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9"/>
                      <a:pt x="9656" y="12"/>
                      <a:pt x="21577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8FD3B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81" name="Arc 21"/>
              <p:cNvSpPr>
                <a:spLocks/>
              </p:cNvSpPr>
              <p:nvPr/>
            </p:nvSpPr>
            <p:spPr bwMode="auto">
              <a:xfrm>
                <a:off x="2667" y="583"/>
                <a:ext cx="541" cy="77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6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6"/>
                      <a:pt x="9646" y="22"/>
                      <a:pt x="21560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6"/>
                      <a:pt x="9646" y="22"/>
                      <a:pt x="2156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82" name="Arc 22"/>
              <p:cNvSpPr>
                <a:spLocks/>
              </p:cNvSpPr>
              <p:nvPr/>
            </p:nvSpPr>
            <p:spPr bwMode="auto">
              <a:xfrm>
                <a:off x="2667" y="1329"/>
                <a:ext cx="235" cy="579"/>
              </a:xfrm>
              <a:custGeom>
                <a:avLst/>
                <a:gdLst>
                  <a:gd name="G0" fmla="+- 21600 0 0"/>
                  <a:gd name="G1" fmla="+- 42 0 0"/>
                  <a:gd name="G2" fmla="+- 21600 0 0"/>
                  <a:gd name="T0" fmla="*/ 21600 w 21600"/>
                  <a:gd name="T1" fmla="*/ 21642 h 21642"/>
                  <a:gd name="T2" fmla="*/ 0 w 21600"/>
                  <a:gd name="T3" fmla="*/ 0 h 21642"/>
                  <a:gd name="T4" fmla="*/ 21600 w 21600"/>
                  <a:gd name="T5" fmla="*/ 42 h 2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42" fill="none" extrusionOk="0">
                    <a:moveTo>
                      <a:pt x="21600" y="21642"/>
                    </a:moveTo>
                    <a:cubicBezTo>
                      <a:pt x="9670" y="21642"/>
                      <a:pt x="0" y="11971"/>
                      <a:pt x="0" y="42"/>
                    </a:cubicBezTo>
                    <a:cubicBezTo>
                      <a:pt x="-1" y="28"/>
                      <a:pt x="0" y="14"/>
                      <a:pt x="0" y="0"/>
                    </a:cubicBezTo>
                  </a:path>
                  <a:path w="21600" h="21642" stroke="0" extrusionOk="0">
                    <a:moveTo>
                      <a:pt x="21600" y="21642"/>
                    </a:moveTo>
                    <a:cubicBezTo>
                      <a:pt x="9670" y="21642"/>
                      <a:pt x="0" y="11971"/>
                      <a:pt x="0" y="42"/>
                    </a:cubicBezTo>
                    <a:cubicBezTo>
                      <a:pt x="-1" y="28"/>
                      <a:pt x="0" y="14"/>
                      <a:pt x="0" y="0"/>
                    </a:cubicBezTo>
                    <a:lnTo>
                      <a:pt x="21600" y="42"/>
                    </a:lnTo>
                    <a:close/>
                  </a:path>
                </a:pathLst>
              </a:custGeom>
              <a:noFill/>
              <a:ln w="28575">
                <a:solidFill>
                  <a:srgbClr val="F8FD3B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0983" name="Freeform 23"/>
            <p:cNvSpPr>
              <a:spLocks/>
            </p:cNvSpPr>
            <p:nvPr/>
          </p:nvSpPr>
          <p:spPr bwMode="auto">
            <a:xfrm flipH="1">
              <a:off x="4427" y="1975"/>
              <a:ext cx="480" cy="22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40" y="32"/>
                </a:cxn>
                <a:cxn ang="0">
                  <a:pos x="480" y="224"/>
                </a:cxn>
              </a:cxnLst>
              <a:rect l="0" t="0" r="r" b="b"/>
              <a:pathLst>
                <a:path w="480" h="224">
                  <a:moveTo>
                    <a:pt x="0" y="32"/>
                  </a:moveTo>
                  <a:cubicBezTo>
                    <a:pt x="80" y="16"/>
                    <a:pt x="160" y="0"/>
                    <a:pt x="240" y="32"/>
                  </a:cubicBezTo>
                  <a:cubicBezTo>
                    <a:pt x="320" y="64"/>
                    <a:pt x="400" y="144"/>
                    <a:pt x="480" y="224"/>
                  </a:cubicBezTo>
                </a:path>
              </a:pathLst>
            </a:custGeom>
            <a:noFill/>
            <a:ln w="28575" cmpd="sng">
              <a:solidFill>
                <a:srgbClr val="F8FD3B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auto">
            <a:xfrm>
              <a:off x="3467" y="1991"/>
              <a:ext cx="480" cy="22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40" y="32"/>
                </a:cxn>
                <a:cxn ang="0">
                  <a:pos x="480" y="224"/>
                </a:cxn>
              </a:cxnLst>
              <a:rect l="0" t="0" r="r" b="b"/>
              <a:pathLst>
                <a:path w="480" h="224">
                  <a:moveTo>
                    <a:pt x="0" y="32"/>
                  </a:moveTo>
                  <a:cubicBezTo>
                    <a:pt x="80" y="16"/>
                    <a:pt x="160" y="0"/>
                    <a:pt x="240" y="32"/>
                  </a:cubicBezTo>
                  <a:cubicBezTo>
                    <a:pt x="320" y="64"/>
                    <a:pt x="400" y="144"/>
                    <a:pt x="480" y="224"/>
                  </a:cubicBezTo>
                </a:path>
              </a:pathLst>
            </a:custGeom>
            <a:noFill/>
            <a:ln w="28575" cmpd="sng">
              <a:solidFill>
                <a:srgbClr val="F8FD3B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85" name="Rectangle 25"/>
            <p:cNvSpPr>
              <a:spLocks noChangeArrowheads="1"/>
            </p:cNvSpPr>
            <p:nvPr/>
          </p:nvSpPr>
          <p:spPr bwMode="auto">
            <a:xfrm>
              <a:off x="4892" y="1888"/>
              <a:ext cx="61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results</a:t>
              </a:r>
            </a:p>
          </p:txBody>
        </p:sp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3349" y="1793"/>
              <a:ext cx="51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tasks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547813" y="2205038"/>
            <a:ext cx="3384550" cy="2303462"/>
            <a:chOff x="657" y="2024"/>
            <a:chExt cx="2132" cy="1451"/>
          </a:xfrm>
        </p:grpSpPr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1513" y="2024"/>
              <a:ext cx="421" cy="354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sub-wp</a:t>
              </a:r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1310" y="3133"/>
              <a:ext cx="340" cy="330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w1</a:t>
              </a:r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2449" y="3122"/>
              <a:ext cx="340" cy="329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 </a:t>
              </a:r>
              <a:r>
                <a:rPr lang="de-DE" sz="16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w{np-1</a:t>
              </a:r>
              <a:r>
                <a:rPr lang="de-DE" sz="12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}</a:t>
              </a:r>
              <a:endParaRPr lang="de-DE" sz="16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657" y="3143"/>
              <a:ext cx="340" cy="332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w0</a:t>
              </a:r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2010" y="3287"/>
              <a:ext cx="45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2164" y="3287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1857" y="3287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5" name="Arc 35"/>
            <p:cNvSpPr>
              <a:spLocks/>
            </p:cNvSpPr>
            <p:nvPr/>
          </p:nvSpPr>
          <p:spPr bwMode="auto">
            <a:xfrm rot="16200000">
              <a:off x="1053" y="2808"/>
              <a:ext cx="362" cy="506"/>
            </a:xfrm>
            <a:custGeom>
              <a:avLst/>
              <a:gdLst>
                <a:gd name="G0" fmla="+- 21600 0 0"/>
                <a:gd name="G1" fmla="+- 30 0 0"/>
                <a:gd name="G2" fmla="+- 21600 0 0"/>
                <a:gd name="T0" fmla="*/ 21600 w 21600"/>
                <a:gd name="T1" fmla="*/ 21630 h 21630"/>
                <a:gd name="T2" fmla="*/ 0 w 21600"/>
                <a:gd name="T3" fmla="*/ 0 h 21630"/>
                <a:gd name="T4" fmla="*/ 21600 w 21600"/>
                <a:gd name="T5" fmla="*/ 30 h 2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30" fill="none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</a:path>
                <a:path w="21600" h="21630" stroke="0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  <a:lnTo>
                    <a:pt x="21600" y="3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6" name="Arc 36"/>
            <p:cNvSpPr>
              <a:spLocks/>
            </p:cNvSpPr>
            <p:nvPr/>
          </p:nvSpPr>
          <p:spPr bwMode="auto">
            <a:xfrm rot="16200000">
              <a:off x="1474" y="3060"/>
              <a:ext cx="456" cy="8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7" name="Arc 37"/>
            <p:cNvSpPr>
              <a:spLocks/>
            </p:cNvSpPr>
            <p:nvPr/>
          </p:nvSpPr>
          <p:spPr bwMode="auto">
            <a:xfrm rot="16200000">
              <a:off x="2037" y="2872"/>
              <a:ext cx="388" cy="37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8" name="Rectangle 38"/>
            <p:cNvSpPr>
              <a:spLocks noChangeArrowheads="1"/>
            </p:cNvSpPr>
            <p:nvPr/>
          </p:nvSpPr>
          <p:spPr bwMode="auto">
            <a:xfrm>
              <a:off x="1349" y="2635"/>
              <a:ext cx="737" cy="234"/>
            </a:xfrm>
            <a:prstGeom prst="rect">
              <a:avLst/>
            </a:prstGeom>
            <a:solidFill>
              <a:srgbClr val="F8FD3B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9" name="Freeform 39"/>
            <p:cNvSpPr>
              <a:spLocks/>
            </p:cNvSpPr>
            <p:nvPr/>
          </p:nvSpPr>
          <p:spPr bwMode="auto">
            <a:xfrm>
              <a:off x="1346" y="2632"/>
              <a:ext cx="755" cy="242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504" y="0"/>
                </a:cxn>
                <a:cxn ang="0">
                  <a:pos x="1062" y="319"/>
                </a:cxn>
              </a:cxnLst>
              <a:rect l="0" t="0" r="r" b="b"/>
              <a:pathLst>
                <a:path w="1063" h="320">
                  <a:moveTo>
                    <a:pt x="0" y="319"/>
                  </a:moveTo>
                  <a:lnTo>
                    <a:pt x="504" y="0"/>
                  </a:lnTo>
                  <a:lnTo>
                    <a:pt x="1062" y="319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00" name="Line 40"/>
            <p:cNvSpPr>
              <a:spLocks noChangeShapeType="1"/>
            </p:cNvSpPr>
            <p:nvPr/>
          </p:nvSpPr>
          <p:spPr bwMode="auto">
            <a:xfrm flipV="1">
              <a:off x="1717" y="2378"/>
              <a:ext cx="0" cy="257"/>
            </a:xfrm>
            <a:prstGeom prst="line">
              <a:avLst/>
            </a:pr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01" name="Rectangle 41"/>
            <p:cNvSpPr>
              <a:spLocks noChangeArrowheads="1"/>
            </p:cNvSpPr>
            <p:nvPr/>
          </p:nvSpPr>
          <p:spPr bwMode="auto">
            <a:xfrm>
              <a:off x="1536" y="2700"/>
              <a:ext cx="472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defTabSz="428625" eaLnBrk="0" hangingPunct="0"/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merge</a:t>
              </a:r>
            </a:p>
          </p:txBody>
        </p:sp>
        <p:sp>
          <p:nvSpPr>
            <p:cNvPr id="41002" name="Arc 42"/>
            <p:cNvSpPr>
              <a:spLocks/>
            </p:cNvSpPr>
            <p:nvPr/>
          </p:nvSpPr>
          <p:spPr bwMode="auto">
            <a:xfrm>
              <a:off x="1953" y="2183"/>
              <a:ext cx="673" cy="947"/>
            </a:xfrm>
            <a:custGeom>
              <a:avLst/>
              <a:gdLst>
                <a:gd name="G0" fmla="+- 23 0 0"/>
                <a:gd name="G1" fmla="+- 21600 0 0"/>
                <a:gd name="G2" fmla="+- 21600 0 0"/>
                <a:gd name="T0" fmla="*/ 0 w 21623"/>
                <a:gd name="T1" fmla="*/ 0 h 21600"/>
                <a:gd name="T2" fmla="*/ 21623 w 21623"/>
                <a:gd name="T3" fmla="*/ 21600 h 21600"/>
                <a:gd name="T4" fmla="*/ 23 w 216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03" name="Arc 43"/>
            <p:cNvSpPr>
              <a:spLocks/>
            </p:cNvSpPr>
            <p:nvPr/>
          </p:nvSpPr>
          <p:spPr bwMode="auto">
            <a:xfrm>
              <a:off x="828" y="2200"/>
              <a:ext cx="672" cy="94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7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04" name="Arc 44"/>
            <p:cNvSpPr>
              <a:spLocks/>
            </p:cNvSpPr>
            <p:nvPr/>
          </p:nvSpPr>
          <p:spPr bwMode="auto">
            <a:xfrm>
              <a:off x="1154" y="2319"/>
              <a:ext cx="385" cy="51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05" name="Arc 45"/>
            <p:cNvSpPr>
              <a:spLocks/>
            </p:cNvSpPr>
            <p:nvPr/>
          </p:nvSpPr>
          <p:spPr bwMode="auto">
            <a:xfrm>
              <a:off x="1154" y="2820"/>
              <a:ext cx="167" cy="389"/>
            </a:xfrm>
            <a:custGeom>
              <a:avLst/>
              <a:gdLst>
                <a:gd name="G0" fmla="+- 21600 0 0"/>
                <a:gd name="G1" fmla="+- 42 0 0"/>
                <a:gd name="G2" fmla="+- 21600 0 0"/>
                <a:gd name="T0" fmla="*/ 21600 w 21600"/>
                <a:gd name="T1" fmla="*/ 21642 h 21642"/>
                <a:gd name="T2" fmla="*/ 0 w 21600"/>
                <a:gd name="T3" fmla="*/ 0 h 21642"/>
                <a:gd name="T4" fmla="*/ 21600 w 21600"/>
                <a:gd name="T5" fmla="*/ 42 h 2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42" fill="none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</a:path>
                <a:path w="21600" h="21642" stroke="0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  <a:lnTo>
                    <a:pt x="21600" y="42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364163" y="2133600"/>
            <a:ext cx="3384550" cy="2303463"/>
            <a:chOff x="204" y="2538"/>
            <a:chExt cx="2858" cy="1527"/>
          </a:xfrm>
        </p:grpSpPr>
        <p:sp>
          <p:nvSpPr>
            <p:cNvPr id="41007" name="Oval 47"/>
            <p:cNvSpPr>
              <a:spLocks noChangeArrowheads="1"/>
            </p:cNvSpPr>
            <p:nvPr/>
          </p:nvSpPr>
          <p:spPr bwMode="auto">
            <a:xfrm>
              <a:off x="1351" y="2538"/>
              <a:ext cx="565" cy="373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sub-wp</a:t>
              </a:r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auto">
            <a:xfrm>
              <a:off x="1079" y="3705"/>
              <a:ext cx="456" cy="347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w1</a:t>
              </a:r>
            </a:p>
          </p:txBody>
        </p:sp>
        <p:sp>
          <p:nvSpPr>
            <p:cNvPr id="41009" name="Oval 49"/>
            <p:cNvSpPr>
              <a:spLocks noChangeArrowheads="1"/>
            </p:cNvSpPr>
            <p:nvPr/>
          </p:nvSpPr>
          <p:spPr bwMode="auto">
            <a:xfrm>
              <a:off x="2606" y="3693"/>
              <a:ext cx="456" cy="347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 </a:t>
              </a:r>
              <a:r>
                <a:rPr lang="de-DE" sz="16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w{np-1}</a:t>
              </a:r>
              <a:endParaRPr lang="de-DE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auto">
            <a:xfrm>
              <a:off x="204" y="3716"/>
              <a:ext cx="456" cy="349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w0</a:t>
              </a:r>
            </a:p>
          </p:txBody>
        </p:sp>
        <p:sp>
          <p:nvSpPr>
            <p:cNvPr id="41011" name="Oval 51"/>
            <p:cNvSpPr>
              <a:spLocks noChangeArrowheads="1"/>
            </p:cNvSpPr>
            <p:nvPr/>
          </p:nvSpPr>
          <p:spPr bwMode="auto">
            <a:xfrm>
              <a:off x="2018" y="3867"/>
              <a:ext cx="60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auto">
            <a:xfrm>
              <a:off x="2224" y="3867"/>
              <a:ext cx="59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auto">
            <a:xfrm>
              <a:off x="1813" y="3867"/>
              <a:ext cx="59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4" name="Arc 54"/>
            <p:cNvSpPr>
              <a:spLocks/>
            </p:cNvSpPr>
            <p:nvPr/>
          </p:nvSpPr>
          <p:spPr bwMode="auto">
            <a:xfrm rot="16200000">
              <a:off x="787" y="3291"/>
              <a:ext cx="381" cy="677"/>
            </a:xfrm>
            <a:custGeom>
              <a:avLst/>
              <a:gdLst>
                <a:gd name="G0" fmla="+- 21600 0 0"/>
                <a:gd name="G1" fmla="+- 30 0 0"/>
                <a:gd name="G2" fmla="+- 21600 0 0"/>
                <a:gd name="T0" fmla="*/ 21600 w 21600"/>
                <a:gd name="T1" fmla="*/ 21630 h 21630"/>
                <a:gd name="T2" fmla="*/ 0 w 21600"/>
                <a:gd name="T3" fmla="*/ 0 h 21630"/>
                <a:gd name="T4" fmla="*/ 21600 w 21600"/>
                <a:gd name="T5" fmla="*/ 30 h 2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30" fill="none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</a:path>
                <a:path w="21600" h="21630" stroke="0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  <a:lnTo>
                    <a:pt x="21600" y="3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5" name="Arc 55"/>
            <p:cNvSpPr>
              <a:spLocks/>
            </p:cNvSpPr>
            <p:nvPr/>
          </p:nvSpPr>
          <p:spPr bwMode="auto">
            <a:xfrm rot="16200000">
              <a:off x="1365" y="3616"/>
              <a:ext cx="479" cy="1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6" name="Arc 56"/>
            <p:cNvSpPr>
              <a:spLocks/>
            </p:cNvSpPr>
            <p:nvPr/>
          </p:nvSpPr>
          <p:spPr bwMode="auto">
            <a:xfrm rot="16200000">
              <a:off x="2110" y="3376"/>
              <a:ext cx="408" cy="50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7" name="Rectangle 57"/>
            <p:cNvSpPr>
              <a:spLocks noChangeArrowheads="1"/>
            </p:cNvSpPr>
            <p:nvPr/>
          </p:nvSpPr>
          <p:spPr bwMode="auto">
            <a:xfrm>
              <a:off x="1131" y="3181"/>
              <a:ext cx="988" cy="246"/>
            </a:xfrm>
            <a:prstGeom prst="rect">
              <a:avLst/>
            </a:prstGeom>
            <a:solidFill>
              <a:srgbClr val="F8FD3B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8" name="Freeform 58"/>
            <p:cNvSpPr>
              <a:spLocks/>
            </p:cNvSpPr>
            <p:nvPr/>
          </p:nvSpPr>
          <p:spPr bwMode="auto">
            <a:xfrm>
              <a:off x="1127" y="3178"/>
              <a:ext cx="1013" cy="254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504" y="0"/>
                </a:cxn>
                <a:cxn ang="0">
                  <a:pos x="1062" y="319"/>
                </a:cxn>
              </a:cxnLst>
              <a:rect l="0" t="0" r="r" b="b"/>
              <a:pathLst>
                <a:path w="1063" h="320">
                  <a:moveTo>
                    <a:pt x="0" y="319"/>
                  </a:moveTo>
                  <a:lnTo>
                    <a:pt x="504" y="0"/>
                  </a:lnTo>
                  <a:lnTo>
                    <a:pt x="1062" y="319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9" name="Line 59"/>
            <p:cNvSpPr>
              <a:spLocks noChangeShapeType="1"/>
            </p:cNvSpPr>
            <p:nvPr/>
          </p:nvSpPr>
          <p:spPr bwMode="auto">
            <a:xfrm flipV="1">
              <a:off x="1625" y="2911"/>
              <a:ext cx="0" cy="270"/>
            </a:xfrm>
            <a:prstGeom prst="line">
              <a:avLst/>
            </a:pr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20" name="Rectangle 60"/>
            <p:cNvSpPr>
              <a:spLocks noChangeArrowheads="1"/>
            </p:cNvSpPr>
            <p:nvPr/>
          </p:nvSpPr>
          <p:spPr bwMode="auto">
            <a:xfrm>
              <a:off x="1382" y="3249"/>
              <a:ext cx="633" cy="20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defTabSz="428625" eaLnBrk="0" hangingPunct="0"/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merge</a:t>
              </a:r>
            </a:p>
          </p:txBody>
        </p:sp>
        <p:sp>
          <p:nvSpPr>
            <p:cNvPr id="41021" name="Arc 61"/>
            <p:cNvSpPr>
              <a:spLocks/>
            </p:cNvSpPr>
            <p:nvPr/>
          </p:nvSpPr>
          <p:spPr bwMode="auto">
            <a:xfrm>
              <a:off x="1941" y="2705"/>
              <a:ext cx="903" cy="997"/>
            </a:xfrm>
            <a:custGeom>
              <a:avLst/>
              <a:gdLst>
                <a:gd name="G0" fmla="+- 23 0 0"/>
                <a:gd name="G1" fmla="+- 21600 0 0"/>
                <a:gd name="G2" fmla="+- 21600 0 0"/>
                <a:gd name="T0" fmla="*/ 0 w 21623"/>
                <a:gd name="T1" fmla="*/ 0 h 21600"/>
                <a:gd name="T2" fmla="*/ 21623 w 21623"/>
                <a:gd name="T3" fmla="*/ 21600 h 21600"/>
                <a:gd name="T4" fmla="*/ 23 w 216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22" name="Arc 62"/>
            <p:cNvSpPr>
              <a:spLocks/>
            </p:cNvSpPr>
            <p:nvPr/>
          </p:nvSpPr>
          <p:spPr bwMode="auto">
            <a:xfrm>
              <a:off x="433" y="2723"/>
              <a:ext cx="901" cy="99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7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23" name="Arc 63"/>
            <p:cNvSpPr>
              <a:spLocks/>
            </p:cNvSpPr>
            <p:nvPr/>
          </p:nvSpPr>
          <p:spPr bwMode="auto">
            <a:xfrm>
              <a:off x="870" y="2848"/>
              <a:ext cx="516" cy="5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24" name="Arc 64"/>
            <p:cNvSpPr>
              <a:spLocks/>
            </p:cNvSpPr>
            <p:nvPr/>
          </p:nvSpPr>
          <p:spPr bwMode="auto">
            <a:xfrm>
              <a:off x="870" y="3376"/>
              <a:ext cx="224" cy="409"/>
            </a:xfrm>
            <a:custGeom>
              <a:avLst/>
              <a:gdLst>
                <a:gd name="G0" fmla="+- 21600 0 0"/>
                <a:gd name="G1" fmla="+- 42 0 0"/>
                <a:gd name="G2" fmla="+- 21600 0 0"/>
                <a:gd name="T0" fmla="*/ 21600 w 21600"/>
                <a:gd name="T1" fmla="*/ 21642 h 21642"/>
                <a:gd name="T2" fmla="*/ 0 w 21600"/>
                <a:gd name="T3" fmla="*/ 0 h 21642"/>
                <a:gd name="T4" fmla="*/ 21600 w 21600"/>
                <a:gd name="T5" fmla="*/ 42 h 2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42" fill="none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</a:path>
                <a:path w="21600" h="21642" stroke="0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  <a:lnTo>
                    <a:pt x="21600" y="42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</p:grpSp>
      <p:sp>
        <p:nvSpPr>
          <p:cNvPr id="41025" name="Oval 65"/>
          <p:cNvSpPr>
            <a:spLocks noChangeArrowheads="1"/>
          </p:cNvSpPr>
          <p:nvPr/>
        </p:nvSpPr>
        <p:spPr bwMode="auto">
          <a:xfrm>
            <a:off x="2484438" y="3946525"/>
            <a:ext cx="668337" cy="561975"/>
          </a:xfrm>
          <a:prstGeom prst="ellipse">
            <a:avLst/>
          </a:prstGeom>
          <a:solidFill>
            <a:srgbClr val="F8FD3B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lIns="87312" tIns="42862" rIns="87312" bIns="42862" anchor="ctr"/>
          <a:lstStyle/>
          <a:p>
            <a:pPr algn="ctr" defTabSz="428625" eaLnBrk="0" hangingPunct="0">
              <a:lnSpc>
                <a:spcPct val="90000"/>
              </a:lnSpc>
            </a:pPr>
            <a:r>
              <a:rPr lang="de-DE" sz="1600" b="1">
                <a:solidFill>
                  <a:srgbClr val="0070C0"/>
                </a:solidFill>
                <a:latin typeface="Arial" charset="0"/>
                <a:cs typeface="Arial" charset="0"/>
              </a:rPr>
              <a:t>sub-wp</a:t>
            </a: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07950" y="4005263"/>
            <a:ext cx="3384550" cy="2303462"/>
            <a:chOff x="204" y="2538"/>
            <a:chExt cx="2858" cy="1527"/>
          </a:xfrm>
        </p:grpSpPr>
        <p:sp>
          <p:nvSpPr>
            <p:cNvPr id="41027" name="Oval 67"/>
            <p:cNvSpPr>
              <a:spLocks noChangeArrowheads="1"/>
            </p:cNvSpPr>
            <p:nvPr/>
          </p:nvSpPr>
          <p:spPr bwMode="auto">
            <a:xfrm>
              <a:off x="1351" y="2538"/>
              <a:ext cx="565" cy="373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4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sub-wp</a:t>
              </a:r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auto">
            <a:xfrm>
              <a:off x="1079" y="3705"/>
              <a:ext cx="456" cy="347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4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w1</a:t>
              </a:r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auto">
            <a:xfrm>
              <a:off x="2606" y="3693"/>
              <a:ext cx="456" cy="347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4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 w{np-1}</a:t>
              </a:r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auto">
            <a:xfrm>
              <a:off x="204" y="3716"/>
              <a:ext cx="456" cy="349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4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w0</a:t>
              </a:r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auto">
            <a:xfrm>
              <a:off x="2018" y="3867"/>
              <a:ext cx="60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auto">
            <a:xfrm>
              <a:off x="2224" y="3867"/>
              <a:ext cx="59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3" name="Oval 73"/>
            <p:cNvSpPr>
              <a:spLocks noChangeArrowheads="1"/>
            </p:cNvSpPr>
            <p:nvPr/>
          </p:nvSpPr>
          <p:spPr bwMode="auto">
            <a:xfrm>
              <a:off x="1813" y="3867"/>
              <a:ext cx="59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4" name="Arc 74"/>
            <p:cNvSpPr>
              <a:spLocks/>
            </p:cNvSpPr>
            <p:nvPr/>
          </p:nvSpPr>
          <p:spPr bwMode="auto">
            <a:xfrm rot="16200000">
              <a:off x="787" y="3291"/>
              <a:ext cx="381" cy="677"/>
            </a:xfrm>
            <a:custGeom>
              <a:avLst/>
              <a:gdLst>
                <a:gd name="G0" fmla="+- 21600 0 0"/>
                <a:gd name="G1" fmla="+- 30 0 0"/>
                <a:gd name="G2" fmla="+- 21600 0 0"/>
                <a:gd name="T0" fmla="*/ 21600 w 21600"/>
                <a:gd name="T1" fmla="*/ 21630 h 21630"/>
                <a:gd name="T2" fmla="*/ 0 w 21600"/>
                <a:gd name="T3" fmla="*/ 0 h 21630"/>
                <a:gd name="T4" fmla="*/ 21600 w 21600"/>
                <a:gd name="T5" fmla="*/ 30 h 2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30" fill="none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</a:path>
                <a:path w="21600" h="21630" stroke="0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  <a:lnTo>
                    <a:pt x="21600" y="3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5" name="Arc 75"/>
            <p:cNvSpPr>
              <a:spLocks/>
            </p:cNvSpPr>
            <p:nvPr/>
          </p:nvSpPr>
          <p:spPr bwMode="auto">
            <a:xfrm rot="16200000">
              <a:off x="1365" y="3616"/>
              <a:ext cx="479" cy="1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6" name="Arc 76"/>
            <p:cNvSpPr>
              <a:spLocks/>
            </p:cNvSpPr>
            <p:nvPr/>
          </p:nvSpPr>
          <p:spPr bwMode="auto">
            <a:xfrm rot="16200000">
              <a:off x="2110" y="3376"/>
              <a:ext cx="408" cy="50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7" name="Rectangle 77"/>
            <p:cNvSpPr>
              <a:spLocks noChangeArrowheads="1"/>
            </p:cNvSpPr>
            <p:nvPr/>
          </p:nvSpPr>
          <p:spPr bwMode="auto">
            <a:xfrm>
              <a:off x="1131" y="3181"/>
              <a:ext cx="988" cy="246"/>
            </a:xfrm>
            <a:prstGeom prst="rect">
              <a:avLst/>
            </a:prstGeom>
            <a:solidFill>
              <a:srgbClr val="F8FD3B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8" name="Freeform 78"/>
            <p:cNvSpPr>
              <a:spLocks/>
            </p:cNvSpPr>
            <p:nvPr/>
          </p:nvSpPr>
          <p:spPr bwMode="auto">
            <a:xfrm>
              <a:off x="1127" y="3178"/>
              <a:ext cx="1013" cy="254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504" y="0"/>
                </a:cxn>
                <a:cxn ang="0">
                  <a:pos x="1062" y="319"/>
                </a:cxn>
              </a:cxnLst>
              <a:rect l="0" t="0" r="r" b="b"/>
              <a:pathLst>
                <a:path w="1063" h="320">
                  <a:moveTo>
                    <a:pt x="0" y="319"/>
                  </a:moveTo>
                  <a:lnTo>
                    <a:pt x="504" y="0"/>
                  </a:lnTo>
                  <a:lnTo>
                    <a:pt x="1062" y="319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9" name="Line 79"/>
            <p:cNvSpPr>
              <a:spLocks noChangeShapeType="1"/>
            </p:cNvSpPr>
            <p:nvPr/>
          </p:nvSpPr>
          <p:spPr bwMode="auto">
            <a:xfrm flipV="1">
              <a:off x="1625" y="2911"/>
              <a:ext cx="0" cy="270"/>
            </a:xfrm>
            <a:prstGeom prst="line">
              <a:avLst/>
            </a:pr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40" name="Rectangle 80"/>
            <p:cNvSpPr>
              <a:spLocks noChangeArrowheads="1"/>
            </p:cNvSpPr>
            <p:nvPr/>
          </p:nvSpPr>
          <p:spPr bwMode="auto">
            <a:xfrm>
              <a:off x="1382" y="3249"/>
              <a:ext cx="574" cy="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defTabSz="428625" eaLnBrk="0" hangingPunct="0"/>
              <a:r>
                <a:rPr lang="de-DE" sz="1400" b="1" dirty="0" err="1">
                  <a:solidFill>
                    <a:srgbClr val="0070C0"/>
                  </a:solidFill>
                  <a:latin typeface="Arial" charset="0"/>
                  <a:cs typeface="Arial" charset="0"/>
                </a:rPr>
                <a:t>merge</a:t>
              </a:r>
              <a:endParaRPr lang="de-DE" sz="14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41" name="Arc 81"/>
            <p:cNvSpPr>
              <a:spLocks/>
            </p:cNvSpPr>
            <p:nvPr/>
          </p:nvSpPr>
          <p:spPr bwMode="auto">
            <a:xfrm>
              <a:off x="1941" y="2705"/>
              <a:ext cx="903" cy="997"/>
            </a:xfrm>
            <a:custGeom>
              <a:avLst/>
              <a:gdLst>
                <a:gd name="G0" fmla="+- 23 0 0"/>
                <a:gd name="G1" fmla="+- 21600 0 0"/>
                <a:gd name="G2" fmla="+- 21600 0 0"/>
                <a:gd name="T0" fmla="*/ 0 w 21623"/>
                <a:gd name="T1" fmla="*/ 0 h 21600"/>
                <a:gd name="T2" fmla="*/ 21623 w 21623"/>
                <a:gd name="T3" fmla="*/ 21600 h 21600"/>
                <a:gd name="T4" fmla="*/ 23 w 216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42" name="Arc 82"/>
            <p:cNvSpPr>
              <a:spLocks/>
            </p:cNvSpPr>
            <p:nvPr/>
          </p:nvSpPr>
          <p:spPr bwMode="auto">
            <a:xfrm>
              <a:off x="433" y="2723"/>
              <a:ext cx="901" cy="99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7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43" name="Arc 83"/>
            <p:cNvSpPr>
              <a:spLocks/>
            </p:cNvSpPr>
            <p:nvPr/>
          </p:nvSpPr>
          <p:spPr bwMode="auto">
            <a:xfrm>
              <a:off x="870" y="2848"/>
              <a:ext cx="516" cy="5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44" name="Arc 84"/>
            <p:cNvSpPr>
              <a:spLocks/>
            </p:cNvSpPr>
            <p:nvPr/>
          </p:nvSpPr>
          <p:spPr bwMode="auto">
            <a:xfrm>
              <a:off x="870" y="3376"/>
              <a:ext cx="224" cy="409"/>
            </a:xfrm>
            <a:custGeom>
              <a:avLst/>
              <a:gdLst>
                <a:gd name="G0" fmla="+- 21600 0 0"/>
                <a:gd name="G1" fmla="+- 42 0 0"/>
                <a:gd name="G2" fmla="+- 21600 0 0"/>
                <a:gd name="T0" fmla="*/ 21600 w 21600"/>
                <a:gd name="T1" fmla="*/ 21642 h 21642"/>
                <a:gd name="T2" fmla="*/ 0 w 21600"/>
                <a:gd name="T3" fmla="*/ 0 h 21642"/>
                <a:gd name="T4" fmla="*/ 21600 w 21600"/>
                <a:gd name="T5" fmla="*/ 42 h 2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42" fill="none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</a:path>
                <a:path w="21600" h="21642" stroke="0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  <a:lnTo>
                    <a:pt x="21600" y="42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</p:grpSp>
      <p:sp>
        <p:nvSpPr>
          <p:cNvPr id="41045" name="Oval 85"/>
          <p:cNvSpPr>
            <a:spLocks noChangeArrowheads="1"/>
          </p:cNvSpPr>
          <p:nvPr/>
        </p:nvSpPr>
        <p:spPr bwMode="auto">
          <a:xfrm>
            <a:off x="4335463" y="3946525"/>
            <a:ext cx="668337" cy="561975"/>
          </a:xfrm>
          <a:prstGeom prst="ellipse">
            <a:avLst/>
          </a:prstGeom>
          <a:solidFill>
            <a:srgbClr val="F8FD3B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lIns="87312" tIns="42862" rIns="87312" bIns="42862" anchor="ctr"/>
          <a:lstStyle/>
          <a:p>
            <a:pPr algn="ctr" defTabSz="428625" eaLnBrk="0" hangingPunct="0">
              <a:lnSpc>
                <a:spcPct val="90000"/>
              </a:lnSpc>
            </a:pPr>
            <a:r>
              <a:rPr lang="de-DE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sub-</a:t>
            </a:r>
            <a:r>
              <a:rPr lang="de-DE" sz="16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wp</a:t>
            </a:r>
            <a:endParaRPr lang="de-DE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41046" name="Oval 86"/>
          <p:cNvSpPr>
            <a:spLocks noChangeArrowheads="1"/>
          </p:cNvSpPr>
          <p:nvPr/>
        </p:nvSpPr>
        <p:spPr bwMode="auto">
          <a:xfrm>
            <a:off x="5292725" y="3933825"/>
            <a:ext cx="668338" cy="561975"/>
          </a:xfrm>
          <a:prstGeom prst="ellipse">
            <a:avLst/>
          </a:prstGeom>
          <a:solidFill>
            <a:srgbClr val="F8FD3B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lIns="87312" tIns="42862" rIns="87312" bIns="42862" anchor="ctr"/>
          <a:lstStyle/>
          <a:p>
            <a:pPr algn="ctr" defTabSz="428625" eaLnBrk="0" hangingPunct="0">
              <a:lnSpc>
                <a:spcPct val="90000"/>
              </a:lnSpc>
            </a:pPr>
            <a:r>
              <a:rPr lang="de-DE" sz="1600" b="1">
                <a:solidFill>
                  <a:srgbClr val="0070C0"/>
                </a:solidFill>
                <a:latin typeface="Arial" charset="0"/>
                <a:cs typeface="Arial" charset="0"/>
              </a:rPr>
              <a:t>sub-wp</a:t>
            </a:r>
          </a:p>
        </p:txBody>
      </p:sp>
      <p:sp>
        <p:nvSpPr>
          <p:cNvPr id="41047" name="Oval 87"/>
          <p:cNvSpPr>
            <a:spLocks noChangeArrowheads="1"/>
          </p:cNvSpPr>
          <p:nvPr/>
        </p:nvSpPr>
        <p:spPr bwMode="auto">
          <a:xfrm>
            <a:off x="4284663" y="2146300"/>
            <a:ext cx="668337" cy="561975"/>
          </a:xfrm>
          <a:prstGeom prst="ellipse">
            <a:avLst/>
          </a:prstGeom>
          <a:solidFill>
            <a:srgbClr val="F8FD3B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lIns="87312" tIns="42862" rIns="87312" bIns="42862" anchor="ctr"/>
          <a:lstStyle/>
          <a:p>
            <a:pPr algn="ctr" defTabSz="428625" eaLnBrk="0" hangingPunct="0">
              <a:lnSpc>
                <a:spcPct val="90000"/>
              </a:lnSpc>
            </a:pPr>
            <a:r>
              <a:rPr lang="de-DE" sz="1600" b="1">
                <a:solidFill>
                  <a:srgbClr val="0070C0"/>
                </a:solidFill>
                <a:latin typeface="Arial" charset="0"/>
                <a:cs typeface="Arial" charset="0"/>
              </a:rPr>
              <a:t>sub-wp</a:t>
            </a:r>
          </a:p>
        </p:txBody>
      </p:sp>
      <p:sp>
        <p:nvSpPr>
          <p:cNvPr id="41048" name="Oval 88"/>
          <p:cNvSpPr>
            <a:spLocks noChangeArrowheads="1"/>
          </p:cNvSpPr>
          <p:nvPr/>
        </p:nvSpPr>
        <p:spPr bwMode="auto">
          <a:xfrm>
            <a:off x="8578850" y="5160963"/>
            <a:ext cx="71438" cy="682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49" name="Oval 89"/>
          <p:cNvSpPr>
            <a:spLocks noChangeArrowheads="1"/>
          </p:cNvSpPr>
          <p:nvPr/>
        </p:nvSpPr>
        <p:spPr bwMode="auto">
          <a:xfrm>
            <a:off x="8823325" y="5160963"/>
            <a:ext cx="69850" cy="682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50" name="Oval 90"/>
          <p:cNvSpPr>
            <a:spLocks noChangeArrowheads="1"/>
          </p:cNvSpPr>
          <p:nvPr/>
        </p:nvSpPr>
        <p:spPr bwMode="auto">
          <a:xfrm>
            <a:off x="8335963" y="5160963"/>
            <a:ext cx="69850" cy="682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6908800" y="5867400"/>
            <a:ext cx="557213" cy="68263"/>
            <a:chOff x="4352" y="3696"/>
            <a:chExt cx="351" cy="43"/>
          </a:xfrm>
        </p:grpSpPr>
        <p:sp>
          <p:nvSpPr>
            <p:cNvPr id="41052" name="Oval 92"/>
            <p:cNvSpPr>
              <a:spLocks noChangeArrowheads="1"/>
            </p:cNvSpPr>
            <p:nvPr/>
          </p:nvSpPr>
          <p:spPr bwMode="auto">
            <a:xfrm>
              <a:off x="4505" y="3696"/>
              <a:ext cx="45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53" name="Oval 93"/>
            <p:cNvSpPr>
              <a:spLocks noChangeArrowheads="1"/>
            </p:cNvSpPr>
            <p:nvPr/>
          </p:nvSpPr>
          <p:spPr bwMode="auto">
            <a:xfrm>
              <a:off x="4659" y="3696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54" name="Oval 94"/>
            <p:cNvSpPr>
              <a:spLocks noChangeArrowheads="1"/>
            </p:cNvSpPr>
            <p:nvPr/>
          </p:nvSpPr>
          <p:spPr bwMode="auto">
            <a:xfrm>
              <a:off x="4352" y="3696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3924300" y="3933825"/>
            <a:ext cx="4464050" cy="2303463"/>
            <a:chOff x="2472" y="2433"/>
            <a:chExt cx="2812" cy="1451"/>
          </a:xfrm>
        </p:grpSpPr>
        <p:sp>
          <p:nvSpPr>
            <p:cNvPr id="41056" name="Oval 96"/>
            <p:cNvSpPr>
              <a:spLocks noChangeArrowheads="1"/>
            </p:cNvSpPr>
            <p:nvPr/>
          </p:nvSpPr>
          <p:spPr bwMode="auto">
            <a:xfrm>
              <a:off x="4008" y="2433"/>
              <a:ext cx="421" cy="354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sub-wp</a:t>
              </a:r>
            </a:p>
          </p:txBody>
        </p:sp>
        <p:sp>
          <p:nvSpPr>
            <p:cNvPr id="41057" name="Oval 97"/>
            <p:cNvSpPr>
              <a:spLocks noChangeArrowheads="1"/>
            </p:cNvSpPr>
            <p:nvPr/>
          </p:nvSpPr>
          <p:spPr bwMode="auto">
            <a:xfrm>
              <a:off x="3805" y="3542"/>
              <a:ext cx="340" cy="330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w1</a:t>
              </a:r>
            </a:p>
          </p:txBody>
        </p:sp>
        <p:sp>
          <p:nvSpPr>
            <p:cNvPr id="41058" name="Oval 98"/>
            <p:cNvSpPr>
              <a:spLocks noChangeArrowheads="1"/>
            </p:cNvSpPr>
            <p:nvPr/>
          </p:nvSpPr>
          <p:spPr bwMode="auto">
            <a:xfrm>
              <a:off x="4944" y="3531"/>
              <a:ext cx="340" cy="329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 </a:t>
              </a:r>
              <a:r>
                <a:rPr lang="de-DE" sz="14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w{np-1</a:t>
              </a:r>
              <a:r>
                <a:rPr lang="de-DE" sz="16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}</a:t>
              </a:r>
            </a:p>
          </p:txBody>
        </p:sp>
        <p:sp>
          <p:nvSpPr>
            <p:cNvPr id="41059" name="Oval 99"/>
            <p:cNvSpPr>
              <a:spLocks noChangeArrowheads="1"/>
            </p:cNvSpPr>
            <p:nvPr/>
          </p:nvSpPr>
          <p:spPr bwMode="auto">
            <a:xfrm>
              <a:off x="3152" y="3552"/>
              <a:ext cx="340" cy="332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w0</a:t>
              </a:r>
            </a:p>
          </p:txBody>
        </p:sp>
        <p:sp>
          <p:nvSpPr>
            <p:cNvPr id="41060" name="Oval 100"/>
            <p:cNvSpPr>
              <a:spLocks noChangeArrowheads="1"/>
            </p:cNvSpPr>
            <p:nvPr/>
          </p:nvSpPr>
          <p:spPr bwMode="auto">
            <a:xfrm>
              <a:off x="2625" y="3339"/>
              <a:ext cx="45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1" name="Oval 101"/>
            <p:cNvSpPr>
              <a:spLocks noChangeArrowheads="1"/>
            </p:cNvSpPr>
            <p:nvPr/>
          </p:nvSpPr>
          <p:spPr bwMode="auto">
            <a:xfrm>
              <a:off x="2779" y="3339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2" name="Oval 102"/>
            <p:cNvSpPr>
              <a:spLocks noChangeArrowheads="1"/>
            </p:cNvSpPr>
            <p:nvPr/>
          </p:nvSpPr>
          <p:spPr bwMode="auto">
            <a:xfrm>
              <a:off x="2472" y="3339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3" name="Arc 103"/>
            <p:cNvSpPr>
              <a:spLocks/>
            </p:cNvSpPr>
            <p:nvPr/>
          </p:nvSpPr>
          <p:spPr bwMode="auto">
            <a:xfrm rot="16200000">
              <a:off x="3548" y="3217"/>
              <a:ext cx="362" cy="506"/>
            </a:xfrm>
            <a:custGeom>
              <a:avLst/>
              <a:gdLst>
                <a:gd name="G0" fmla="+- 21600 0 0"/>
                <a:gd name="G1" fmla="+- 30 0 0"/>
                <a:gd name="G2" fmla="+- 21600 0 0"/>
                <a:gd name="T0" fmla="*/ 21600 w 21600"/>
                <a:gd name="T1" fmla="*/ 21630 h 21630"/>
                <a:gd name="T2" fmla="*/ 0 w 21600"/>
                <a:gd name="T3" fmla="*/ 0 h 21630"/>
                <a:gd name="T4" fmla="*/ 21600 w 21600"/>
                <a:gd name="T5" fmla="*/ 30 h 2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30" fill="none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</a:path>
                <a:path w="21600" h="21630" stroke="0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  <a:lnTo>
                    <a:pt x="21600" y="3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4" name="Arc 104"/>
            <p:cNvSpPr>
              <a:spLocks/>
            </p:cNvSpPr>
            <p:nvPr/>
          </p:nvSpPr>
          <p:spPr bwMode="auto">
            <a:xfrm rot="16200000">
              <a:off x="3969" y="3469"/>
              <a:ext cx="456" cy="8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5" name="Arc 105"/>
            <p:cNvSpPr>
              <a:spLocks/>
            </p:cNvSpPr>
            <p:nvPr/>
          </p:nvSpPr>
          <p:spPr bwMode="auto">
            <a:xfrm rot="16200000">
              <a:off x="4532" y="3281"/>
              <a:ext cx="388" cy="37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6" name="Rectangle 106"/>
            <p:cNvSpPr>
              <a:spLocks noChangeArrowheads="1"/>
            </p:cNvSpPr>
            <p:nvPr/>
          </p:nvSpPr>
          <p:spPr bwMode="auto">
            <a:xfrm>
              <a:off x="3844" y="3044"/>
              <a:ext cx="737" cy="234"/>
            </a:xfrm>
            <a:prstGeom prst="rect">
              <a:avLst/>
            </a:prstGeom>
            <a:solidFill>
              <a:srgbClr val="F8FD3B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7" name="Freeform 107"/>
            <p:cNvSpPr>
              <a:spLocks/>
            </p:cNvSpPr>
            <p:nvPr/>
          </p:nvSpPr>
          <p:spPr bwMode="auto">
            <a:xfrm>
              <a:off x="3841" y="3041"/>
              <a:ext cx="755" cy="242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504" y="0"/>
                </a:cxn>
                <a:cxn ang="0">
                  <a:pos x="1062" y="319"/>
                </a:cxn>
              </a:cxnLst>
              <a:rect l="0" t="0" r="r" b="b"/>
              <a:pathLst>
                <a:path w="1063" h="320">
                  <a:moveTo>
                    <a:pt x="0" y="319"/>
                  </a:moveTo>
                  <a:lnTo>
                    <a:pt x="504" y="0"/>
                  </a:lnTo>
                  <a:lnTo>
                    <a:pt x="1062" y="319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8" name="Line 108"/>
            <p:cNvSpPr>
              <a:spLocks noChangeShapeType="1"/>
            </p:cNvSpPr>
            <p:nvPr/>
          </p:nvSpPr>
          <p:spPr bwMode="auto">
            <a:xfrm flipV="1">
              <a:off x="4212" y="2787"/>
              <a:ext cx="0" cy="257"/>
            </a:xfrm>
            <a:prstGeom prst="line">
              <a:avLst/>
            </a:pr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9" name="Rectangle 109"/>
            <p:cNvSpPr>
              <a:spLocks noChangeArrowheads="1"/>
            </p:cNvSpPr>
            <p:nvPr/>
          </p:nvSpPr>
          <p:spPr bwMode="auto">
            <a:xfrm>
              <a:off x="4031" y="3109"/>
              <a:ext cx="472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defTabSz="428625" eaLnBrk="0" hangingPunct="0"/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merge</a:t>
              </a:r>
            </a:p>
          </p:txBody>
        </p:sp>
        <p:sp>
          <p:nvSpPr>
            <p:cNvPr id="41070" name="Arc 110"/>
            <p:cNvSpPr>
              <a:spLocks/>
            </p:cNvSpPr>
            <p:nvPr/>
          </p:nvSpPr>
          <p:spPr bwMode="auto">
            <a:xfrm>
              <a:off x="4448" y="2592"/>
              <a:ext cx="673" cy="947"/>
            </a:xfrm>
            <a:custGeom>
              <a:avLst/>
              <a:gdLst>
                <a:gd name="G0" fmla="+- 23 0 0"/>
                <a:gd name="G1" fmla="+- 21600 0 0"/>
                <a:gd name="G2" fmla="+- 21600 0 0"/>
                <a:gd name="T0" fmla="*/ 0 w 21623"/>
                <a:gd name="T1" fmla="*/ 0 h 21600"/>
                <a:gd name="T2" fmla="*/ 21623 w 21623"/>
                <a:gd name="T3" fmla="*/ 21600 h 21600"/>
                <a:gd name="T4" fmla="*/ 23 w 216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71" name="Arc 111"/>
            <p:cNvSpPr>
              <a:spLocks/>
            </p:cNvSpPr>
            <p:nvPr/>
          </p:nvSpPr>
          <p:spPr bwMode="auto">
            <a:xfrm>
              <a:off x="3323" y="2609"/>
              <a:ext cx="672" cy="94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7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72" name="Arc 112"/>
            <p:cNvSpPr>
              <a:spLocks/>
            </p:cNvSpPr>
            <p:nvPr/>
          </p:nvSpPr>
          <p:spPr bwMode="auto">
            <a:xfrm>
              <a:off x="3649" y="2728"/>
              <a:ext cx="385" cy="51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73" name="Arc 113"/>
            <p:cNvSpPr>
              <a:spLocks/>
            </p:cNvSpPr>
            <p:nvPr/>
          </p:nvSpPr>
          <p:spPr bwMode="auto">
            <a:xfrm>
              <a:off x="3649" y="3229"/>
              <a:ext cx="167" cy="389"/>
            </a:xfrm>
            <a:custGeom>
              <a:avLst/>
              <a:gdLst>
                <a:gd name="G0" fmla="+- 21600 0 0"/>
                <a:gd name="G1" fmla="+- 42 0 0"/>
                <a:gd name="G2" fmla="+- 21600 0 0"/>
                <a:gd name="T0" fmla="*/ 21600 w 21600"/>
                <a:gd name="T1" fmla="*/ 21642 h 21642"/>
                <a:gd name="T2" fmla="*/ 0 w 21600"/>
                <a:gd name="T3" fmla="*/ 0 h 21642"/>
                <a:gd name="T4" fmla="*/ 21600 w 21600"/>
                <a:gd name="T5" fmla="*/ 42 h 2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42" fill="none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</a:path>
                <a:path w="21600" h="21642" stroke="0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  <a:lnTo>
                    <a:pt x="21600" y="42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</p:grpSp>
      <p:sp>
        <p:nvSpPr>
          <p:cNvPr id="41074" name="Oval 114"/>
          <p:cNvSpPr>
            <a:spLocks noChangeArrowheads="1"/>
          </p:cNvSpPr>
          <p:nvPr/>
        </p:nvSpPr>
        <p:spPr bwMode="auto">
          <a:xfrm>
            <a:off x="8151813" y="3860800"/>
            <a:ext cx="668337" cy="561975"/>
          </a:xfrm>
          <a:prstGeom prst="ellipse">
            <a:avLst/>
          </a:prstGeom>
          <a:solidFill>
            <a:srgbClr val="F8FD3B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lIns="87312" tIns="42862" rIns="87312" bIns="42862" anchor="ctr"/>
          <a:lstStyle/>
          <a:p>
            <a:pPr algn="ctr" defTabSz="428625" eaLnBrk="0" hangingPunct="0">
              <a:lnSpc>
                <a:spcPct val="90000"/>
              </a:lnSpc>
            </a:pPr>
            <a:r>
              <a:rPr lang="de-DE" sz="1600" b="1">
                <a:solidFill>
                  <a:srgbClr val="0070C0"/>
                </a:solidFill>
                <a:latin typeface="Arial" charset="0"/>
                <a:cs typeface="Arial" charset="0"/>
              </a:rPr>
              <a:t>sub-wp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5" grpId="0" animBg="1"/>
      <p:bldP spid="41045" grpId="0" animBg="1"/>
      <p:bldP spid="41046" grpId="0" animBg="1"/>
      <p:bldP spid="41047" grpId="0" animBg="1"/>
      <p:bldP spid="41048" grpId="0" animBg="1"/>
      <p:bldP spid="41049" grpId="0" animBg="1"/>
      <p:bldP spid="41050" grpId="0" animBg="1"/>
      <p:bldP spid="4107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71C1DA-E093-4AB3-B193-80F74A35CD6B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9100"/>
            <a:ext cx="8229600" cy="706438"/>
          </a:xfrm>
        </p:spPr>
        <p:txBody>
          <a:bodyPr/>
          <a:lstStyle/>
          <a:p>
            <a:pPr algn="l"/>
            <a:r>
              <a:rPr lang="de-DE"/>
              <a:t>Nesting </a:t>
            </a:r>
            <a:br>
              <a:rPr lang="de-DE"/>
            </a:br>
            <a:r>
              <a:rPr lang="de-DE"/>
              <a:t>Workpools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79725" y="44450"/>
            <a:ext cx="4537075" cy="2736850"/>
            <a:chOff x="2699" y="1793"/>
            <a:chExt cx="2999" cy="243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99" y="2071"/>
              <a:ext cx="2999" cy="2160"/>
              <a:chOff x="1968" y="144"/>
              <a:chExt cx="2999" cy="2160"/>
            </a:xfrm>
          </p:grpSpPr>
          <p:sp>
            <p:nvSpPr>
              <p:cNvPr id="40965" name="Oval 5"/>
              <p:cNvSpPr>
                <a:spLocks noChangeArrowheads="1"/>
              </p:cNvSpPr>
              <p:nvPr/>
            </p:nvSpPr>
            <p:spPr bwMode="auto">
              <a:xfrm>
                <a:off x="3172" y="144"/>
                <a:ext cx="592" cy="527"/>
              </a:xfrm>
              <a:prstGeom prst="ellipse">
                <a:avLst/>
              </a:prstGeom>
              <a:solidFill>
                <a:srgbClr val="F8FD3B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lIns="87312" tIns="42862" rIns="87312" bIns="42862" anchor="ctr"/>
              <a:lstStyle/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workpool</a:t>
                </a:r>
              </a:p>
            </p:txBody>
          </p:sp>
          <p:sp>
            <p:nvSpPr>
              <p:cNvPr id="40966" name="Oval 6"/>
              <p:cNvSpPr>
                <a:spLocks noChangeArrowheads="1"/>
              </p:cNvSpPr>
              <p:nvPr/>
            </p:nvSpPr>
            <p:spPr bwMode="auto">
              <a:xfrm>
                <a:off x="2886" y="1795"/>
                <a:ext cx="479" cy="491"/>
              </a:xfrm>
              <a:prstGeom prst="ellipse">
                <a:avLst/>
              </a:prstGeom>
              <a:solidFill>
                <a:srgbClr val="F8FD3B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lIns="87312" tIns="42862" rIns="87312" bIns="42862" anchor="ctr"/>
              <a:lstStyle/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worker</a:t>
                </a:r>
              </a:p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967" name="Oval 7"/>
              <p:cNvSpPr>
                <a:spLocks noChangeArrowheads="1"/>
              </p:cNvSpPr>
              <p:nvPr/>
            </p:nvSpPr>
            <p:spPr bwMode="auto">
              <a:xfrm>
                <a:off x="4488" y="1778"/>
                <a:ext cx="479" cy="491"/>
              </a:xfrm>
              <a:prstGeom prst="ellipse">
                <a:avLst/>
              </a:prstGeom>
              <a:solidFill>
                <a:srgbClr val="F8FD3B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lIns="87312" tIns="42862" rIns="87312" bIns="42862" anchor="ctr"/>
              <a:lstStyle/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worker</a:t>
                </a:r>
              </a:p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np-1</a:t>
                </a:r>
              </a:p>
            </p:txBody>
          </p:sp>
          <p:sp>
            <p:nvSpPr>
              <p:cNvPr id="40968" name="Oval 8"/>
              <p:cNvSpPr>
                <a:spLocks noChangeArrowheads="1"/>
              </p:cNvSpPr>
              <p:nvPr/>
            </p:nvSpPr>
            <p:spPr bwMode="auto">
              <a:xfrm>
                <a:off x="1968" y="1811"/>
                <a:ext cx="479" cy="493"/>
              </a:xfrm>
              <a:prstGeom prst="ellipse">
                <a:avLst/>
              </a:prstGeom>
              <a:solidFill>
                <a:srgbClr val="F8FD3B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lIns="87312" tIns="42862" rIns="87312" bIns="42862" anchor="ctr"/>
              <a:lstStyle/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worker</a:t>
                </a:r>
              </a:p>
              <a:p>
                <a:pPr algn="ctr" defTabSz="428625" eaLnBrk="0" hangingPunct="0">
                  <a:lnSpc>
                    <a:spcPct val="90000"/>
                  </a:lnSpc>
                </a:pPr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40969" name="Oval 9"/>
              <p:cNvSpPr>
                <a:spLocks noChangeArrowheads="1"/>
              </p:cNvSpPr>
              <p:nvPr/>
            </p:nvSpPr>
            <p:spPr bwMode="auto">
              <a:xfrm>
                <a:off x="3872" y="2024"/>
                <a:ext cx="62" cy="64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0" name="Oval 10"/>
              <p:cNvSpPr>
                <a:spLocks noChangeArrowheads="1"/>
              </p:cNvSpPr>
              <p:nvPr/>
            </p:nvSpPr>
            <p:spPr bwMode="auto">
              <a:xfrm>
                <a:off x="4088" y="2024"/>
                <a:ext cx="62" cy="64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1" name="Oval 11"/>
              <p:cNvSpPr>
                <a:spLocks noChangeArrowheads="1"/>
              </p:cNvSpPr>
              <p:nvPr/>
            </p:nvSpPr>
            <p:spPr bwMode="auto">
              <a:xfrm>
                <a:off x="3656" y="2024"/>
                <a:ext cx="62" cy="64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2" name="Arc 12"/>
              <p:cNvSpPr>
                <a:spLocks/>
              </p:cNvSpPr>
              <p:nvPr/>
            </p:nvSpPr>
            <p:spPr bwMode="auto">
              <a:xfrm rot="16200000">
                <a:off x="2510" y="1333"/>
                <a:ext cx="539" cy="711"/>
              </a:xfrm>
              <a:custGeom>
                <a:avLst/>
                <a:gdLst>
                  <a:gd name="G0" fmla="+- 21600 0 0"/>
                  <a:gd name="G1" fmla="+- 30 0 0"/>
                  <a:gd name="G2" fmla="+- 21600 0 0"/>
                  <a:gd name="T0" fmla="*/ 21600 w 21600"/>
                  <a:gd name="T1" fmla="*/ 21630 h 21630"/>
                  <a:gd name="T2" fmla="*/ 0 w 21600"/>
                  <a:gd name="T3" fmla="*/ 0 h 21630"/>
                  <a:gd name="T4" fmla="*/ 21600 w 21600"/>
                  <a:gd name="T5" fmla="*/ 30 h 2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30" fill="none" extrusionOk="0">
                    <a:moveTo>
                      <a:pt x="21600" y="21630"/>
                    </a:moveTo>
                    <a:cubicBezTo>
                      <a:pt x="9670" y="21630"/>
                      <a:pt x="0" y="11959"/>
                      <a:pt x="0" y="30"/>
                    </a:cubicBezTo>
                    <a:cubicBezTo>
                      <a:pt x="-1" y="20"/>
                      <a:pt x="0" y="10"/>
                      <a:pt x="0" y="0"/>
                    </a:cubicBezTo>
                  </a:path>
                  <a:path w="21600" h="21630" stroke="0" extrusionOk="0">
                    <a:moveTo>
                      <a:pt x="21600" y="21630"/>
                    </a:moveTo>
                    <a:cubicBezTo>
                      <a:pt x="9670" y="21630"/>
                      <a:pt x="0" y="11959"/>
                      <a:pt x="0" y="30"/>
                    </a:cubicBezTo>
                    <a:cubicBezTo>
                      <a:pt x="-1" y="20"/>
                      <a:pt x="0" y="10"/>
                      <a:pt x="0" y="0"/>
                    </a:cubicBezTo>
                    <a:lnTo>
                      <a:pt x="21600" y="3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F8FD3B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3" name="Arc 13"/>
              <p:cNvSpPr>
                <a:spLocks/>
              </p:cNvSpPr>
              <p:nvPr/>
            </p:nvSpPr>
            <p:spPr bwMode="auto">
              <a:xfrm rot="16200000">
                <a:off x="3099" y="1689"/>
                <a:ext cx="678" cy="11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F8FD3B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4" name="Arc 14"/>
              <p:cNvSpPr>
                <a:spLocks/>
              </p:cNvSpPr>
              <p:nvPr/>
            </p:nvSpPr>
            <p:spPr bwMode="auto">
              <a:xfrm rot="16200000">
                <a:off x="3893" y="1422"/>
                <a:ext cx="578" cy="52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64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4"/>
                      <a:pt x="9648" y="19"/>
                      <a:pt x="21564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4"/>
                      <a:pt x="9648" y="19"/>
                      <a:pt x="2156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F8FD3B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5" name="Rectangle 15"/>
              <p:cNvSpPr>
                <a:spLocks noChangeArrowheads="1"/>
              </p:cNvSpPr>
              <p:nvPr/>
            </p:nvSpPr>
            <p:spPr bwMode="auto">
              <a:xfrm>
                <a:off x="2941" y="1054"/>
                <a:ext cx="1036" cy="348"/>
              </a:xfrm>
              <a:prstGeom prst="rect">
                <a:avLst/>
              </a:prstGeom>
              <a:solidFill>
                <a:srgbClr val="F8FD3B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6" name="Freeform 16"/>
              <p:cNvSpPr>
                <a:spLocks/>
              </p:cNvSpPr>
              <p:nvPr/>
            </p:nvSpPr>
            <p:spPr bwMode="auto">
              <a:xfrm>
                <a:off x="2937" y="1049"/>
                <a:ext cx="1063" cy="359"/>
              </a:xfrm>
              <a:custGeom>
                <a:avLst/>
                <a:gdLst/>
                <a:ahLst/>
                <a:cxnLst>
                  <a:cxn ang="0">
                    <a:pos x="0" y="319"/>
                  </a:cxn>
                  <a:cxn ang="0">
                    <a:pos x="504" y="0"/>
                  </a:cxn>
                  <a:cxn ang="0">
                    <a:pos x="1062" y="319"/>
                  </a:cxn>
                </a:cxnLst>
                <a:rect l="0" t="0" r="r" b="b"/>
                <a:pathLst>
                  <a:path w="1063" h="320">
                    <a:moveTo>
                      <a:pt x="0" y="319"/>
                    </a:moveTo>
                    <a:lnTo>
                      <a:pt x="504" y="0"/>
                    </a:lnTo>
                    <a:lnTo>
                      <a:pt x="1062" y="319"/>
                    </a:lnTo>
                  </a:path>
                </a:pathLst>
              </a:custGeom>
              <a:noFill/>
              <a:ln w="285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7" name="Line 17"/>
              <p:cNvSpPr>
                <a:spLocks noChangeShapeType="1"/>
              </p:cNvSpPr>
              <p:nvPr/>
            </p:nvSpPr>
            <p:spPr bwMode="auto">
              <a:xfrm flipV="1">
                <a:off x="3459" y="671"/>
                <a:ext cx="0" cy="383"/>
              </a:xfrm>
              <a:prstGeom prst="line">
                <a:avLst/>
              </a:prstGeom>
              <a:noFill/>
              <a:ln w="28575">
                <a:solidFill>
                  <a:srgbClr val="F8FD3B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78" name="Rectangle 18"/>
              <p:cNvSpPr>
                <a:spLocks noChangeArrowheads="1"/>
              </p:cNvSpPr>
              <p:nvPr/>
            </p:nvSpPr>
            <p:spPr bwMode="auto">
              <a:xfrm>
                <a:off x="3204" y="1185"/>
                <a:ext cx="500" cy="28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69850" tIns="34925" rIns="69850" bIns="34925">
                <a:spAutoFit/>
              </a:bodyPr>
              <a:lstStyle/>
              <a:p>
                <a:pPr defTabSz="428625" eaLnBrk="0" hangingPunct="0"/>
                <a:r>
                  <a:rPr lang="de-DE" sz="1600" b="1">
                    <a:solidFill>
                      <a:srgbClr val="0070C0"/>
                    </a:solidFill>
                    <a:latin typeface="Arial" charset="0"/>
                    <a:cs typeface="Arial" charset="0"/>
                  </a:rPr>
                  <a:t>merge</a:t>
                </a:r>
              </a:p>
            </p:txBody>
          </p:sp>
          <p:sp>
            <p:nvSpPr>
              <p:cNvPr id="40979" name="Arc 19"/>
              <p:cNvSpPr>
                <a:spLocks/>
              </p:cNvSpPr>
              <p:nvPr/>
            </p:nvSpPr>
            <p:spPr bwMode="auto">
              <a:xfrm>
                <a:off x="3791" y="380"/>
                <a:ext cx="947" cy="1410"/>
              </a:xfrm>
              <a:custGeom>
                <a:avLst/>
                <a:gdLst>
                  <a:gd name="G0" fmla="+- 23 0 0"/>
                  <a:gd name="G1" fmla="+- 21600 0 0"/>
                  <a:gd name="G2" fmla="+- 21600 0 0"/>
                  <a:gd name="T0" fmla="*/ 0 w 21623"/>
                  <a:gd name="T1" fmla="*/ 0 h 21600"/>
                  <a:gd name="T2" fmla="*/ 21623 w 21623"/>
                  <a:gd name="T3" fmla="*/ 21600 h 21600"/>
                  <a:gd name="T4" fmla="*/ 23 w 2162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3" h="21600" fill="none" extrusionOk="0">
                    <a:moveTo>
                      <a:pt x="0" y="0"/>
                    </a:moveTo>
                    <a:cubicBezTo>
                      <a:pt x="7" y="0"/>
                      <a:pt x="15" y="-1"/>
                      <a:pt x="23" y="0"/>
                    </a:cubicBezTo>
                    <a:cubicBezTo>
                      <a:pt x="11952" y="0"/>
                      <a:pt x="21623" y="9670"/>
                      <a:pt x="21623" y="21600"/>
                    </a:cubicBezTo>
                  </a:path>
                  <a:path w="21623" h="21600" stroke="0" extrusionOk="0">
                    <a:moveTo>
                      <a:pt x="0" y="0"/>
                    </a:moveTo>
                    <a:cubicBezTo>
                      <a:pt x="7" y="0"/>
                      <a:pt x="15" y="-1"/>
                      <a:pt x="23" y="0"/>
                    </a:cubicBezTo>
                    <a:cubicBezTo>
                      <a:pt x="11952" y="0"/>
                      <a:pt x="21623" y="9670"/>
                      <a:pt x="21623" y="21600"/>
                    </a:cubicBezTo>
                    <a:lnTo>
                      <a:pt x="23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8FD3B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80" name="Arc 20"/>
              <p:cNvSpPr>
                <a:spLocks/>
              </p:cNvSpPr>
              <p:nvPr/>
            </p:nvSpPr>
            <p:spPr bwMode="auto">
              <a:xfrm>
                <a:off x="2208" y="406"/>
                <a:ext cx="946" cy="140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77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9"/>
                      <a:pt x="9656" y="12"/>
                      <a:pt x="21577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9"/>
                      <a:pt x="9656" y="12"/>
                      <a:pt x="21577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8FD3B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81" name="Arc 21"/>
              <p:cNvSpPr>
                <a:spLocks/>
              </p:cNvSpPr>
              <p:nvPr/>
            </p:nvSpPr>
            <p:spPr bwMode="auto">
              <a:xfrm>
                <a:off x="2667" y="583"/>
                <a:ext cx="541" cy="77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6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6"/>
                      <a:pt x="9646" y="22"/>
                      <a:pt x="21560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6"/>
                      <a:pt x="9646" y="22"/>
                      <a:pt x="2156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8FD3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  <p:sp>
            <p:nvSpPr>
              <p:cNvPr id="40982" name="Arc 22"/>
              <p:cNvSpPr>
                <a:spLocks/>
              </p:cNvSpPr>
              <p:nvPr/>
            </p:nvSpPr>
            <p:spPr bwMode="auto">
              <a:xfrm>
                <a:off x="2667" y="1329"/>
                <a:ext cx="235" cy="579"/>
              </a:xfrm>
              <a:custGeom>
                <a:avLst/>
                <a:gdLst>
                  <a:gd name="G0" fmla="+- 21600 0 0"/>
                  <a:gd name="G1" fmla="+- 42 0 0"/>
                  <a:gd name="G2" fmla="+- 21600 0 0"/>
                  <a:gd name="T0" fmla="*/ 21600 w 21600"/>
                  <a:gd name="T1" fmla="*/ 21642 h 21642"/>
                  <a:gd name="T2" fmla="*/ 0 w 21600"/>
                  <a:gd name="T3" fmla="*/ 0 h 21642"/>
                  <a:gd name="T4" fmla="*/ 21600 w 21600"/>
                  <a:gd name="T5" fmla="*/ 42 h 2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42" fill="none" extrusionOk="0">
                    <a:moveTo>
                      <a:pt x="21600" y="21642"/>
                    </a:moveTo>
                    <a:cubicBezTo>
                      <a:pt x="9670" y="21642"/>
                      <a:pt x="0" y="11971"/>
                      <a:pt x="0" y="42"/>
                    </a:cubicBezTo>
                    <a:cubicBezTo>
                      <a:pt x="-1" y="28"/>
                      <a:pt x="0" y="14"/>
                      <a:pt x="0" y="0"/>
                    </a:cubicBezTo>
                  </a:path>
                  <a:path w="21600" h="21642" stroke="0" extrusionOk="0">
                    <a:moveTo>
                      <a:pt x="21600" y="21642"/>
                    </a:moveTo>
                    <a:cubicBezTo>
                      <a:pt x="9670" y="21642"/>
                      <a:pt x="0" y="11971"/>
                      <a:pt x="0" y="42"/>
                    </a:cubicBezTo>
                    <a:cubicBezTo>
                      <a:pt x="-1" y="28"/>
                      <a:pt x="0" y="14"/>
                      <a:pt x="0" y="0"/>
                    </a:cubicBezTo>
                    <a:lnTo>
                      <a:pt x="21600" y="42"/>
                    </a:lnTo>
                    <a:close/>
                  </a:path>
                </a:pathLst>
              </a:custGeom>
              <a:noFill/>
              <a:ln w="28575">
                <a:solidFill>
                  <a:srgbClr val="F8FD3B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0983" name="Freeform 23"/>
            <p:cNvSpPr>
              <a:spLocks/>
            </p:cNvSpPr>
            <p:nvPr/>
          </p:nvSpPr>
          <p:spPr bwMode="auto">
            <a:xfrm flipH="1">
              <a:off x="4427" y="1975"/>
              <a:ext cx="480" cy="22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40" y="32"/>
                </a:cxn>
                <a:cxn ang="0">
                  <a:pos x="480" y="224"/>
                </a:cxn>
              </a:cxnLst>
              <a:rect l="0" t="0" r="r" b="b"/>
              <a:pathLst>
                <a:path w="480" h="224">
                  <a:moveTo>
                    <a:pt x="0" y="32"/>
                  </a:moveTo>
                  <a:cubicBezTo>
                    <a:pt x="80" y="16"/>
                    <a:pt x="160" y="0"/>
                    <a:pt x="240" y="32"/>
                  </a:cubicBezTo>
                  <a:cubicBezTo>
                    <a:pt x="320" y="64"/>
                    <a:pt x="400" y="144"/>
                    <a:pt x="480" y="224"/>
                  </a:cubicBezTo>
                </a:path>
              </a:pathLst>
            </a:custGeom>
            <a:noFill/>
            <a:ln w="28575" cmpd="sng">
              <a:solidFill>
                <a:srgbClr val="F8FD3B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auto">
            <a:xfrm>
              <a:off x="3467" y="1991"/>
              <a:ext cx="480" cy="22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40" y="32"/>
                </a:cxn>
                <a:cxn ang="0">
                  <a:pos x="480" y="224"/>
                </a:cxn>
              </a:cxnLst>
              <a:rect l="0" t="0" r="r" b="b"/>
              <a:pathLst>
                <a:path w="480" h="224">
                  <a:moveTo>
                    <a:pt x="0" y="32"/>
                  </a:moveTo>
                  <a:cubicBezTo>
                    <a:pt x="80" y="16"/>
                    <a:pt x="160" y="0"/>
                    <a:pt x="240" y="32"/>
                  </a:cubicBezTo>
                  <a:cubicBezTo>
                    <a:pt x="320" y="64"/>
                    <a:pt x="400" y="144"/>
                    <a:pt x="480" y="224"/>
                  </a:cubicBezTo>
                </a:path>
              </a:pathLst>
            </a:custGeom>
            <a:noFill/>
            <a:ln w="28575" cmpd="sng">
              <a:solidFill>
                <a:srgbClr val="F8FD3B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85" name="Rectangle 25"/>
            <p:cNvSpPr>
              <a:spLocks noChangeArrowheads="1"/>
            </p:cNvSpPr>
            <p:nvPr/>
          </p:nvSpPr>
          <p:spPr bwMode="auto">
            <a:xfrm>
              <a:off x="4892" y="1888"/>
              <a:ext cx="61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results</a:t>
              </a:r>
            </a:p>
          </p:txBody>
        </p:sp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3349" y="1793"/>
              <a:ext cx="51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tasks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547813" y="2205038"/>
            <a:ext cx="3384550" cy="2303462"/>
            <a:chOff x="657" y="2024"/>
            <a:chExt cx="2132" cy="1451"/>
          </a:xfrm>
        </p:grpSpPr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1513" y="2024"/>
              <a:ext cx="421" cy="354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sub-wp</a:t>
              </a:r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1310" y="3133"/>
              <a:ext cx="340" cy="330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w1</a:t>
              </a:r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2449" y="3122"/>
              <a:ext cx="340" cy="329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 </a:t>
              </a:r>
              <a:r>
                <a:rPr lang="de-DE" sz="16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w{np-1</a:t>
              </a:r>
              <a:r>
                <a:rPr lang="de-DE" sz="12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}</a:t>
              </a:r>
              <a:endParaRPr lang="de-DE" sz="16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657" y="3143"/>
              <a:ext cx="340" cy="332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w0</a:t>
              </a:r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2010" y="3287"/>
              <a:ext cx="45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2164" y="3287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1857" y="3287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5" name="Arc 35"/>
            <p:cNvSpPr>
              <a:spLocks/>
            </p:cNvSpPr>
            <p:nvPr/>
          </p:nvSpPr>
          <p:spPr bwMode="auto">
            <a:xfrm rot="16200000">
              <a:off x="1053" y="2808"/>
              <a:ext cx="362" cy="506"/>
            </a:xfrm>
            <a:custGeom>
              <a:avLst/>
              <a:gdLst>
                <a:gd name="G0" fmla="+- 21600 0 0"/>
                <a:gd name="G1" fmla="+- 30 0 0"/>
                <a:gd name="G2" fmla="+- 21600 0 0"/>
                <a:gd name="T0" fmla="*/ 21600 w 21600"/>
                <a:gd name="T1" fmla="*/ 21630 h 21630"/>
                <a:gd name="T2" fmla="*/ 0 w 21600"/>
                <a:gd name="T3" fmla="*/ 0 h 21630"/>
                <a:gd name="T4" fmla="*/ 21600 w 21600"/>
                <a:gd name="T5" fmla="*/ 30 h 2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30" fill="none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</a:path>
                <a:path w="21600" h="21630" stroke="0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  <a:lnTo>
                    <a:pt x="21600" y="3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6" name="Arc 36"/>
            <p:cNvSpPr>
              <a:spLocks/>
            </p:cNvSpPr>
            <p:nvPr/>
          </p:nvSpPr>
          <p:spPr bwMode="auto">
            <a:xfrm rot="16200000">
              <a:off x="1474" y="3060"/>
              <a:ext cx="456" cy="8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7" name="Arc 37"/>
            <p:cNvSpPr>
              <a:spLocks/>
            </p:cNvSpPr>
            <p:nvPr/>
          </p:nvSpPr>
          <p:spPr bwMode="auto">
            <a:xfrm rot="16200000">
              <a:off x="2037" y="2872"/>
              <a:ext cx="388" cy="37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8" name="Rectangle 38"/>
            <p:cNvSpPr>
              <a:spLocks noChangeArrowheads="1"/>
            </p:cNvSpPr>
            <p:nvPr/>
          </p:nvSpPr>
          <p:spPr bwMode="auto">
            <a:xfrm>
              <a:off x="1349" y="2635"/>
              <a:ext cx="737" cy="234"/>
            </a:xfrm>
            <a:prstGeom prst="rect">
              <a:avLst/>
            </a:prstGeom>
            <a:solidFill>
              <a:srgbClr val="F8FD3B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0999" name="Freeform 39"/>
            <p:cNvSpPr>
              <a:spLocks/>
            </p:cNvSpPr>
            <p:nvPr/>
          </p:nvSpPr>
          <p:spPr bwMode="auto">
            <a:xfrm>
              <a:off x="1346" y="2632"/>
              <a:ext cx="755" cy="242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504" y="0"/>
                </a:cxn>
                <a:cxn ang="0">
                  <a:pos x="1062" y="319"/>
                </a:cxn>
              </a:cxnLst>
              <a:rect l="0" t="0" r="r" b="b"/>
              <a:pathLst>
                <a:path w="1063" h="320">
                  <a:moveTo>
                    <a:pt x="0" y="319"/>
                  </a:moveTo>
                  <a:lnTo>
                    <a:pt x="504" y="0"/>
                  </a:lnTo>
                  <a:lnTo>
                    <a:pt x="1062" y="319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00" name="Line 40"/>
            <p:cNvSpPr>
              <a:spLocks noChangeShapeType="1"/>
            </p:cNvSpPr>
            <p:nvPr/>
          </p:nvSpPr>
          <p:spPr bwMode="auto">
            <a:xfrm flipV="1">
              <a:off x="1717" y="2378"/>
              <a:ext cx="0" cy="257"/>
            </a:xfrm>
            <a:prstGeom prst="line">
              <a:avLst/>
            </a:pr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01" name="Rectangle 41"/>
            <p:cNvSpPr>
              <a:spLocks noChangeArrowheads="1"/>
            </p:cNvSpPr>
            <p:nvPr/>
          </p:nvSpPr>
          <p:spPr bwMode="auto">
            <a:xfrm>
              <a:off x="1536" y="2700"/>
              <a:ext cx="472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defTabSz="428625" eaLnBrk="0" hangingPunct="0"/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merge</a:t>
              </a:r>
            </a:p>
          </p:txBody>
        </p:sp>
        <p:sp>
          <p:nvSpPr>
            <p:cNvPr id="41002" name="Arc 42"/>
            <p:cNvSpPr>
              <a:spLocks/>
            </p:cNvSpPr>
            <p:nvPr/>
          </p:nvSpPr>
          <p:spPr bwMode="auto">
            <a:xfrm>
              <a:off x="1953" y="2183"/>
              <a:ext cx="673" cy="947"/>
            </a:xfrm>
            <a:custGeom>
              <a:avLst/>
              <a:gdLst>
                <a:gd name="G0" fmla="+- 23 0 0"/>
                <a:gd name="G1" fmla="+- 21600 0 0"/>
                <a:gd name="G2" fmla="+- 21600 0 0"/>
                <a:gd name="T0" fmla="*/ 0 w 21623"/>
                <a:gd name="T1" fmla="*/ 0 h 21600"/>
                <a:gd name="T2" fmla="*/ 21623 w 21623"/>
                <a:gd name="T3" fmla="*/ 21600 h 21600"/>
                <a:gd name="T4" fmla="*/ 23 w 216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03" name="Arc 43"/>
            <p:cNvSpPr>
              <a:spLocks/>
            </p:cNvSpPr>
            <p:nvPr/>
          </p:nvSpPr>
          <p:spPr bwMode="auto">
            <a:xfrm>
              <a:off x="828" y="2200"/>
              <a:ext cx="672" cy="94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7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04" name="Arc 44"/>
            <p:cNvSpPr>
              <a:spLocks/>
            </p:cNvSpPr>
            <p:nvPr/>
          </p:nvSpPr>
          <p:spPr bwMode="auto">
            <a:xfrm>
              <a:off x="1154" y="2319"/>
              <a:ext cx="385" cy="51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05" name="Arc 45"/>
            <p:cNvSpPr>
              <a:spLocks/>
            </p:cNvSpPr>
            <p:nvPr/>
          </p:nvSpPr>
          <p:spPr bwMode="auto">
            <a:xfrm>
              <a:off x="1154" y="2820"/>
              <a:ext cx="167" cy="389"/>
            </a:xfrm>
            <a:custGeom>
              <a:avLst/>
              <a:gdLst>
                <a:gd name="G0" fmla="+- 21600 0 0"/>
                <a:gd name="G1" fmla="+- 42 0 0"/>
                <a:gd name="G2" fmla="+- 21600 0 0"/>
                <a:gd name="T0" fmla="*/ 21600 w 21600"/>
                <a:gd name="T1" fmla="*/ 21642 h 21642"/>
                <a:gd name="T2" fmla="*/ 0 w 21600"/>
                <a:gd name="T3" fmla="*/ 0 h 21642"/>
                <a:gd name="T4" fmla="*/ 21600 w 21600"/>
                <a:gd name="T5" fmla="*/ 42 h 2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42" fill="none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</a:path>
                <a:path w="21600" h="21642" stroke="0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  <a:lnTo>
                    <a:pt x="21600" y="42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364163" y="2133600"/>
            <a:ext cx="3384550" cy="2303463"/>
            <a:chOff x="204" y="2538"/>
            <a:chExt cx="2858" cy="1527"/>
          </a:xfrm>
        </p:grpSpPr>
        <p:sp>
          <p:nvSpPr>
            <p:cNvPr id="41007" name="Oval 47"/>
            <p:cNvSpPr>
              <a:spLocks noChangeArrowheads="1"/>
            </p:cNvSpPr>
            <p:nvPr/>
          </p:nvSpPr>
          <p:spPr bwMode="auto">
            <a:xfrm>
              <a:off x="1351" y="2538"/>
              <a:ext cx="565" cy="373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sub-wp</a:t>
              </a:r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auto">
            <a:xfrm>
              <a:off x="1079" y="3705"/>
              <a:ext cx="456" cy="347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w1</a:t>
              </a:r>
            </a:p>
          </p:txBody>
        </p:sp>
        <p:sp>
          <p:nvSpPr>
            <p:cNvPr id="41009" name="Oval 49"/>
            <p:cNvSpPr>
              <a:spLocks noChangeArrowheads="1"/>
            </p:cNvSpPr>
            <p:nvPr/>
          </p:nvSpPr>
          <p:spPr bwMode="auto">
            <a:xfrm>
              <a:off x="2606" y="3693"/>
              <a:ext cx="456" cy="347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 </a:t>
              </a:r>
              <a:r>
                <a:rPr lang="de-DE" sz="16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w{np-1}</a:t>
              </a:r>
              <a:endParaRPr lang="de-DE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auto">
            <a:xfrm>
              <a:off x="204" y="3716"/>
              <a:ext cx="456" cy="349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w0</a:t>
              </a:r>
            </a:p>
          </p:txBody>
        </p:sp>
        <p:sp>
          <p:nvSpPr>
            <p:cNvPr id="41011" name="Oval 51"/>
            <p:cNvSpPr>
              <a:spLocks noChangeArrowheads="1"/>
            </p:cNvSpPr>
            <p:nvPr/>
          </p:nvSpPr>
          <p:spPr bwMode="auto">
            <a:xfrm>
              <a:off x="2018" y="3867"/>
              <a:ext cx="60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auto">
            <a:xfrm>
              <a:off x="2224" y="3867"/>
              <a:ext cx="59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auto">
            <a:xfrm>
              <a:off x="1813" y="3867"/>
              <a:ext cx="59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4" name="Arc 54"/>
            <p:cNvSpPr>
              <a:spLocks/>
            </p:cNvSpPr>
            <p:nvPr/>
          </p:nvSpPr>
          <p:spPr bwMode="auto">
            <a:xfrm rot="16200000">
              <a:off x="787" y="3291"/>
              <a:ext cx="381" cy="677"/>
            </a:xfrm>
            <a:custGeom>
              <a:avLst/>
              <a:gdLst>
                <a:gd name="G0" fmla="+- 21600 0 0"/>
                <a:gd name="G1" fmla="+- 30 0 0"/>
                <a:gd name="G2" fmla="+- 21600 0 0"/>
                <a:gd name="T0" fmla="*/ 21600 w 21600"/>
                <a:gd name="T1" fmla="*/ 21630 h 21630"/>
                <a:gd name="T2" fmla="*/ 0 w 21600"/>
                <a:gd name="T3" fmla="*/ 0 h 21630"/>
                <a:gd name="T4" fmla="*/ 21600 w 21600"/>
                <a:gd name="T5" fmla="*/ 30 h 2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30" fill="none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</a:path>
                <a:path w="21600" h="21630" stroke="0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  <a:lnTo>
                    <a:pt x="21600" y="3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5" name="Arc 55"/>
            <p:cNvSpPr>
              <a:spLocks/>
            </p:cNvSpPr>
            <p:nvPr/>
          </p:nvSpPr>
          <p:spPr bwMode="auto">
            <a:xfrm rot="16200000">
              <a:off x="1365" y="3616"/>
              <a:ext cx="479" cy="1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6" name="Arc 56"/>
            <p:cNvSpPr>
              <a:spLocks/>
            </p:cNvSpPr>
            <p:nvPr/>
          </p:nvSpPr>
          <p:spPr bwMode="auto">
            <a:xfrm rot="16200000">
              <a:off x="2110" y="3376"/>
              <a:ext cx="408" cy="50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7" name="Rectangle 57"/>
            <p:cNvSpPr>
              <a:spLocks noChangeArrowheads="1"/>
            </p:cNvSpPr>
            <p:nvPr/>
          </p:nvSpPr>
          <p:spPr bwMode="auto">
            <a:xfrm>
              <a:off x="1131" y="3181"/>
              <a:ext cx="988" cy="246"/>
            </a:xfrm>
            <a:prstGeom prst="rect">
              <a:avLst/>
            </a:prstGeom>
            <a:solidFill>
              <a:srgbClr val="F8FD3B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8" name="Freeform 58"/>
            <p:cNvSpPr>
              <a:spLocks/>
            </p:cNvSpPr>
            <p:nvPr/>
          </p:nvSpPr>
          <p:spPr bwMode="auto">
            <a:xfrm>
              <a:off x="1127" y="3178"/>
              <a:ext cx="1013" cy="254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504" y="0"/>
                </a:cxn>
                <a:cxn ang="0">
                  <a:pos x="1062" y="319"/>
                </a:cxn>
              </a:cxnLst>
              <a:rect l="0" t="0" r="r" b="b"/>
              <a:pathLst>
                <a:path w="1063" h="320">
                  <a:moveTo>
                    <a:pt x="0" y="319"/>
                  </a:moveTo>
                  <a:lnTo>
                    <a:pt x="504" y="0"/>
                  </a:lnTo>
                  <a:lnTo>
                    <a:pt x="1062" y="319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19" name="Line 59"/>
            <p:cNvSpPr>
              <a:spLocks noChangeShapeType="1"/>
            </p:cNvSpPr>
            <p:nvPr/>
          </p:nvSpPr>
          <p:spPr bwMode="auto">
            <a:xfrm flipV="1">
              <a:off x="1625" y="2911"/>
              <a:ext cx="0" cy="270"/>
            </a:xfrm>
            <a:prstGeom prst="line">
              <a:avLst/>
            </a:pr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20" name="Rectangle 60"/>
            <p:cNvSpPr>
              <a:spLocks noChangeArrowheads="1"/>
            </p:cNvSpPr>
            <p:nvPr/>
          </p:nvSpPr>
          <p:spPr bwMode="auto">
            <a:xfrm>
              <a:off x="1382" y="3249"/>
              <a:ext cx="633" cy="20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defTabSz="428625" eaLnBrk="0" hangingPunct="0"/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merge</a:t>
              </a:r>
            </a:p>
          </p:txBody>
        </p:sp>
        <p:sp>
          <p:nvSpPr>
            <p:cNvPr id="41021" name="Arc 61"/>
            <p:cNvSpPr>
              <a:spLocks/>
            </p:cNvSpPr>
            <p:nvPr/>
          </p:nvSpPr>
          <p:spPr bwMode="auto">
            <a:xfrm>
              <a:off x="1941" y="2705"/>
              <a:ext cx="903" cy="997"/>
            </a:xfrm>
            <a:custGeom>
              <a:avLst/>
              <a:gdLst>
                <a:gd name="G0" fmla="+- 23 0 0"/>
                <a:gd name="G1" fmla="+- 21600 0 0"/>
                <a:gd name="G2" fmla="+- 21600 0 0"/>
                <a:gd name="T0" fmla="*/ 0 w 21623"/>
                <a:gd name="T1" fmla="*/ 0 h 21600"/>
                <a:gd name="T2" fmla="*/ 21623 w 21623"/>
                <a:gd name="T3" fmla="*/ 21600 h 21600"/>
                <a:gd name="T4" fmla="*/ 23 w 216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22" name="Arc 62"/>
            <p:cNvSpPr>
              <a:spLocks/>
            </p:cNvSpPr>
            <p:nvPr/>
          </p:nvSpPr>
          <p:spPr bwMode="auto">
            <a:xfrm>
              <a:off x="433" y="2723"/>
              <a:ext cx="901" cy="99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7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23" name="Arc 63"/>
            <p:cNvSpPr>
              <a:spLocks/>
            </p:cNvSpPr>
            <p:nvPr/>
          </p:nvSpPr>
          <p:spPr bwMode="auto">
            <a:xfrm>
              <a:off x="870" y="2848"/>
              <a:ext cx="516" cy="5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24" name="Arc 64"/>
            <p:cNvSpPr>
              <a:spLocks/>
            </p:cNvSpPr>
            <p:nvPr/>
          </p:nvSpPr>
          <p:spPr bwMode="auto">
            <a:xfrm>
              <a:off x="870" y="3376"/>
              <a:ext cx="224" cy="409"/>
            </a:xfrm>
            <a:custGeom>
              <a:avLst/>
              <a:gdLst>
                <a:gd name="G0" fmla="+- 21600 0 0"/>
                <a:gd name="G1" fmla="+- 42 0 0"/>
                <a:gd name="G2" fmla="+- 21600 0 0"/>
                <a:gd name="T0" fmla="*/ 21600 w 21600"/>
                <a:gd name="T1" fmla="*/ 21642 h 21642"/>
                <a:gd name="T2" fmla="*/ 0 w 21600"/>
                <a:gd name="T3" fmla="*/ 0 h 21642"/>
                <a:gd name="T4" fmla="*/ 21600 w 21600"/>
                <a:gd name="T5" fmla="*/ 42 h 2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42" fill="none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</a:path>
                <a:path w="21600" h="21642" stroke="0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  <a:lnTo>
                    <a:pt x="21600" y="42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</p:grpSp>
      <p:sp>
        <p:nvSpPr>
          <p:cNvPr id="41025" name="Oval 65"/>
          <p:cNvSpPr>
            <a:spLocks noChangeArrowheads="1"/>
          </p:cNvSpPr>
          <p:nvPr/>
        </p:nvSpPr>
        <p:spPr bwMode="auto">
          <a:xfrm>
            <a:off x="2484438" y="3946525"/>
            <a:ext cx="668337" cy="561975"/>
          </a:xfrm>
          <a:prstGeom prst="ellipse">
            <a:avLst/>
          </a:prstGeom>
          <a:solidFill>
            <a:srgbClr val="F8FD3B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lIns="87312" tIns="42862" rIns="87312" bIns="42862" anchor="ctr"/>
          <a:lstStyle/>
          <a:p>
            <a:pPr algn="ctr" defTabSz="428625" eaLnBrk="0" hangingPunct="0">
              <a:lnSpc>
                <a:spcPct val="90000"/>
              </a:lnSpc>
            </a:pPr>
            <a:r>
              <a:rPr lang="de-DE" sz="1600" b="1">
                <a:solidFill>
                  <a:srgbClr val="0070C0"/>
                </a:solidFill>
                <a:latin typeface="Arial" charset="0"/>
                <a:cs typeface="Arial" charset="0"/>
              </a:rPr>
              <a:t>sub-wp</a:t>
            </a: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07950" y="4005263"/>
            <a:ext cx="3384550" cy="2303462"/>
            <a:chOff x="204" y="2538"/>
            <a:chExt cx="2858" cy="1527"/>
          </a:xfrm>
        </p:grpSpPr>
        <p:sp>
          <p:nvSpPr>
            <p:cNvPr id="41027" name="Oval 67"/>
            <p:cNvSpPr>
              <a:spLocks noChangeArrowheads="1"/>
            </p:cNvSpPr>
            <p:nvPr/>
          </p:nvSpPr>
          <p:spPr bwMode="auto">
            <a:xfrm>
              <a:off x="1351" y="2538"/>
              <a:ext cx="565" cy="373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4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sub-wp</a:t>
              </a:r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auto">
            <a:xfrm>
              <a:off x="1079" y="3705"/>
              <a:ext cx="456" cy="347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4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w1</a:t>
              </a:r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auto">
            <a:xfrm>
              <a:off x="2606" y="3693"/>
              <a:ext cx="456" cy="347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4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 w{np-1}</a:t>
              </a:r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auto">
            <a:xfrm>
              <a:off x="204" y="3716"/>
              <a:ext cx="456" cy="349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4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w0</a:t>
              </a:r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auto">
            <a:xfrm>
              <a:off x="2018" y="3867"/>
              <a:ext cx="60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auto">
            <a:xfrm>
              <a:off x="2224" y="3867"/>
              <a:ext cx="59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3" name="Oval 73"/>
            <p:cNvSpPr>
              <a:spLocks noChangeArrowheads="1"/>
            </p:cNvSpPr>
            <p:nvPr/>
          </p:nvSpPr>
          <p:spPr bwMode="auto">
            <a:xfrm>
              <a:off x="1813" y="3867"/>
              <a:ext cx="59" cy="4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4" name="Arc 74"/>
            <p:cNvSpPr>
              <a:spLocks/>
            </p:cNvSpPr>
            <p:nvPr/>
          </p:nvSpPr>
          <p:spPr bwMode="auto">
            <a:xfrm rot="16200000">
              <a:off x="787" y="3291"/>
              <a:ext cx="381" cy="677"/>
            </a:xfrm>
            <a:custGeom>
              <a:avLst/>
              <a:gdLst>
                <a:gd name="G0" fmla="+- 21600 0 0"/>
                <a:gd name="G1" fmla="+- 30 0 0"/>
                <a:gd name="G2" fmla="+- 21600 0 0"/>
                <a:gd name="T0" fmla="*/ 21600 w 21600"/>
                <a:gd name="T1" fmla="*/ 21630 h 21630"/>
                <a:gd name="T2" fmla="*/ 0 w 21600"/>
                <a:gd name="T3" fmla="*/ 0 h 21630"/>
                <a:gd name="T4" fmla="*/ 21600 w 21600"/>
                <a:gd name="T5" fmla="*/ 30 h 2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30" fill="none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</a:path>
                <a:path w="21600" h="21630" stroke="0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  <a:lnTo>
                    <a:pt x="21600" y="3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5" name="Arc 75"/>
            <p:cNvSpPr>
              <a:spLocks/>
            </p:cNvSpPr>
            <p:nvPr/>
          </p:nvSpPr>
          <p:spPr bwMode="auto">
            <a:xfrm rot="16200000">
              <a:off x="1365" y="3616"/>
              <a:ext cx="479" cy="1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6" name="Arc 76"/>
            <p:cNvSpPr>
              <a:spLocks/>
            </p:cNvSpPr>
            <p:nvPr/>
          </p:nvSpPr>
          <p:spPr bwMode="auto">
            <a:xfrm rot="16200000">
              <a:off x="2110" y="3376"/>
              <a:ext cx="408" cy="50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7" name="Rectangle 77"/>
            <p:cNvSpPr>
              <a:spLocks noChangeArrowheads="1"/>
            </p:cNvSpPr>
            <p:nvPr/>
          </p:nvSpPr>
          <p:spPr bwMode="auto">
            <a:xfrm>
              <a:off x="1131" y="3181"/>
              <a:ext cx="988" cy="246"/>
            </a:xfrm>
            <a:prstGeom prst="rect">
              <a:avLst/>
            </a:prstGeom>
            <a:solidFill>
              <a:srgbClr val="F8FD3B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8" name="Freeform 78"/>
            <p:cNvSpPr>
              <a:spLocks/>
            </p:cNvSpPr>
            <p:nvPr/>
          </p:nvSpPr>
          <p:spPr bwMode="auto">
            <a:xfrm>
              <a:off x="1127" y="3178"/>
              <a:ext cx="1013" cy="254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504" y="0"/>
                </a:cxn>
                <a:cxn ang="0">
                  <a:pos x="1062" y="319"/>
                </a:cxn>
              </a:cxnLst>
              <a:rect l="0" t="0" r="r" b="b"/>
              <a:pathLst>
                <a:path w="1063" h="320">
                  <a:moveTo>
                    <a:pt x="0" y="319"/>
                  </a:moveTo>
                  <a:lnTo>
                    <a:pt x="504" y="0"/>
                  </a:lnTo>
                  <a:lnTo>
                    <a:pt x="1062" y="319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39" name="Line 79"/>
            <p:cNvSpPr>
              <a:spLocks noChangeShapeType="1"/>
            </p:cNvSpPr>
            <p:nvPr/>
          </p:nvSpPr>
          <p:spPr bwMode="auto">
            <a:xfrm flipV="1">
              <a:off x="1625" y="2911"/>
              <a:ext cx="0" cy="270"/>
            </a:xfrm>
            <a:prstGeom prst="line">
              <a:avLst/>
            </a:pr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40" name="Rectangle 80"/>
            <p:cNvSpPr>
              <a:spLocks noChangeArrowheads="1"/>
            </p:cNvSpPr>
            <p:nvPr/>
          </p:nvSpPr>
          <p:spPr bwMode="auto">
            <a:xfrm>
              <a:off x="1382" y="3249"/>
              <a:ext cx="574" cy="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defTabSz="428625" eaLnBrk="0" hangingPunct="0"/>
              <a:r>
                <a:rPr lang="de-DE" sz="1400" b="1" dirty="0" err="1">
                  <a:solidFill>
                    <a:srgbClr val="0070C0"/>
                  </a:solidFill>
                  <a:latin typeface="Arial" charset="0"/>
                  <a:cs typeface="Arial" charset="0"/>
                </a:rPr>
                <a:t>merge</a:t>
              </a:r>
              <a:endParaRPr lang="de-DE" sz="14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041" name="Arc 81"/>
            <p:cNvSpPr>
              <a:spLocks/>
            </p:cNvSpPr>
            <p:nvPr/>
          </p:nvSpPr>
          <p:spPr bwMode="auto">
            <a:xfrm>
              <a:off x="1941" y="2705"/>
              <a:ext cx="903" cy="997"/>
            </a:xfrm>
            <a:custGeom>
              <a:avLst/>
              <a:gdLst>
                <a:gd name="G0" fmla="+- 23 0 0"/>
                <a:gd name="G1" fmla="+- 21600 0 0"/>
                <a:gd name="G2" fmla="+- 21600 0 0"/>
                <a:gd name="T0" fmla="*/ 0 w 21623"/>
                <a:gd name="T1" fmla="*/ 0 h 21600"/>
                <a:gd name="T2" fmla="*/ 21623 w 21623"/>
                <a:gd name="T3" fmla="*/ 21600 h 21600"/>
                <a:gd name="T4" fmla="*/ 23 w 216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42" name="Arc 82"/>
            <p:cNvSpPr>
              <a:spLocks/>
            </p:cNvSpPr>
            <p:nvPr/>
          </p:nvSpPr>
          <p:spPr bwMode="auto">
            <a:xfrm>
              <a:off x="433" y="2723"/>
              <a:ext cx="901" cy="99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7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43" name="Arc 83"/>
            <p:cNvSpPr>
              <a:spLocks/>
            </p:cNvSpPr>
            <p:nvPr/>
          </p:nvSpPr>
          <p:spPr bwMode="auto">
            <a:xfrm>
              <a:off x="870" y="2848"/>
              <a:ext cx="516" cy="5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  <p:sp>
          <p:nvSpPr>
            <p:cNvPr id="41044" name="Arc 84"/>
            <p:cNvSpPr>
              <a:spLocks/>
            </p:cNvSpPr>
            <p:nvPr/>
          </p:nvSpPr>
          <p:spPr bwMode="auto">
            <a:xfrm>
              <a:off x="870" y="3376"/>
              <a:ext cx="224" cy="409"/>
            </a:xfrm>
            <a:custGeom>
              <a:avLst/>
              <a:gdLst>
                <a:gd name="G0" fmla="+- 21600 0 0"/>
                <a:gd name="G1" fmla="+- 42 0 0"/>
                <a:gd name="G2" fmla="+- 21600 0 0"/>
                <a:gd name="T0" fmla="*/ 21600 w 21600"/>
                <a:gd name="T1" fmla="*/ 21642 h 21642"/>
                <a:gd name="T2" fmla="*/ 0 w 21600"/>
                <a:gd name="T3" fmla="*/ 0 h 21642"/>
                <a:gd name="T4" fmla="*/ 21600 w 21600"/>
                <a:gd name="T5" fmla="*/ 42 h 2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42" fill="none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</a:path>
                <a:path w="21600" h="21642" stroke="0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  <a:lnTo>
                    <a:pt x="21600" y="42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sz="1800">
                <a:solidFill>
                  <a:srgbClr val="0070C0"/>
                </a:solidFill>
              </a:endParaRPr>
            </a:p>
          </p:txBody>
        </p:sp>
      </p:grpSp>
      <p:sp>
        <p:nvSpPr>
          <p:cNvPr id="41045" name="Oval 85"/>
          <p:cNvSpPr>
            <a:spLocks noChangeArrowheads="1"/>
          </p:cNvSpPr>
          <p:nvPr/>
        </p:nvSpPr>
        <p:spPr bwMode="auto">
          <a:xfrm>
            <a:off x="4335463" y="3946525"/>
            <a:ext cx="668337" cy="561975"/>
          </a:xfrm>
          <a:prstGeom prst="ellipse">
            <a:avLst/>
          </a:prstGeom>
          <a:solidFill>
            <a:srgbClr val="F8FD3B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lIns="87312" tIns="42862" rIns="87312" bIns="42862" anchor="ctr"/>
          <a:lstStyle/>
          <a:p>
            <a:pPr algn="ctr" defTabSz="428625" eaLnBrk="0" hangingPunct="0">
              <a:lnSpc>
                <a:spcPct val="90000"/>
              </a:lnSpc>
            </a:pPr>
            <a:r>
              <a:rPr lang="de-DE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sub-</a:t>
            </a:r>
            <a:r>
              <a:rPr lang="de-DE" sz="16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wp</a:t>
            </a:r>
            <a:endParaRPr lang="de-DE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41046" name="Oval 86"/>
          <p:cNvSpPr>
            <a:spLocks noChangeArrowheads="1"/>
          </p:cNvSpPr>
          <p:nvPr/>
        </p:nvSpPr>
        <p:spPr bwMode="auto">
          <a:xfrm>
            <a:off x="5292725" y="3933825"/>
            <a:ext cx="668338" cy="561975"/>
          </a:xfrm>
          <a:prstGeom prst="ellipse">
            <a:avLst/>
          </a:prstGeom>
          <a:solidFill>
            <a:srgbClr val="F8FD3B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lIns="87312" tIns="42862" rIns="87312" bIns="42862" anchor="ctr"/>
          <a:lstStyle/>
          <a:p>
            <a:pPr algn="ctr" defTabSz="428625" eaLnBrk="0" hangingPunct="0">
              <a:lnSpc>
                <a:spcPct val="90000"/>
              </a:lnSpc>
            </a:pPr>
            <a:r>
              <a:rPr lang="de-DE" sz="1600" b="1">
                <a:solidFill>
                  <a:srgbClr val="0070C0"/>
                </a:solidFill>
                <a:latin typeface="Arial" charset="0"/>
                <a:cs typeface="Arial" charset="0"/>
              </a:rPr>
              <a:t>sub-wp</a:t>
            </a:r>
          </a:p>
        </p:txBody>
      </p:sp>
      <p:sp>
        <p:nvSpPr>
          <p:cNvPr id="41047" name="Oval 87"/>
          <p:cNvSpPr>
            <a:spLocks noChangeArrowheads="1"/>
          </p:cNvSpPr>
          <p:nvPr/>
        </p:nvSpPr>
        <p:spPr bwMode="auto">
          <a:xfrm>
            <a:off x="4284663" y="2146300"/>
            <a:ext cx="668337" cy="561975"/>
          </a:xfrm>
          <a:prstGeom prst="ellipse">
            <a:avLst/>
          </a:prstGeom>
          <a:solidFill>
            <a:srgbClr val="F8FD3B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lIns="87312" tIns="42862" rIns="87312" bIns="42862" anchor="ctr"/>
          <a:lstStyle/>
          <a:p>
            <a:pPr algn="ctr" defTabSz="428625" eaLnBrk="0" hangingPunct="0">
              <a:lnSpc>
                <a:spcPct val="90000"/>
              </a:lnSpc>
            </a:pPr>
            <a:r>
              <a:rPr lang="de-DE" sz="1600" b="1">
                <a:solidFill>
                  <a:srgbClr val="0070C0"/>
                </a:solidFill>
                <a:latin typeface="Arial" charset="0"/>
                <a:cs typeface="Arial" charset="0"/>
              </a:rPr>
              <a:t>sub-wp</a:t>
            </a:r>
          </a:p>
        </p:txBody>
      </p:sp>
      <p:sp>
        <p:nvSpPr>
          <p:cNvPr id="41048" name="Oval 88"/>
          <p:cNvSpPr>
            <a:spLocks noChangeArrowheads="1"/>
          </p:cNvSpPr>
          <p:nvPr/>
        </p:nvSpPr>
        <p:spPr bwMode="auto">
          <a:xfrm>
            <a:off x="8578850" y="5160963"/>
            <a:ext cx="71438" cy="682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49" name="Oval 89"/>
          <p:cNvSpPr>
            <a:spLocks noChangeArrowheads="1"/>
          </p:cNvSpPr>
          <p:nvPr/>
        </p:nvSpPr>
        <p:spPr bwMode="auto">
          <a:xfrm>
            <a:off x="8823325" y="5160963"/>
            <a:ext cx="69850" cy="682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050" name="Oval 90"/>
          <p:cNvSpPr>
            <a:spLocks noChangeArrowheads="1"/>
          </p:cNvSpPr>
          <p:nvPr/>
        </p:nvSpPr>
        <p:spPr bwMode="auto">
          <a:xfrm>
            <a:off x="8335963" y="5160963"/>
            <a:ext cx="69850" cy="682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6908800" y="5867400"/>
            <a:ext cx="557213" cy="68263"/>
            <a:chOff x="4352" y="3696"/>
            <a:chExt cx="351" cy="43"/>
          </a:xfrm>
        </p:grpSpPr>
        <p:sp>
          <p:nvSpPr>
            <p:cNvPr id="41052" name="Oval 92"/>
            <p:cNvSpPr>
              <a:spLocks noChangeArrowheads="1"/>
            </p:cNvSpPr>
            <p:nvPr/>
          </p:nvSpPr>
          <p:spPr bwMode="auto">
            <a:xfrm>
              <a:off x="4505" y="3696"/>
              <a:ext cx="45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53" name="Oval 93"/>
            <p:cNvSpPr>
              <a:spLocks noChangeArrowheads="1"/>
            </p:cNvSpPr>
            <p:nvPr/>
          </p:nvSpPr>
          <p:spPr bwMode="auto">
            <a:xfrm>
              <a:off x="4659" y="3696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54" name="Oval 94"/>
            <p:cNvSpPr>
              <a:spLocks noChangeArrowheads="1"/>
            </p:cNvSpPr>
            <p:nvPr/>
          </p:nvSpPr>
          <p:spPr bwMode="auto">
            <a:xfrm>
              <a:off x="4352" y="3696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3924300" y="3933825"/>
            <a:ext cx="4464050" cy="2303463"/>
            <a:chOff x="2472" y="2433"/>
            <a:chExt cx="2812" cy="1451"/>
          </a:xfrm>
        </p:grpSpPr>
        <p:sp>
          <p:nvSpPr>
            <p:cNvPr id="41056" name="Oval 96"/>
            <p:cNvSpPr>
              <a:spLocks noChangeArrowheads="1"/>
            </p:cNvSpPr>
            <p:nvPr/>
          </p:nvSpPr>
          <p:spPr bwMode="auto">
            <a:xfrm>
              <a:off x="4008" y="2433"/>
              <a:ext cx="421" cy="354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sub-wp</a:t>
              </a:r>
            </a:p>
          </p:txBody>
        </p:sp>
        <p:sp>
          <p:nvSpPr>
            <p:cNvPr id="41057" name="Oval 97"/>
            <p:cNvSpPr>
              <a:spLocks noChangeArrowheads="1"/>
            </p:cNvSpPr>
            <p:nvPr/>
          </p:nvSpPr>
          <p:spPr bwMode="auto">
            <a:xfrm>
              <a:off x="3805" y="3542"/>
              <a:ext cx="340" cy="330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w1</a:t>
              </a:r>
            </a:p>
          </p:txBody>
        </p:sp>
        <p:sp>
          <p:nvSpPr>
            <p:cNvPr id="41058" name="Oval 98"/>
            <p:cNvSpPr>
              <a:spLocks noChangeArrowheads="1"/>
            </p:cNvSpPr>
            <p:nvPr/>
          </p:nvSpPr>
          <p:spPr bwMode="auto">
            <a:xfrm>
              <a:off x="4944" y="3531"/>
              <a:ext cx="340" cy="329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 </a:t>
              </a:r>
              <a:r>
                <a:rPr lang="de-DE" sz="14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w{np-1</a:t>
              </a:r>
              <a:r>
                <a:rPr lang="de-DE" sz="1600" b="1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}</a:t>
              </a:r>
            </a:p>
          </p:txBody>
        </p:sp>
        <p:sp>
          <p:nvSpPr>
            <p:cNvPr id="41059" name="Oval 99"/>
            <p:cNvSpPr>
              <a:spLocks noChangeArrowheads="1"/>
            </p:cNvSpPr>
            <p:nvPr/>
          </p:nvSpPr>
          <p:spPr bwMode="auto">
            <a:xfrm>
              <a:off x="3152" y="3552"/>
              <a:ext cx="340" cy="332"/>
            </a:xfrm>
            <a:prstGeom prst="ellipse">
              <a:avLst/>
            </a:prstGeom>
            <a:solidFill>
              <a:srgbClr val="F8FD3B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lIns="87312" tIns="42862" rIns="87312" bIns="42862" anchor="ctr"/>
            <a:lstStyle/>
            <a:p>
              <a:pPr algn="ctr" defTabSz="428625" eaLnBrk="0" hangingPunct="0">
                <a:lnSpc>
                  <a:spcPct val="90000"/>
                </a:lnSpc>
              </a:pPr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w0</a:t>
              </a:r>
            </a:p>
          </p:txBody>
        </p:sp>
        <p:sp>
          <p:nvSpPr>
            <p:cNvPr id="41060" name="Oval 100"/>
            <p:cNvSpPr>
              <a:spLocks noChangeArrowheads="1"/>
            </p:cNvSpPr>
            <p:nvPr/>
          </p:nvSpPr>
          <p:spPr bwMode="auto">
            <a:xfrm>
              <a:off x="2625" y="3339"/>
              <a:ext cx="45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1" name="Oval 101"/>
            <p:cNvSpPr>
              <a:spLocks noChangeArrowheads="1"/>
            </p:cNvSpPr>
            <p:nvPr/>
          </p:nvSpPr>
          <p:spPr bwMode="auto">
            <a:xfrm>
              <a:off x="2779" y="3339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2" name="Oval 102"/>
            <p:cNvSpPr>
              <a:spLocks noChangeArrowheads="1"/>
            </p:cNvSpPr>
            <p:nvPr/>
          </p:nvSpPr>
          <p:spPr bwMode="auto">
            <a:xfrm>
              <a:off x="2472" y="3339"/>
              <a:ext cx="44" cy="4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3" name="Arc 103"/>
            <p:cNvSpPr>
              <a:spLocks/>
            </p:cNvSpPr>
            <p:nvPr/>
          </p:nvSpPr>
          <p:spPr bwMode="auto">
            <a:xfrm rot="16200000">
              <a:off x="3548" y="3217"/>
              <a:ext cx="362" cy="506"/>
            </a:xfrm>
            <a:custGeom>
              <a:avLst/>
              <a:gdLst>
                <a:gd name="G0" fmla="+- 21600 0 0"/>
                <a:gd name="G1" fmla="+- 30 0 0"/>
                <a:gd name="G2" fmla="+- 21600 0 0"/>
                <a:gd name="T0" fmla="*/ 21600 w 21600"/>
                <a:gd name="T1" fmla="*/ 21630 h 21630"/>
                <a:gd name="T2" fmla="*/ 0 w 21600"/>
                <a:gd name="T3" fmla="*/ 0 h 21630"/>
                <a:gd name="T4" fmla="*/ 21600 w 21600"/>
                <a:gd name="T5" fmla="*/ 30 h 2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30" fill="none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</a:path>
                <a:path w="21600" h="21630" stroke="0" extrusionOk="0">
                  <a:moveTo>
                    <a:pt x="21600" y="21630"/>
                  </a:moveTo>
                  <a:cubicBezTo>
                    <a:pt x="9670" y="21630"/>
                    <a:pt x="0" y="11959"/>
                    <a:pt x="0" y="30"/>
                  </a:cubicBezTo>
                  <a:cubicBezTo>
                    <a:pt x="-1" y="20"/>
                    <a:pt x="0" y="10"/>
                    <a:pt x="0" y="0"/>
                  </a:cubicBezTo>
                  <a:lnTo>
                    <a:pt x="21600" y="3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4" name="Arc 104"/>
            <p:cNvSpPr>
              <a:spLocks/>
            </p:cNvSpPr>
            <p:nvPr/>
          </p:nvSpPr>
          <p:spPr bwMode="auto">
            <a:xfrm rot="16200000">
              <a:off x="3969" y="3469"/>
              <a:ext cx="456" cy="8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5" name="Arc 105"/>
            <p:cNvSpPr>
              <a:spLocks/>
            </p:cNvSpPr>
            <p:nvPr/>
          </p:nvSpPr>
          <p:spPr bwMode="auto">
            <a:xfrm rot="16200000">
              <a:off x="4532" y="3281"/>
              <a:ext cx="388" cy="37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6" name="Rectangle 106"/>
            <p:cNvSpPr>
              <a:spLocks noChangeArrowheads="1"/>
            </p:cNvSpPr>
            <p:nvPr/>
          </p:nvSpPr>
          <p:spPr bwMode="auto">
            <a:xfrm>
              <a:off x="3844" y="3044"/>
              <a:ext cx="737" cy="234"/>
            </a:xfrm>
            <a:prstGeom prst="rect">
              <a:avLst/>
            </a:prstGeom>
            <a:solidFill>
              <a:srgbClr val="F8FD3B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7" name="Freeform 107"/>
            <p:cNvSpPr>
              <a:spLocks/>
            </p:cNvSpPr>
            <p:nvPr/>
          </p:nvSpPr>
          <p:spPr bwMode="auto">
            <a:xfrm>
              <a:off x="3841" y="3041"/>
              <a:ext cx="755" cy="242"/>
            </a:xfrm>
            <a:custGeom>
              <a:avLst/>
              <a:gdLst/>
              <a:ahLst/>
              <a:cxnLst>
                <a:cxn ang="0">
                  <a:pos x="0" y="319"/>
                </a:cxn>
                <a:cxn ang="0">
                  <a:pos x="504" y="0"/>
                </a:cxn>
                <a:cxn ang="0">
                  <a:pos x="1062" y="319"/>
                </a:cxn>
              </a:cxnLst>
              <a:rect l="0" t="0" r="r" b="b"/>
              <a:pathLst>
                <a:path w="1063" h="320">
                  <a:moveTo>
                    <a:pt x="0" y="319"/>
                  </a:moveTo>
                  <a:lnTo>
                    <a:pt x="504" y="0"/>
                  </a:lnTo>
                  <a:lnTo>
                    <a:pt x="1062" y="319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8" name="Line 108"/>
            <p:cNvSpPr>
              <a:spLocks noChangeShapeType="1"/>
            </p:cNvSpPr>
            <p:nvPr/>
          </p:nvSpPr>
          <p:spPr bwMode="auto">
            <a:xfrm flipV="1">
              <a:off x="4212" y="2787"/>
              <a:ext cx="0" cy="257"/>
            </a:xfrm>
            <a:prstGeom prst="line">
              <a:avLst/>
            </a:pr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69" name="Rectangle 109"/>
            <p:cNvSpPr>
              <a:spLocks noChangeArrowheads="1"/>
            </p:cNvSpPr>
            <p:nvPr/>
          </p:nvSpPr>
          <p:spPr bwMode="auto">
            <a:xfrm>
              <a:off x="4031" y="3109"/>
              <a:ext cx="472" cy="1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defTabSz="428625" eaLnBrk="0" hangingPunct="0"/>
              <a:r>
                <a:rPr lang="de-DE" sz="1600" b="1">
                  <a:solidFill>
                    <a:srgbClr val="0070C0"/>
                  </a:solidFill>
                  <a:latin typeface="Arial" charset="0"/>
                  <a:cs typeface="Arial" charset="0"/>
                </a:rPr>
                <a:t>merge</a:t>
              </a:r>
            </a:p>
          </p:txBody>
        </p:sp>
        <p:sp>
          <p:nvSpPr>
            <p:cNvPr id="41070" name="Arc 110"/>
            <p:cNvSpPr>
              <a:spLocks/>
            </p:cNvSpPr>
            <p:nvPr/>
          </p:nvSpPr>
          <p:spPr bwMode="auto">
            <a:xfrm>
              <a:off x="4448" y="2592"/>
              <a:ext cx="673" cy="947"/>
            </a:xfrm>
            <a:custGeom>
              <a:avLst/>
              <a:gdLst>
                <a:gd name="G0" fmla="+- 23 0 0"/>
                <a:gd name="G1" fmla="+- 21600 0 0"/>
                <a:gd name="G2" fmla="+- 21600 0 0"/>
                <a:gd name="T0" fmla="*/ 0 w 21623"/>
                <a:gd name="T1" fmla="*/ 0 h 21600"/>
                <a:gd name="T2" fmla="*/ 21623 w 21623"/>
                <a:gd name="T3" fmla="*/ 21600 h 21600"/>
                <a:gd name="T4" fmla="*/ 23 w 216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71" name="Arc 111"/>
            <p:cNvSpPr>
              <a:spLocks/>
            </p:cNvSpPr>
            <p:nvPr/>
          </p:nvSpPr>
          <p:spPr bwMode="auto">
            <a:xfrm>
              <a:off x="3323" y="2609"/>
              <a:ext cx="672" cy="94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7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9"/>
                    <a:pt x="9656" y="12"/>
                    <a:pt x="2157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72" name="Arc 112"/>
            <p:cNvSpPr>
              <a:spLocks/>
            </p:cNvSpPr>
            <p:nvPr/>
          </p:nvSpPr>
          <p:spPr bwMode="auto">
            <a:xfrm>
              <a:off x="3649" y="2728"/>
              <a:ext cx="385" cy="51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  <p:sp>
          <p:nvSpPr>
            <p:cNvPr id="41073" name="Arc 113"/>
            <p:cNvSpPr>
              <a:spLocks/>
            </p:cNvSpPr>
            <p:nvPr/>
          </p:nvSpPr>
          <p:spPr bwMode="auto">
            <a:xfrm>
              <a:off x="3649" y="3229"/>
              <a:ext cx="167" cy="389"/>
            </a:xfrm>
            <a:custGeom>
              <a:avLst/>
              <a:gdLst>
                <a:gd name="G0" fmla="+- 21600 0 0"/>
                <a:gd name="G1" fmla="+- 42 0 0"/>
                <a:gd name="G2" fmla="+- 21600 0 0"/>
                <a:gd name="T0" fmla="*/ 21600 w 21600"/>
                <a:gd name="T1" fmla="*/ 21642 h 21642"/>
                <a:gd name="T2" fmla="*/ 0 w 21600"/>
                <a:gd name="T3" fmla="*/ 0 h 21642"/>
                <a:gd name="T4" fmla="*/ 21600 w 21600"/>
                <a:gd name="T5" fmla="*/ 42 h 2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42" fill="none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</a:path>
                <a:path w="21600" h="21642" stroke="0" extrusionOk="0">
                  <a:moveTo>
                    <a:pt x="21600" y="21642"/>
                  </a:moveTo>
                  <a:cubicBezTo>
                    <a:pt x="9670" y="21642"/>
                    <a:pt x="0" y="11971"/>
                    <a:pt x="0" y="42"/>
                  </a:cubicBezTo>
                  <a:cubicBezTo>
                    <a:pt x="-1" y="28"/>
                    <a:pt x="0" y="14"/>
                    <a:pt x="0" y="0"/>
                  </a:cubicBezTo>
                  <a:lnTo>
                    <a:pt x="21600" y="42"/>
                  </a:lnTo>
                  <a:close/>
                </a:path>
              </a:pathLst>
            </a:custGeom>
            <a:noFill/>
            <a:ln w="28575">
              <a:solidFill>
                <a:srgbClr val="F8FD3B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70C0"/>
                </a:solidFill>
              </a:endParaRPr>
            </a:p>
          </p:txBody>
        </p:sp>
      </p:grpSp>
      <p:sp>
        <p:nvSpPr>
          <p:cNvPr id="41074" name="Oval 114"/>
          <p:cNvSpPr>
            <a:spLocks noChangeArrowheads="1"/>
          </p:cNvSpPr>
          <p:nvPr/>
        </p:nvSpPr>
        <p:spPr bwMode="auto">
          <a:xfrm>
            <a:off x="8151813" y="3860800"/>
            <a:ext cx="668337" cy="561975"/>
          </a:xfrm>
          <a:prstGeom prst="ellipse">
            <a:avLst/>
          </a:prstGeom>
          <a:solidFill>
            <a:srgbClr val="F8FD3B"/>
          </a:solidFill>
          <a:ln w="28575">
            <a:solidFill>
              <a:srgbClr val="F8FD3B"/>
            </a:solidFill>
            <a:round/>
            <a:headEnd/>
            <a:tailEnd/>
          </a:ln>
          <a:effectLst/>
        </p:spPr>
        <p:txBody>
          <a:bodyPr wrap="none" lIns="87312" tIns="42862" rIns="87312" bIns="42862" anchor="ctr"/>
          <a:lstStyle/>
          <a:p>
            <a:pPr algn="ctr" defTabSz="428625" eaLnBrk="0" hangingPunct="0">
              <a:lnSpc>
                <a:spcPct val="90000"/>
              </a:lnSpc>
            </a:pPr>
            <a:r>
              <a:rPr lang="de-DE" sz="1600" b="1">
                <a:solidFill>
                  <a:srgbClr val="0070C0"/>
                </a:solidFill>
                <a:latin typeface="Arial" charset="0"/>
                <a:cs typeface="Arial" charset="0"/>
              </a:rPr>
              <a:t>sub-wp</a:t>
            </a:r>
          </a:p>
        </p:txBody>
      </p:sp>
      <p:sp>
        <p:nvSpPr>
          <p:cNvPr id="41075" name="Text Box 115"/>
          <p:cNvSpPr txBox="1">
            <a:spLocks noChangeArrowheads="1"/>
          </p:cNvSpPr>
          <p:nvPr/>
        </p:nvSpPr>
        <p:spPr bwMode="auto">
          <a:xfrm>
            <a:off x="306388" y="1776409"/>
            <a:ext cx="8658225" cy="28670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square">
            <a:spAutoFit/>
            <a:flatTx/>
          </a:bodyPr>
          <a:lstStyle/>
          <a:p>
            <a:r>
              <a:rPr lang="de-DE" sz="1800" b="1" dirty="0" err="1">
                <a:solidFill>
                  <a:srgbClr val="0070C0"/>
                </a:solidFill>
                <a:latin typeface="Courier New" pitchFamily="49" charset="0"/>
              </a:rPr>
              <a:t>wpNested</a:t>
            </a:r>
            <a:r>
              <a:rPr lang="de-DE" sz="1800" b="1" dirty="0">
                <a:latin typeface="Courier New" pitchFamily="49" charset="0"/>
              </a:rPr>
              <a:t> :: (Trans a, Trans b) =&gt;</a:t>
            </a:r>
          </a:p>
          <a:p>
            <a:r>
              <a:rPr lang="de-DE" sz="1800" b="1" dirty="0">
                <a:latin typeface="Courier New" pitchFamily="49" charset="0"/>
              </a:rPr>
              <a:t>            [</a:t>
            </a:r>
            <a:r>
              <a:rPr lang="de-DE" sz="1800" b="1" dirty="0" err="1">
                <a:latin typeface="Courier New" pitchFamily="49" charset="0"/>
              </a:rPr>
              <a:t>Int</a:t>
            </a:r>
            <a:r>
              <a:rPr lang="de-DE" sz="1800" b="1" dirty="0">
                <a:latin typeface="Courier New" pitchFamily="49" charset="0"/>
              </a:rPr>
              <a:t>] -&gt; [</a:t>
            </a:r>
            <a:r>
              <a:rPr lang="de-DE" sz="1800" b="1" dirty="0" err="1">
                <a:latin typeface="Courier New" pitchFamily="49" charset="0"/>
              </a:rPr>
              <a:t>Int</a:t>
            </a:r>
            <a:r>
              <a:rPr lang="de-DE" sz="1800" b="1" dirty="0">
                <a:latin typeface="Courier New" pitchFamily="49" charset="0"/>
              </a:rPr>
              <a:t>] -&gt;  -- </a:t>
            </a:r>
            <a:r>
              <a:rPr lang="de-DE" sz="1800" b="1" dirty="0" err="1">
                <a:latin typeface="Courier New" pitchFamily="49" charset="0"/>
              </a:rPr>
              <a:t>branching</a:t>
            </a:r>
            <a:r>
              <a:rPr lang="de-DE" sz="1800" b="1" dirty="0">
                <a:latin typeface="Courier New" pitchFamily="49" charset="0"/>
              </a:rPr>
              <a:t> </a:t>
            </a:r>
            <a:r>
              <a:rPr lang="de-DE" sz="1800" b="1" dirty="0" err="1">
                <a:latin typeface="Courier New" pitchFamily="49" charset="0"/>
              </a:rPr>
              <a:t>degrees</a:t>
            </a:r>
            <a:r>
              <a:rPr lang="de-DE" sz="1800" b="1" dirty="0">
                <a:latin typeface="Courier New" pitchFamily="49" charset="0"/>
              </a:rPr>
              <a:t>/</a:t>
            </a:r>
            <a:r>
              <a:rPr lang="de-DE" sz="1800" b="1" dirty="0" err="1">
                <a:latin typeface="Courier New" pitchFamily="49" charset="0"/>
              </a:rPr>
              <a:t>prefetches</a:t>
            </a:r>
            <a:endParaRPr lang="de-DE" sz="1800" b="1" dirty="0">
              <a:latin typeface="Courier New" pitchFamily="49" charset="0"/>
            </a:endParaRPr>
          </a:p>
          <a:p>
            <a:r>
              <a:rPr lang="de-DE" sz="1800" b="1" dirty="0">
                <a:latin typeface="Courier New" pitchFamily="49" charset="0"/>
              </a:rPr>
              <a:t>                               -- per </a:t>
            </a:r>
            <a:r>
              <a:rPr lang="de-DE" sz="1800" b="1" dirty="0" err="1">
                <a:latin typeface="Courier New" pitchFamily="49" charset="0"/>
              </a:rPr>
              <a:t>level</a:t>
            </a:r>
            <a:endParaRPr lang="de-DE" sz="1800" b="1" dirty="0">
              <a:latin typeface="Courier New" pitchFamily="49" charset="0"/>
            </a:endParaRPr>
          </a:p>
          <a:p>
            <a:r>
              <a:rPr lang="de-DE" sz="1800" b="1" dirty="0">
                <a:latin typeface="Courier New" pitchFamily="49" charset="0"/>
              </a:rPr>
              <a:t>            ([a] -&gt; [b]) -&gt;    -- </a:t>
            </a:r>
            <a:r>
              <a:rPr lang="de-DE" sz="1800" b="1" dirty="0" err="1">
                <a:latin typeface="Courier New" pitchFamily="49" charset="0"/>
              </a:rPr>
              <a:t>worker</a:t>
            </a:r>
            <a:r>
              <a:rPr lang="de-DE" sz="1800" b="1" dirty="0">
                <a:latin typeface="Courier New" pitchFamily="49" charset="0"/>
              </a:rPr>
              <a:t> </a:t>
            </a:r>
            <a:r>
              <a:rPr lang="de-DE" sz="1800" b="1" dirty="0" err="1">
                <a:latin typeface="Courier New" pitchFamily="49" charset="0"/>
              </a:rPr>
              <a:t>function</a:t>
            </a:r>
            <a:endParaRPr lang="de-DE" sz="1800" b="1" dirty="0">
              <a:latin typeface="Courier New" pitchFamily="49" charset="0"/>
            </a:endParaRPr>
          </a:p>
          <a:p>
            <a:r>
              <a:rPr lang="de-DE" sz="1800" b="1" dirty="0">
                <a:latin typeface="Courier New" pitchFamily="49" charset="0"/>
              </a:rPr>
              <a:t>            [a] -&gt; [b]         -- </a:t>
            </a:r>
            <a:r>
              <a:rPr lang="de-DE" sz="1800" b="1" dirty="0" err="1">
                <a:latin typeface="Courier New" pitchFamily="49" charset="0"/>
              </a:rPr>
              <a:t>tasks</a:t>
            </a:r>
            <a:r>
              <a:rPr lang="de-DE" sz="1800" b="1" dirty="0">
                <a:latin typeface="Courier New" pitchFamily="49" charset="0"/>
              </a:rPr>
              <a:t>, </a:t>
            </a:r>
            <a:r>
              <a:rPr lang="de-DE" sz="1800" b="1" dirty="0" err="1">
                <a:latin typeface="Courier New" pitchFamily="49" charset="0"/>
              </a:rPr>
              <a:t>results</a:t>
            </a:r>
            <a:endParaRPr lang="de-DE" sz="1800" b="1" dirty="0">
              <a:latin typeface="Courier New" pitchFamily="49" charset="0"/>
            </a:endParaRPr>
          </a:p>
          <a:p>
            <a:r>
              <a:rPr lang="de-DE" sz="1800" b="1" dirty="0" err="1">
                <a:solidFill>
                  <a:srgbClr val="0070C0"/>
                </a:solidFill>
                <a:latin typeface="Courier New" pitchFamily="49" charset="0"/>
              </a:rPr>
              <a:t>wpNested</a:t>
            </a:r>
            <a:r>
              <a:rPr lang="de-DE" sz="1800" b="1" dirty="0">
                <a:latin typeface="Courier New" pitchFamily="49" charset="0"/>
              </a:rPr>
              <a:t> </a:t>
            </a:r>
            <a:r>
              <a:rPr lang="de-DE" sz="1800" b="1" dirty="0" err="1">
                <a:latin typeface="Courier New" pitchFamily="49" charset="0"/>
              </a:rPr>
              <a:t>ns</a:t>
            </a:r>
            <a:r>
              <a:rPr lang="de-DE" sz="1800" b="1" dirty="0">
                <a:latin typeface="Courier New" pitchFamily="49" charset="0"/>
              </a:rPr>
              <a:t> </a:t>
            </a:r>
            <a:r>
              <a:rPr lang="de-DE" sz="1800" b="1" dirty="0" err="1">
                <a:latin typeface="Courier New" pitchFamily="49" charset="0"/>
              </a:rPr>
              <a:t>pfs</a:t>
            </a:r>
            <a:r>
              <a:rPr lang="de-DE" sz="1800" b="1" dirty="0">
                <a:latin typeface="Courier New" pitchFamily="49" charset="0"/>
              </a:rPr>
              <a:t> </a:t>
            </a:r>
            <a:r>
              <a:rPr lang="de-DE" sz="1800" b="1" dirty="0" err="1">
                <a:latin typeface="Courier New" pitchFamily="49" charset="0"/>
              </a:rPr>
              <a:t>wf</a:t>
            </a:r>
            <a:r>
              <a:rPr lang="de-DE" sz="1800" b="1" dirty="0">
                <a:latin typeface="Courier New" pitchFamily="49" charset="0"/>
              </a:rPr>
              <a:t> = </a:t>
            </a:r>
            <a:r>
              <a:rPr lang="de-DE" sz="1800" b="1" dirty="0" err="1">
                <a:solidFill>
                  <a:srgbClr val="0070C0"/>
                </a:solidFill>
                <a:latin typeface="Courier New" pitchFamily="49" charset="0"/>
              </a:rPr>
              <a:t>foldr</a:t>
            </a:r>
            <a:r>
              <a:rPr lang="de-DE" sz="1800" b="1" dirty="0">
                <a:latin typeface="Courier New" pitchFamily="49" charset="0"/>
              </a:rPr>
              <a:t> </a:t>
            </a:r>
            <a:r>
              <a:rPr lang="de-DE" sz="1800" b="1" dirty="0" err="1">
                <a:latin typeface="Courier New" pitchFamily="49" charset="0"/>
              </a:rPr>
              <a:t>fld</a:t>
            </a:r>
            <a:r>
              <a:rPr lang="de-DE" sz="1800" b="1" dirty="0">
                <a:latin typeface="Courier New" pitchFamily="49" charset="0"/>
              </a:rPr>
              <a:t> </a:t>
            </a:r>
            <a:r>
              <a:rPr lang="de-DE" sz="1800" b="1" dirty="0" err="1">
                <a:latin typeface="Courier New" pitchFamily="49" charset="0"/>
              </a:rPr>
              <a:t>wf</a:t>
            </a:r>
            <a:r>
              <a:rPr lang="de-DE" sz="1800" b="1" dirty="0">
                <a:latin typeface="Courier New" pitchFamily="49" charset="0"/>
              </a:rPr>
              <a:t> (</a:t>
            </a:r>
            <a:r>
              <a:rPr lang="de-DE" sz="1800" b="1" dirty="0" err="1">
                <a:latin typeface="Courier New" pitchFamily="49" charset="0"/>
              </a:rPr>
              <a:t>zip</a:t>
            </a:r>
            <a:r>
              <a:rPr lang="de-DE" sz="1800" b="1" dirty="0">
                <a:latin typeface="Courier New" pitchFamily="49" charset="0"/>
              </a:rPr>
              <a:t> </a:t>
            </a:r>
            <a:r>
              <a:rPr lang="de-DE" sz="1800" b="1" dirty="0" err="1">
                <a:latin typeface="Courier New" pitchFamily="49" charset="0"/>
              </a:rPr>
              <a:t>ns</a:t>
            </a:r>
            <a:r>
              <a:rPr lang="de-DE" sz="1800" b="1" dirty="0">
                <a:latin typeface="Courier New" pitchFamily="49" charset="0"/>
              </a:rPr>
              <a:t> </a:t>
            </a:r>
            <a:r>
              <a:rPr lang="de-DE" sz="1800" b="1" dirty="0" err="1">
                <a:latin typeface="Courier New" pitchFamily="49" charset="0"/>
              </a:rPr>
              <a:t>pfs</a:t>
            </a:r>
            <a:r>
              <a:rPr lang="de-DE" sz="1800" b="1" dirty="0">
                <a:latin typeface="Courier New" pitchFamily="49" charset="0"/>
              </a:rPr>
              <a:t>)</a:t>
            </a:r>
          </a:p>
          <a:p>
            <a:r>
              <a:rPr lang="de-DE" sz="1800" b="1" dirty="0">
                <a:latin typeface="Courier New" pitchFamily="49" charset="0"/>
              </a:rPr>
              <a:t>  </a:t>
            </a:r>
            <a:r>
              <a:rPr lang="de-DE" sz="1800" b="1" dirty="0" err="1">
                <a:latin typeface="Courier New" pitchFamily="49" charset="0"/>
              </a:rPr>
              <a:t>where</a:t>
            </a:r>
            <a:endParaRPr lang="de-DE" sz="1800" b="1" dirty="0">
              <a:latin typeface="Courier New" pitchFamily="49" charset="0"/>
            </a:endParaRPr>
          </a:p>
          <a:p>
            <a:r>
              <a:rPr lang="de-DE" sz="1800" b="1" dirty="0">
                <a:latin typeface="Courier New" pitchFamily="49" charset="0"/>
              </a:rPr>
              <a:t>    </a:t>
            </a:r>
            <a:r>
              <a:rPr lang="de-DE" sz="1800" b="1" dirty="0" err="1">
                <a:latin typeface="Courier New" pitchFamily="49" charset="0"/>
              </a:rPr>
              <a:t>fld</a:t>
            </a:r>
            <a:r>
              <a:rPr lang="de-DE" sz="1800" b="1" dirty="0">
                <a:latin typeface="Courier New" pitchFamily="49" charset="0"/>
              </a:rPr>
              <a:t> :: (Trans a, Trans b) =&gt;</a:t>
            </a:r>
          </a:p>
          <a:p>
            <a:r>
              <a:rPr lang="de-DE" sz="1800" b="1" dirty="0">
                <a:latin typeface="Courier New" pitchFamily="49" charset="0"/>
              </a:rPr>
              <a:t>           (</a:t>
            </a:r>
            <a:r>
              <a:rPr lang="de-DE" sz="1800" b="1" dirty="0" err="1">
                <a:latin typeface="Courier New" pitchFamily="49" charset="0"/>
              </a:rPr>
              <a:t>Int,Int</a:t>
            </a:r>
            <a:r>
              <a:rPr lang="de-DE" sz="1800" b="1" dirty="0">
                <a:latin typeface="Courier New" pitchFamily="49" charset="0"/>
              </a:rPr>
              <a:t>) -&gt; ([a] -&gt; [b]) -&gt; ([a] -&gt; [b])</a:t>
            </a:r>
          </a:p>
          <a:p>
            <a:r>
              <a:rPr lang="de-DE" sz="1800" b="1" dirty="0">
                <a:latin typeface="Courier New" pitchFamily="49" charset="0"/>
              </a:rPr>
              <a:t>    </a:t>
            </a:r>
            <a:r>
              <a:rPr lang="de-DE" sz="1800" b="1" dirty="0" err="1">
                <a:latin typeface="Courier New" pitchFamily="49" charset="0"/>
              </a:rPr>
              <a:t>fld</a:t>
            </a:r>
            <a:r>
              <a:rPr lang="de-DE" sz="1800" b="1" dirty="0">
                <a:latin typeface="Courier New" pitchFamily="49" charset="0"/>
              </a:rPr>
              <a:t> (</a:t>
            </a:r>
            <a:r>
              <a:rPr lang="de-DE" sz="1800" b="1" dirty="0" err="1">
                <a:latin typeface="Courier New" pitchFamily="49" charset="0"/>
              </a:rPr>
              <a:t>n,pf</a:t>
            </a:r>
            <a:r>
              <a:rPr lang="de-DE" sz="1800" b="1" dirty="0">
                <a:latin typeface="Courier New" pitchFamily="49" charset="0"/>
              </a:rPr>
              <a:t>) </a:t>
            </a:r>
            <a:r>
              <a:rPr lang="de-DE" sz="1800" b="1" dirty="0" err="1">
                <a:latin typeface="Courier New" pitchFamily="49" charset="0"/>
              </a:rPr>
              <a:t>wf</a:t>
            </a:r>
            <a:r>
              <a:rPr lang="de-DE" sz="1800" b="1" dirty="0">
                <a:latin typeface="Courier New" pitchFamily="49" charset="0"/>
              </a:rPr>
              <a:t> = </a:t>
            </a:r>
            <a:r>
              <a:rPr lang="de-DE" sz="1800" b="1" dirty="0" err="1">
                <a:solidFill>
                  <a:srgbClr val="0070C0"/>
                </a:solidFill>
                <a:latin typeface="Courier New" pitchFamily="49" charset="0"/>
              </a:rPr>
              <a:t>workpool</a:t>
            </a:r>
            <a:r>
              <a:rPr lang="de-DE" sz="1800" b="1" dirty="0">
                <a:latin typeface="Courier New" pitchFamily="49" charset="0"/>
              </a:rPr>
              <a:t>' n </a:t>
            </a:r>
            <a:r>
              <a:rPr lang="de-DE" sz="1800" b="1" dirty="0" err="1">
                <a:latin typeface="Courier New" pitchFamily="49" charset="0"/>
              </a:rPr>
              <a:t>pf</a:t>
            </a:r>
            <a:r>
              <a:rPr lang="de-DE" sz="1800" b="1" dirty="0">
                <a:latin typeface="Courier New" pitchFamily="49" charset="0"/>
              </a:rPr>
              <a:t> </a:t>
            </a:r>
            <a:r>
              <a:rPr lang="de-DE" sz="1800" b="1" dirty="0" err="1">
                <a:latin typeface="Courier New" pitchFamily="49" charset="0"/>
              </a:rPr>
              <a:t>wf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41076" name="Rectangle 116"/>
          <p:cNvSpPr>
            <a:spLocks noChangeArrowheads="1"/>
          </p:cNvSpPr>
          <p:nvPr/>
        </p:nvSpPr>
        <p:spPr bwMode="auto">
          <a:xfrm>
            <a:off x="2411413" y="4722835"/>
            <a:ext cx="4756150" cy="1920875"/>
          </a:xfrm>
          <a:prstGeom prst="rect">
            <a:avLst/>
          </a:prstGeom>
          <a:solidFill>
            <a:srgbClr val="00484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bg1"/>
                </a:solidFill>
                <a:latin typeface="Courier New" pitchFamily="49" charset="0"/>
              </a:rPr>
              <a:t>wpnested [4,5] [64,8]  yields </a:t>
            </a:r>
          </a:p>
          <a:p>
            <a:endParaRPr lang="de-DE" sz="2000" b="1">
              <a:solidFill>
                <a:schemeClr val="bg1"/>
              </a:solidFill>
              <a:latin typeface="Courier New" pitchFamily="49" charset="0"/>
            </a:endParaRPr>
          </a:p>
          <a:p>
            <a:endParaRPr lang="de-DE" sz="2000" b="1">
              <a:solidFill>
                <a:schemeClr val="bg1"/>
              </a:solidFill>
              <a:latin typeface="Courier New" pitchFamily="49" charset="0"/>
            </a:endParaRPr>
          </a:p>
          <a:p>
            <a:endParaRPr lang="de-DE" sz="2000" b="1">
              <a:solidFill>
                <a:schemeClr val="bg1"/>
              </a:solidFill>
              <a:latin typeface="Courier New" pitchFamily="49" charset="0"/>
            </a:endParaRPr>
          </a:p>
          <a:p>
            <a:endParaRPr lang="de-DE" sz="2000" b="1">
              <a:solidFill>
                <a:schemeClr val="bg1"/>
              </a:solidFill>
              <a:latin typeface="Courier New" pitchFamily="49" charset="0"/>
            </a:endParaRPr>
          </a:p>
          <a:p>
            <a:endParaRPr lang="de-DE" sz="2000" b="1">
              <a:solidFill>
                <a:schemeClr val="bg1"/>
              </a:solidFill>
              <a:latin typeface="Courier New" pitchFamily="49" charset="0"/>
            </a:endParaRPr>
          </a:p>
        </p:txBody>
      </p:sp>
      <p:grpSp>
        <p:nvGrpSpPr>
          <p:cNvPr id="9" name="Group 117"/>
          <p:cNvGrpSpPr>
            <a:grpSpLocks/>
          </p:cNvGrpSpPr>
          <p:nvPr/>
        </p:nvGrpSpPr>
        <p:grpSpPr bwMode="auto">
          <a:xfrm>
            <a:off x="2700338" y="5084763"/>
            <a:ext cx="4176712" cy="1511300"/>
            <a:chOff x="3651" y="3249"/>
            <a:chExt cx="1905" cy="635"/>
          </a:xfrm>
        </p:grpSpPr>
        <p:sp>
          <p:nvSpPr>
            <p:cNvPr id="41078" name="Rectangle 118"/>
            <p:cNvSpPr>
              <a:spLocks noChangeArrowheads="1"/>
            </p:cNvSpPr>
            <p:nvPr/>
          </p:nvSpPr>
          <p:spPr bwMode="auto">
            <a:xfrm>
              <a:off x="3651" y="3249"/>
              <a:ext cx="190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" name="Group 119"/>
            <p:cNvGrpSpPr>
              <a:grpSpLocks/>
            </p:cNvGrpSpPr>
            <p:nvPr/>
          </p:nvGrpSpPr>
          <p:grpSpPr bwMode="auto">
            <a:xfrm>
              <a:off x="3696" y="3339"/>
              <a:ext cx="1769" cy="408"/>
              <a:chOff x="68" y="2478"/>
              <a:chExt cx="1769" cy="408"/>
            </a:xfrm>
          </p:grpSpPr>
          <p:sp>
            <p:nvSpPr>
              <p:cNvPr id="41080" name="Oval 120"/>
              <p:cNvSpPr>
                <a:spLocks noChangeArrowheads="1"/>
              </p:cNvSpPr>
              <p:nvPr/>
            </p:nvSpPr>
            <p:spPr bwMode="auto">
              <a:xfrm>
                <a:off x="930" y="2478"/>
                <a:ext cx="45" cy="45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" name="Group 121"/>
              <p:cNvGrpSpPr>
                <a:grpSpLocks/>
              </p:cNvGrpSpPr>
              <p:nvPr/>
            </p:nvGrpSpPr>
            <p:grpSpPr bwMode="auto">
              <a:xfrm>
                <a:off x="68" y="2705"/>
                <a:ext cx="408" cy="181"/>
                <a:chOff x="340" y="2569"/>
                <a:chExt cx="408" cy="181"/>
              </a:xfrm>
            </p:grpSpPr>
            <p:sp>
              <p:nvSpPr>
                <p:cNvPr id="41082" name="Oval 122"/>
                <p:cNvSpPr>
                  <a:spLocks noChangeArrowheads="1"/>
                </p:cNvSpPr>
                <p:nvPr/>
              </p:nvSpPr>
              <p:spPr bwMode="auto">
                <a:xfrm>
                  <a:off x="521" y="2569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83" name="Oval 123"/>
                <p:cNvSpPr>
                  <a:spLocks noChangeArrowheads="1"/>
                </p:cNvSpPr>
                <p:nvPr/>
              </p:nvSpPr>
              <p:spPr bwMode="auto">
                <a:xfrm>
                  <a:off x="340" y="2705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84" name="Oval 124"/>
                <p:cNvSpPr>
                  <a:spLocks noChangeArrowheads="1"/>
                </p:cNvSpPr>
                <p:nvPr/>
              </p:nvSpPr>
              <p:spPr bwMode="auto">
                <a:xfrm>
                  <a:off x="431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85" name="Oval 125"/>
                <p:cNvSpPr>
                  <a:spLocks noChangeArrowheads="1"/>
                </p:cNvSpPr>
                <p:nvPr/>
              </p:nvSpPr>
              <p:spPr bwMode="auto">
                <a:xfrm>
                  <a:off x="522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86" name="Oval 126"/>
                <p:cNvSpPr>
                  <a:spLocks noChangeArrowheads="1"/>
                </p:cNvSpPr>
                <p:nvPr/>
              </p:nvSpPr>
              <p:spPr bwMode="auto">
                <a:xfrm>
                  <a:off x="612" y="2705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87" name="Oval 127"/>
                <p:cNvSpPr>
                  <a:spLocks noChangeArrowheads="1"/>
                </p:cNvSpPr>
                <p:nvPr/>
              </p:nvSpPr>
              <p:spPr bwMode="auto">
                <a:xfrm>
                  <a:off x="703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88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85" y="2614"/>
                  <a:ext cx="136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89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567" y="2614"/>
                  <a:ext cx="181" cy="136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90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476" y="2614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91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567" y="2614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9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521" y="2614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133"/>
              <p:cNvGrpSpPr>
                <a:grpSpLocks/>
              </p:cNvGrpSpPr>
              <p:nvPr/>
            </p:nvGrpSpPr>
            <p:grpSpPr bwMode="auto">
              <a:xfrm>
                <a:off x="521" y="2704"/>
                <a:ext cx="408" cy="181"/>
                <a:chOff x="340" y="2569"/>
                <a:chExt cx="408" cy="181"/>
              </a:xfrm>
            </p:grpSpPr>
            <p:sp>
              <p:nvSpPr>
                <p:cNvPr id="41094" name="Oval 134"/>
                <p:cNvSpPr>
                  <a:spLocks noChangeArrowheads="1"/>
                </p:cNvSpPr>
                <p:nvPr/>
              </p:nvSpPr>
              <p:spPr bwMode="auto">
                <a:xfrm>
                  <a:off x="521" y="2569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95" name="Oval 135"/>
                <p:cNvSpPr>
                  <a:spLocks noChangeArrowheads="1"/>
                </p:cNvSpPr>
                <p:nvPr/>
              </p:nvSpPr>
              <p:spPr bwMode="auto">
                <a:xfrm>
                  <a:off x="340" y="2705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96" name="Oval 136"/>
                <p:cNvSpPr>
                  <a:spLocks noChangeArrowheads="1"/>
                </p:cNvSpPr>
                <p:nvPr/>
              </p:nvSpPr>
              <p:spPr bwMode="auto">
                <a:xfrm>
                  <a:off x="431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97" name="Oval 137"/>
                <p:cNvSpPr>
                  <a:spLocks noChangeArrowheads="1"/>
                </p:cNvSpPr>
                <p:nvPr/>
              </p:nvSpPr>
              <p:spPr bwMode="auto">
                <a:xfrm>
                  <a:off x="522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98" name="Oval 138"/>
                <p:cNvSpPr>
                  <a:spLocks noChangeArrowheads="1"/>
                </p:cNvSpPr>
                <p:nvPr/>
              </p:nvSpPr>
              <p:spPr bwMode="auto">
                <a:xfrm>
                  <a:off x="612" y="2705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99" name="Oval 139"/>
                <p:cNvSpPr>
                  <a:spLocks noChangeArrowheads="1"/>
                </p:cNvSpPr>
                <p:nvPr/>
              </p:nvSpPr>
              <p:spPr bwMode="auto">
                <a:xfrm>
                  <a:off x="703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00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385" y="2614"/>
                  <a:ext cx="136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01" name="Line 141"/>
                <p:cNvSpPr>
                  <a:spLocks noChangeShapeType="1"/>
                </p:cNvSpPr>
                <p:nvPr/>
              </p:nvSpPr>
              <p:spPr bwMode="auto">
                <a:xfrm flipH="1" flipV="1">
                  <a:off x="567" y="2614"/>
                  <a:ext cx="181" cy="136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02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76" y="2614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03" name="Line 143"/>
                <p:cNvSpPr>
                  <a:spLocks noChangeShapeType="1"/>
                </p:cNvSpPr>
                <p:nvPr/>
              </p:nvSpPr>
              <p:spPr bwMode="auto">
                <a:xfrm flipH="1" flipV="1">
                  <a:off x="567" y="2614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04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521" y="2614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145"/>
              <p:cNvGrpSpPr>
                <a:grpSpLocks/>
              </p:cNvGrpSpPr>
              <p:nvPr/>
            </p:nvGrpSpPr>
            <p:grpSpPr bwMode="auto">
              <a:xfrm>
                <a:off x="975" y="2705"/>
                <a:ext cx="408" cy="181"/>
                <a:chOff x="340" y="2569"/>
                <a:chExt cx="408" cy="181"/>
              </a:xfrm>
            </p:grpSpPr>
            <p:sp>
              <p:nvSpPr>
                <p:cNvPr id="41106" name="Oval 146"/>
                <p:cNvSpPr>
                  <a:spLocks noChangeArrowheads="1"/>
                </p:cNvSpPr>
                <p:nvPr/>
              </p:nvSpPr>
              <p:spPr bwMode="auto">
                <a:xfrm>
                  <a:off x="521" y="2569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07" name="Oval 147"/>
                <p:cNvSpPr>
                  <a:spLocks noChangeArrowheads="1"/>
                </p:cNvSpPr>
                <p:nvPr/>
              </p:nvSpPr>
              <p:spPr bwMode="auto">
                <a:xfrm>
                  <a:off x="340" y="2705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08" name="Oval 148"/>
                <p:cNvSpPr>
                  <a:spLocks noChangeArrowheads="1"/>
                </p:cNvSpPr>
                <p:nvPr/>
              </p:nvSpPr>
              <p:spPr bwMode="auto">
                <a:xfrm>
                  <a:off x="431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09" name="Oval 149"/>
                <p:cNvSpPr>
                  <a:spLocks noChangeArrowheads="1"/>
                </p:cNvSpPr>
                <p:nvPr/>
              </p:nvSpPr>
              <p:spPr bwMode="auto">
                <a:xfrm>
                  <a:off x="522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10" name="Oval 150"/>
                <p:cNvSpPr>
                  <a:spLocks noChangeArrowheads="1"/>
                </p:cNvSpPr>
                <p:nvPr/>
              </p:nvSpPr>
              <p:spPr bwMode="auto">
                <a:xfrm>
                  <a:off x="612" y="2705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11" name="Oval 151"/>
                <p:cNvSpPr>
                  <a:spLocks noChangeArrowheads="1"/>
                </p:cNvSpPr>
                <p:nvPr/>
              </p:nvSpPr>
              <p:spPr bwMode="auto">
                <a:xfrm>
                  <a:off x="703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12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385" y="2614"/>
                  <a:ext cx="136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13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567" y="2614"/>
                  <a:ext cx="181" cy="136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14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76" y="2614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15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567" y="2614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16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521" y="2614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157"/>
              <p:cNvGrpSpPr>
                <a:grpSpLocks/>
              </p:cNvGrpSpPr>
              <p:nvPr/>
            </p:nvGrpSpPr>
            <p:grpSpPr bwMode="auto">
              <a:xfrm>
                <a:off x="1429" y="2705"/>
                <a:ext cx="408" cy="181"/>
                <a:chOff x="340" y="2569"/>
                <a:chExt cx="408" cy="181"/>
              </a:xfrm>
            </p:grpSpPr>
            <p:sp>
              <p:nvSpPr>
                <p:cNvPr id="41118" name="Oval 158"/>
                <p:cNvSpPr>
                  <a:spLocks noChangeArrowheads="1"/>
                </p:cNvSpPr>
                <p:nvPr/>
              </p:nvSpPr>
              <p:spPr bwMode="auto">
                <a:xfrm>
                  <a:off x="521" y="2569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19" name="Oval 159"/>
                <p:cNvSpPr>
                  <a:spLocks noChangeArrowheads="1"/>
                </p:cNvSpPr>
                <p:nvPr/>
              </p:nvSpPr>
              <p:spPr bwMode="auto">
                <a:xfrm>
                  <a:off x="340" y="2705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20" name="Oval 160"/>
                <p:cNvSpPr>
                  <a:spLocks noChangeArrowheads="1"/>
                </p:cNvSpPr>
                <p:nvPr/>
              </p:nvSpPr>
              <p:spPr bwMode="auto">
                <a:xfrm>
                  <a:off x="431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21" name="Oval 161"/>
                <p:cNvSpPr>
                  <a:spLocks noChangeArrowheads="1"/>
                </p:cNvSpPr>
                <p:nvPr/>
              </p:nvSpPr>
              <p:spPr bwMode="auto">
                <a:xfrm>
                  <a:off x="522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22" name="Oval 162"/>
                <p:cNvSpPr>
                  <a:spLocks noChangeArrowheads="1"/>
                </p:cNvSpPr>
                <p:nvPr/>
              </p:nvSpPr>
              <p:spPr bwMode="auto">
                <a:xfrm>
                  <a:off x="612" y="2705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23" name="Oval 163"/>
                <p:cNvSpPr>
                  <a:spLocks noChangeArrowheads="1"/>
                </p:cNvSpPr>
                <p:nvPr/>
              </p:nvSpPr>
              <p:spPr bwMode="auto">
                <a:xfrm>
                  <a:off x="703" y="2704"/>
                  <a:ext cx="45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24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385" y="2614"/>
                  <a:ext cx="136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25" name="Line 165"/>
                <p:cNvSpPr>
                  <a:spLocks noChangeShapeType="1"/>
                </p:cNvSpPr>
                <p:nvPr/>
              </p:nvSpPr>
              <p:spPr bwMode="auto">
                <a:xfrm flipH="1" flipV="1">
                  <a:off x="567" y="2614"/>
                  <a:ext cx="181" cy="136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26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476" y="2614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27" name="Line 167"/>
                <p:cNvSpPr>
                  <a:spLocks noChangeShapeType="1"/>
                </p:cNvSpPr>
                <p:nvPr/>
              </p:nvSpPr>
              <p:spPr bwMode="auto">
                <a:xfrm flipH="1" flipV="1">
                  <a:off x="567" y="2614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28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521" y="2614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rgbClr val="FFCC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1129" name="Line 169"/>
              <p:cNvSpPr>
                <a:spLocks noChangeShapeType="1"/>
              </p:cNvSpPr>
              <p:nvPr/>
            </p:nvSpPr>
            <p:spPr bwMode="auto">
              <a:xfrm flipV="1">
                <a:off x="249" y="2523"/>
                <a:ext cx="680" cy="181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0" name="Line 170"/>
              <p:cNvSpPr>
                <a:spLocks noChangeShapeType="1"/>
              </p:cNvSpPr>
              <p:nvPr/>
            </p:nvSpPr>
            <p:spPr bwMode="auto">
              <a:xfrm flipH="1" flipV="1">
                <a:off x="975" y="2523"/>
                <a:ext cx="680" cy="181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1" name="Line 171"/>
              <p:cNvSpPr>
                <a:spLocks noChangeShapeType="1"/>
              </p:cNvSpPr>
              <p:nvPr/>
            </p:nvSpPr>
            <p:spPr bwMode="auto">
              <a:xfrm flipV="1">
                <a:off x="703" y="2523"/>
                <a:ext cx="227" cy="227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2" name="Line 172"/>
              <p:cNvSpPr>
                <a:spLocks noChangeShapeType="1"/>
              </p:cNvSpPr>
              <p:nvPr/>
            </p:nvSpPr>
            <p:spPr bwMode="auto">
              <a:xfrm flipH="1" flipV="1">
                <a:off x="975" y="2523"/>
                <a:ext cx="227" cy="227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50BB0-32E3-4BFC-9024-AC36B42EE6B9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274638"/>
            <a:ext cx="8229600" cy="1143000"/>
          </a:xfrm>
        </p:spPr>
        <p:txBody>
          <a:bodyPr/>
          <a:lstStyle/>
          <a:p>
            <a:pPr algn="l"/>
            <a:r>
              <a:rPr lang="de-DE" sz="3200" dirty="0" err="1" smtClean="0"/>
              <a:t>Hierarchical</a:t>
            </a:r>
            <a:r>
              <a:rPr lang="de-DE" sz="3200" dirty="0" smtClean="0"/>
              <a:t> </a:t>
            </a:r>
            <a:r>
              <a:rPr lang="de-DE" sz="3200" dirty="0" err="1"/>
              <a:t>Workpool</a:t>
            </a:r>
            <a:endParaRPr lang="de-DE" sz="3200" dirty="0"/>
          </a:p>
        </p:txBody>
      </p:sp>
      <p:sp>
        <p:nvSpPr>
          <p:cNvPr id="42041" name="AutoShape 57"/>
          <p:cNvSpPr>
            <a:spLocks noChangeArrowheads="1"/>
          </p:cNvSpPr>
          <p:nvPr/>
        </p:nvSpPr>
        <p:spPr bwMode="auto">
          <a:xfrm>
            <a:off x="4787900" y="2276475"/>
            <a:ext cx="4211638" cy="3240088"/>
          </a:xfrm>
          <a:prstGeom prst="verticalScroll">
            <a:avLst>
              <a:gd name="adj" fmla="val 12500"/>
            </a:avLst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1 </a:t>
            </a:r>
            <a:r>
              <a:rPr lang="de-DE" sz="2000" b="1" dirty="0" err="1">
                <a:solidFill>
                  <a:srgbClr val="FFCC00"/>
                </a:solidFill>
                <a:latin typeface="Arial" charset="0"/>
              </a:rPr>
              <a:t>master</a:t>
            </a:r>
            <a:endParaRPr lang="de-DE" sz="2000" b="1" dirty="0">
              <a:solidFill>
                <a:srgbClr val="FFCC00"/>
              </a:solidFill>
              <a:latin typeface="Arial" charset="0"/>
            </a:endParaRPr>
          </a:p>
          <a:p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4 </a:t>
            </a:r>
            <a:r>
              <a:rPr lang="de-DE" sz="2000" b="1" dirty="0" err="1">
                <a:solidFill>
                  <a:srgbClr val="FFCC00"/>
                </a:solidFill>
                <a:latin typeface="Arial" charset="0"/>
              </a:rPr>
              <a:t>submasters</a:t>
            </a:r>
            <a:endParaRPr lang="de-DE" sz="2000" b="1" dirty="0">
              <a:solidFill>
                <a:srgbClr val="FFCC00"/>
              </a:solidFill>
              <a:latin typeface="Arial" charset="0"/>
            </a:endParaRPr>
          </a:p>
          <a:p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20 </a:t>
            </a:r>
            <a:r>
              <a:rPr lang="de-DE" sz="2000" b="1" dirty="0" err="1">
                <a:solidFill>
                  <a:srgbClr val="FFCC00"/>
                </a:solidFill>
                <a:latin typeface="Arial" charset="0"/>
              </a:rPr>
              <a:t>workers</a:t>
            </a:r>
            <a:endParaRPr lang="de-DE" sz="2000" b="1" dirty="0">
              <a:solidFill>
                <a:srgbClr val="FFCC00"/>
              </a:solidFill>
              <a:latin typeface="Arial" charset="0"/>
            </a:endParaRPr>
          </a:p>
          <a:p>
            <a:endParaRPr lang="de-DE" sz="2000" b="1" dirty="0">
              <a:solidFill>
                <a:srgbClr val="FFCC00"/>
              </a:solidFill>
              <a:latin typeface="Arial" charset="0"/>
            </a:endParaRPr>
          </a:p>
          <a:p>
            <a:r>
              <a:rPr lang="de-DE" sz="2000" b="1" dirty="0" err="1">
                <a:solidFill>
                  <a:srgbClr val="FFCC00"/>
                </a:solidFill>
                <a:latin typeface="Arial" charset="0"/>
              </a:rPr>
              <a:t>faster</a:t>
            </a:r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de-DE" sz="2000" b="1" dirty="0" err="1">
                <a:solidFill>
                  <a:srgbClr val="FFCC00"/>
                </a:solidFill>
                <a:latin typeface="Arial" charset="0"/>
              </a:rPr>
              <a:t>result</a:t>
            </a:r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de-DE" sz="2000" b="1" dirty="0" err="1">
                <a:solidFill>
                  <a:srgbClr val="FFCC00"/>
                </a:solidFill>
                <a:latin typeface="Arial" charset="0"/>
              </a:rPr>
              <a:t>collection</a:t>
            </a:r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 </a:t>
            </a:r>
          </a:p>
          <a:p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via </a:t>
            </a:r>
            <a:r>
              <a:rPr lang="de-DE" sz="2000" b="1" dirty="0" err="1">
                <a:solidFill>
                  <a:srgbClr val="FFCC00"/>
                </a:solidFill>
                <a:latin typeface="Arial" charset="0"/>
              </a:rPr>
              <a:t>hierarchy</a:t>
            </a:r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 </a:t>
            </a:r>
          </a:p>
          <a:p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-&gt; </a:t>
            </a:r>
            <a:r>
              <a:rPr lang="de-DE" sz="2000" b="1" dirty="0" err="1">
                <a:solidFill>
                  <a:srgbClr val="FFCC00"/>
                </a:solidFill>
                <a:latin typeface="Arial" charset="0"/>
              </a:rPr>
              <a:t>better</a:t>
            </a:r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de-DE" sz="2000" b="1" dirty="0" err="1">
                <a:solidFill>
                  <a:srgbClr val="FFCC00"/>
                </a:solidFill>
                <a:latin typeface="Arial" charset="0"/>
              </a:rPr>
              <a:t>overall</a:t>
            </a:r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de-DE" sz="2000" b="1" dirty="0" err="1">
                <a:solidFill>
                  <a:srgbClr val="FFCC00"/>
                </a:solidFill>
                <a:latin typeface="Arial" charset="0"/>
              </a:rPr>
              <a:t>runtime</a:t>
            </a:r>
            <a:endParaRPr lang="de-DE" sz="2000" b="1" dirty="0">
              <a:solidFill>
                <a:srgbClr val="FFCC00"/>
              </a:solidFill>
              <a:latin typeface="Arial" charset="0"/>
            </a:endParaRPr>
          </a:p>
          <a:p>
            <a:r>
              <a:rPr lang="de-DE" sz="2000" b="1" dirty="0">
                <a:solidFill>
                  <a:srgbClr val="FFCC00"/>
                </a:solidFill>
                <a:latin typeface="Arial" charset="0"/>
              </a:rPr>
              <a:t>       </a:t>
            </a:r>
          </a:p>
        </p:txBody>
      </p:sp>
      <p:pic>
        <p:nvPicPr>
          <p:cNvPr id="42042" name="Picture 58" descr="hierarchytrac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42984"/>
            <a:ext cx="3960812" cy="3860800"/>
          </a:xfrm>
          <a:prstGeom prst="rect">
            <a:avLst/>
          </a:prstGeom>
          <a:noFill/>
        </p:spPr>
      </p:pic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462684" y="5072074"/>
            <a:ext cx="675252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Arial" charset="0"/>
              </a:rPr>
              <a:t>Mandelbrot </a:t>
            </a:r>
            <a:r>
              <a:rPr lang="de-DE" sz="2800" b="1" dirty="0" err="1" smtClean="0">
                <a:solidFill>
                  <a:srgbClr val="0070C0"/>
                </a:solidFill>
                <a:latin typeface="Arial" charset="0"/>
              </a:rPr>
              <a:t>Trace</a:t>
            </a:r>
            <a:endParaRPr lang="de-DE" sz="2800" b="1" dirty="0">
              <a:solidFill>
                <a:srgbClr val="FFCC00"/>
              </a:solidFill>
              <a:latin typeface="Arial" charset="0"/>
            </a:endParaRPr>
          </a:p>
          <a:p>
            <a:endParaRPr lang="de-DE" sz="1600" b="1" dirty="0" smtClean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Problem </a:t>
            </a:r>
            <a:r>
              <a:rPr lang="de-DE" sz="1600" b="1" dirty="0" err="1" smtClean="0">
                <a:solidFill>
                  <a:srgbClr val="0070C0"/>
                </a:solidFill>
              </a:rPr>
              <a:t>size</a:t>
            </a:r>
            <a:r>
              <a:rPr lang="de-DE" sz="1600" b="1" dirty="0" smtClean="0">
                <a:solidFill>
                  <a:srgbClr val="0070C0"/>
                </a:solidFill>
              </a:rPr>
              <a:t>: </a:t>
            </a:r>
            <a:r>
              <a:rPr lang="de-DE" sz="1600" b="1" dirty="0">
                <a:solidFill>
                  <a:srgbClr val="0070C0"/>
                </a:solidFill>
              </a:rPr>
              <a:t>2000 x 2000</a:t>
            </a:r>
          </a:p>
          <a:p>
            <a:r>
              <a:rPr lang="de-DE" sz="1600" dirty="0" err="1"/>
              <a:t>Platform</a:t>
            </a:r>
            <a:r>
              <a:rPr lang="de-DE" sz="1600" dirty="0"/>
              <a:t>: Beowulf </a:t>
            </a:r>
            <a:r>
              <a:rPr lang="de-DE" sz="1600" dirty="0" err="1" smtClean="0"/>
              <a:t>cluster</a:t>
            </a:r>
            <a:r>
              <a:rPr lang="de-DE" sz="1600" dirty="0" smtClean="0"/>
              <a:t> </a:t>
            </a:r>
            <a:r>
              <a:rPr lang="de-DE" sz="1600" dirty="0" err="1" smtClean="0"/>
              <a:t>Heriot</a:t>
            </a:r>
            <a:r>
              <a:rPr lang="de-DE" sz="1600" dirty="0" smtClean="0"/>
              <a:t>-Watt-University</a:t>
            </a:r>
            <a:r>
              <a:rPr lang="de-DE" sz="1600" dirty="0"/>
              <a:t>, </a:t>
            </a:r>
            <a:r>
              <a:rPr lang="de-DE" sz="1600" dirty="0" smtClean="0"/>
              <a:t>Edinburgh</a:t>
            </a:r>
            <a:endParaRPr lang="de-DE" sz="1600" dirty="0"/>
          </a:p>
          <a:p>
            <a:r>
              <a:rPr lang="de-DE" sz="1600" dirty="0"/>
              <a:t>(32 Intel P4-SMP </a:t>
            </a:r>
            <a:r>
              <a:rPr lang="de-DE" sz="1600" dirty="0" err="1"/>
              <a:t>nodes</a:t>
            </a:r>
            <a:r>
              <a:rPr lang="de-DE" sz="1600" dirty="0"/>
              <a:t> @ 3 </a:t>
            </a:r>
            <a:r>
              <a:rPr lang="de-DE" sz="1600" dirty="0" smtClean="0"/>
              <a:t>GHz, 512MB </a:t>
            </a:r>
            <a:r>
              <a:rPr lang="de-DE" sz="1600" dirty="0"/>
              <a:t>RAM, Fast Ethernet)</a:t>
            </a:r>
          </a:p>
        </p:txBody>
      </p:sp>
      <p:grpSp>
        <p:nvGrpSpPr>
          <p:cNvPr id="2" name="Gruppieren 97"/>
          <p:cNvGrpSpPr/>
          <p:nvPr/>
        </p:nvGrpSpPr>
        <p:grpSpPr>
          <a:xfrm>
            <a:off x="5000628" y="896264"/>
            <a:ext cx="3847642" cy="889662"/>
            <a:chOff x="5000628" y="836613"/>
            <a:chExt cx="3847642" cy="889662"/>
          </a:xfrm>
        </p:grpSpPr>
        <p:sp>
          <p:nvSpPr>
            <p:cNvPr id="41988" name="Oval 4"/>
            <p:cNvSpPr>
              <a:spLocks noChangeArrowheads="1"/>
            </p:cNvSpPr>
            <p:nvPr/>
          </p:nvSpPr>
          <p:spPr bwMode="auto">
            <a:xfrm>
              <a:off x="6866839" y="836613"/>
              <a:ext cx="93446" cy="954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000628" y="1357298"/>
              <a:ext cx="847246" cy="368977"/>
              <a:chOff x="340" y="2576"/>
              <a:chExt cx="408" cy="174"/>
            </a:xfrm>
            <a:solidFill>
              <a:schemeClr val="tx1"/>
            </a:solidFill>
          </p:grpSpPr>
          <p:sp>
            <p:nvSpPr>
              <p:cNvPr id="41990" name="Oval 6"/>
              <p:cNvSpPr>
                <a:spLocks noChangeArrowheads="1"/>
              </p:cNvSpPr>
              <p:nvPr/>
            </p:nvSpPr>
            <p:spPr bwMode="auto">
              <a:xfrm>
                <a:off x="510" y="2576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/>
            </p:nvSpPr>
            <p:spPr bwMode="auto">
              <a:xfrm>
                <a:off x="340" y="2705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auto">
              <a:xfrm>
                <a:off x="431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993" name="Oval 9"/>
              <p:cNvSpPr>
                <a:spLocks noChangeArrowheads="1"/>
              </p:cNvSpPr>
              <p:nvPr/>
            </p:nvSpPr>
            <p:spPr bwMode="auto">
              <a:xfrm>
                <a:off x="522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auto">
              <a:xfrm>
                <a:off x="612" y="2705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995" name="Oval 11"/>
              <p:cNvSpPr>
                <a:spLocks noChangeArrowheads="1"/>
              </p:cNvSpPr>
              <p:nvPr/>
            </p:nvSpPr>
            <p:spPr bwMode="auto">
              <a:xfrm>
                <a:off x="703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996" name="Line 12"/>
              <p:cNvSpPr>
                <a:spLocks noChangeShapeType="1"/>
              </p:cNvSpPr>
              <p:nvPr/>
            </p:nvSpPr>
            <p:spPr bwMode="auto">
              <a:xfrm flipV="1">
                <a:off x="372" y="2614"/>
                <a:ext cx="149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997" name="Line 13"/>
              <p:cNvSpPr>
                <a:spLocks noChangeShapeType="1"/>
              </p:cNvSpPr>
              <p:nvPr/>
            </p:nvSpPr>
            <p:spPr bwMode="auto">
              <a:xfrm flipH="1" flipV="1">
                <a:off x="544" y="2621"/>
                <a:ext cx="181" cy="10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998" name="Line 14"/>
              <p:cNvSpPr>
                <a:spLocks noChangeShapeType="1"/>
              </p:cNvSpPr>
              <p:nvPr/>
            </p:nvSpPr>
            <p:spPr bwMode="auto">
              <a:xfrm flipV="1">
                <a:off x="441" y="2614"/>
                <a:ext cx="80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999" name="Line 15"/>
              <p:cNvSpPr>
                <a:spLocks noChangeShapeType="1"/>
              </p:cNvSpPr>
              <p:nvPr/>
            </p:nvSpPr>
            <p:spPr bwMode="auto">
              <a:xfrm flipH="1" flipV="1">
                <a:off x="544" y="2621"/>
                <a:ext cx="103" cy="10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00" name="Line 16"/>
              <p:cNvSpPr>
                <a:spLocks noChangeShapeType="1"/>
              </p:cNvSpPr>
              <p:nvPr/>
            </p:nvSpPr>
            <p:spPr bwMode="auto">
              <a:xfrm flipH="1" flipV="1">
                <a:off x="521" y="2614"/>
                <a:ext cx="23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2037" name="Line 53"/>
            <p:cNvSpPr>
              <a:spLocks noChangeShapeType="1"/>
            </p:cNvSpPr>
            <p:nvPr/>
          </p:nvSpPr>
          <p:spPr bwMode="auto">
            <a:xfrm flipV="1">
              <a:off x="5429256" y="932037"/>
              <a:ext cx="1435506" cy="425260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2038" name="Line 54"/>
            <p:cNvSpPr>
              <a:spLocks noChangeShapeType="1"/>
            </p:cNvSpPr>
            <p:nvPr/>
          </p:nvSpPr>
          <p:spPr bwMode="auto">
            <a:xfrm flipH="1" flipV="1">
              <a:off x="6960286" y="932037"/>
              <a:ext cx="1397928" cy="425260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2039" name="Line 55"/>
            <p:cNvSpPr>
              <a:spLocks noChangeShapeType="1"/>
            </p:cNvSpPr>
            <p:nvPr/>
          </p:nvSpPr>
          <p:spPr bwMode="auto">
            <a:xfrm flipV="1">
              <a:off x="6395455" y="932038"/>
              <a:ext cx="471384" cy="481366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2040" name="Line 56"/>
            <p:cNvSpPr>
              <a:spLocks noChangeShapeType="1"/>
            </p:cNvSpPr>
            <p:nvPr/>
          </p:nvSpPr>
          <p:spPr bwMode="auto">
            <a:xfrm flipH="1" flipV="1">
              <a:off x="6960286" y="932038"/>
              <a:ext cx="471384" cy="481366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8001024" y="1357298"/>
              <a:ext cx="847246" cy="368977"/>
              <a:chOff x="340" y="2576"/>
              <a:chExt cx="408" cy="174"/>
            </a:xfrm>
            <a:solidFill>
              <a:schemeClr val="tx1"/>
            </a:solidFill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510" y="2576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Oval 7"/>
              <p:cNvSpPr>
                <a:spLocks noChangeArrowheads="1"/>
              </p:cNvSpPr>
              <p:nvPr/>
            </p:nvSpPr>
            <p:spPr bwMode="auto">
              <a:xfrm>
                <a:off x="340" y="2705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5" name="Oval 8"/>
              <p:cNvSpPr>
                <a:spLocks noChangeArrowheads="1"/>
              </p:cNvSpPr>
              <p:nvPr/>
            </p:nvSpPr>
            <p:spPr bwMode="auto">
              <a:xfrm>
                <a:off x="431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Oval 9"/>
              <p:cNvSpPr>
                <a:spLocks noChangeArrowheads="1"/>
              </p:cNvSpPr>
              <p:nvPr/>
            </p:nvSpPr>
            <p:spPr bwMode="auto">
              <a:xfrm>
                <a:off x="522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Oval 10"/>
              <p:cNvSpPr>
                <a:spLocks noChangeArrowheads="1"/>
              </p:cNvSpPr>
              <p:nvPr/>
            </p:nvSpPr>
            <p:spPr bwMode="auto">
              <a:xfrm>
                <a:off x="612" y="2705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Oval 11"/>
              <p:cNvSpPr>
                <a:spLocks noChangeArrowheads="1"/>
              </p:cNvSpPr>
              <p:nvPr/>
            </p:nvSpPr>
            <p:spPr bwMode="auto">
              <a:xfrm>
                <a:off x="703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 flipV="1">
                <a:off x="372" y="2614"/>
                <a:ext cx="149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 flipH="1" flipV="1">
                <a:off x="544" y="2621"/>
                <a:ext cx="181" cy="10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Line 14"/>
              <p:cNvSpPr>
                <a:spLocks noChangeShapeType="1"/>
              </p:cNvSpPr>
              <p:nvPr/>
            </p:nvSpPr>
            <p:spPr bwMode="auto">
              <a:xfrm flipV="1">
                <a:off x="441" y="2614"/>
                <a:ext cx="80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15"/>
              <p:cNvSpPr>
                <a:spLocks noChangeShapeType="1"/>
              </p:cNvSpPr>
              <p:nvPr/>
            </p:nvSpPr>
            <p:spPr bwMode="auto">
              <a:xfrm flipH="1" flipV="1">
                <a:off x="544" y="2621"/>
                <a:ext cx="103" cy="10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 flipH="1" flipV="1">
                <a:off x="521" y="2614"/>
                <a:ext cx="23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6000760" y="1345511"/>
              <a:ext cx="847246" cy="368977"/>
              <a:chOff x="340" y="2576"/>
              <a:chExt cx="408" cy="174"/>
            </a:xfrm>
            <a:solidFill>
              <a:schemeClr val="tx1"/>
            </a:solidFill>
          </p:grpSpPr>
          <p:sp>
            <p:nvSpPr>
              <p:cNvPr id="75" name="Oval 6"/>
              <p:cNvSpPr>
                <a:spLocks noChangeArrowheads="1"/>
              </p:cNvSpPr>
              <p:nvPr/>
            </p:nvSpPr>
            <p:spPr bwMode="auto">
              <a:xfrm>
                <a:off x="510" y="2576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" name="Oval 7"/>
              <p:cNvSpPr>
                <a:spLocks noChangeArrowheads="1"/>
              </p:cNvSpPr>
              <p:nvPr/>
            </p:nvSpPr>
            <p:spPr bwMode="auto">
              <a:xfrm>
                <a:off x="340" y="2705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Oval 8"/>
              <p:cNvSpPr>
                <a:spLocks noChangeArrowheads="1"/>
              </p:cNvSpPr>
              <p:nvPr/>
            </p:nvSpPr>
            <p:spPr bwMode="auto">
              <a:xfrm>
                <a:off x="431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Oval 9"/>
              <p:cNvSpPr>
                <a:spLocks noChangeArrowheads="1"/>
              </p:cNvSpPr>
              <p:nvPr/>
            </p:nvSpPr>
            <p:spPr bwMode="auto">
              <a:xfrm>
                <a:off x="522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Oval 10"/>
              <p:cNvSpPr>
                <a:spLocks noChangeArrowheads="1"/>
              </p:cNvSpPr>
              <p:nvPr/>
            </p:nvSpPr>
            <p:spPr bwMode="auto">
              <a:xfrm>
                <a:off x="612" y="2705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Oval 11"/>
              <p:cNvSpPr>
                <a:spLocks noChangeArrowheads="1"/>
              </p:cNvSpPr>
              <p:nvPr/>
            </p:nvSpPr>
            <p:spPr bwMode="auto">
              <a:xfrm>
                <a:off x="703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 flipV="1">
                <a:off x="372" y="2614"/>
                <a:ext cx="149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13"/>
              <p:cNvSpPr>
                <a:spLocks noChangeShapeType="1"/>
              </p:cNvSpPr>
              <p:nvPr/>
            </p:nvSpPr>
            <p:spPr bwMode="auto">
              <a:xfrm flipH="1" flipV="1">
                <a:off x="544" y="2621"/>
                <a:ext cx="181" cy="10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Line 14"/>
              <p:cNvSpPr>
                <a:spLocks noChangeShapeType="1"/>
              </p:cNvSpPr>
              <p:nvPr/>
            </p:nvSpPr>
            <p:spPr bwMode="auto">
              <a:xfrm flipV="1">
                <a:off x="441" y="2614"/>
                <a:ext cx="80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Line 15"/>
              <p:cNvSpPr>
                <a:spLocks noChangeShapeType="1"/>
              </p:cNvSpPr>
              <p:nvPr/>
            </p:nvSpPr>
            <p:spPr bwMode="auto">
              <a:xfrm flipH="1" flipV="1">
                <a:off x="544" y="2621"/>
                <a:ext cx="103" cy="10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Line 16"/>
              <p:cNvSpPr>
                <a:spLocks noChangeShapeType="1"/>
              </p:cNvSpPr>
              <p:nvPr/>
            </p:nvSpPr>
            <p:spPr bwMode="auto">
              <a:xfrm flipH="1" flipV="1">
                <a:off x="521" y="2614"/>
                <a:ext cx="23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7000892" y="1357298"/>
              <a:ext cx="847246" cy="368977"/>
              <a:chOff x="340" y="2576"/>
              <a:chExt cx="408" cy="174"/>
            </a:xfrm>
            <a:solidFill>
              <a:schemeClr val="tx1"/>
            </a:solidFill>
          </p:grpSpPr>
          <p:sp>
            <p:nvSpPr>
              <p:cNvPr id="87" name="Oval 6"/>
              <p:cNvSpPr>
                <a:spLocks noChangeArrowheads="1"/>
              </p:cNvSpPr>
              <p:nvPr/>
            </p:nvSpPr>
            <p:spPr bwMode="auto">
              <a:xfrm>
                <a:off x="510" y="2576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" name="Oval 7"/>
              <p:cNvSpPr>
                <a:spLocks noChangeArrowheads="1"/>
              </p:cNvSpPr>
              <p:nvPr/>
            </p:nvSpPr>
            <p:spPr bwMode="auto">
              <a:xfrm>
                <a:off x="340" y="2705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Oval 8"/>
              <p:cNvSpPr>
                <a:spLocks noChangeArrowheads="1"/>
              </p:cNvSpPr>
              <p:nvPr/>
            </p:nvSpPr>
            <p:spPr bwMode="auto">
              <a:xfrm>
                <a:off x="431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0" name="Oval 9"/>
              <p:cNvSpPr>
                <a:spLocks noChangeArrowheads="1"/>
              </p:cNvSpPr>
              <p:nvPr/>
            </p:nvSpPr>
            <p:spPr bwMode="auto">
              <a:xfrm>
                <a:off x="522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Oval 10"/>
              <p:cNvSpPr>
                <a:spLocks noChangeArrowheads="1"/>
              </p:cNvSpPr>
              <p:nvPr/>
            </p:nvSpPr>
            <p:spPr bwMode="auto">
              <a:xfrm>
                <a:off x="612" y="2705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Oval 11"/>
              <p:cNvSpPr>
                <a:spLocks noChangeArrowheads="1"/>
              </p:cNvSpPr>
              <p:nvPr/>
            </p:nvSpPr>
            <p:spPr bwMode="auto">
              <a:xfrm>
                <a:off x="703" y="2704"/>
                <a:ext cx="45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" name="Line 12"/>
              <p:cNvSpPr>
                <a:spLocks noChangeShapeType="1"/>
              </p:cNvSpPr>
              <p:nvPr/>
            </p:nvSpPr>
            <p:spPr bwMode="auto">
              <a:xfrm flipV="1">
                <a:off x="372" y="2614"/>
                <a:ext cx="149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Line 13"/>
              <p:cNvSpPr>
                <a:spLocks noChangeShapeType="1"/>
              </p:cNvSpPr>
              <p:nvPr/>
            </p:nvSpPr>
            <p:spPr bwMode="auto">
              <a:xfrm flipH="1" flipV="1">
                <a:off x="544" y="2621"/>
                <a:ext cx="181" cy="10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" name="Line 14"/>
              <p:cNvSpPr>
                <a:spLocks noChangeShapeType="1"/>
              </p:cNvSpPr>
              <p:nvPr/>
            </p:nvSpPr>
            <p:spPr bwMode="auto">
              <a:xfrm flipV="1">
                <a:off x="441" y="2614"/>
                <a:ext cx="80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Line 15"/>
              <p:cNvSpPr>
                <a:spLocks noChangeShapeType="1"/>
              </p:cNvSpPr>
              <p:nvPr/>
            </p:nvSpPr>
            <p:spPr bwMode="auto">
              <a:xfrm flipH="1" flipV="1">
                <a:off x="544" y="2621"/>
                <a:ext cx="103" cy="10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 flipH="1" flipV="1">
                <a:off x="521" y="2614"/>
                <a:ext cx="23" cy="10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82CAE-6787-43EF-AF0E-E834826E9BDA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de-DE"/>
              <a:t>Experimental Results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52538"/>
            <a:ext cx="7772400" cy="2032000"/>
          </a:xfrm>
        </p:spPr>
        <p:txBody>
          <a:bodyPr/>
          <a:lstStyle/>
          <a:p>
            <a:r>
              <a:rPr lang="de-DE" sz="2000"/>
              <a:t>Mandelbrot set visualisation </a:t>
            </a:r>
          </a:p>
          <a:p>
            <a:r>
              <a:rPr lang="de-DE" sz="2000"/>
              <a:t>. . . for 5000  5000 pixels, calculated line-wise (5000 tasks)</a:t>
            </a:r>
          </a:p>
          <a:p>
            <a:r>
              <a:rPr lang="de-DE" sz="2000"/>
              <a:t>Platform: Beowulf cluster Heriot-Watt-University</a:t>
            </a:r>
            <a:br>
              <a:rPr lang="de-DE" sz="2000"/>
            </a:br>
            <a:r>
              <a:rPr lang="de-DE" sz="2000"/>
              <a:t>(32 Intel P4-SMP nodes @ 3 GHz, 512MB RAM, Fast Ethernet)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7088" y="5967413"/>
            <a:ext cx="74168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800" b="1">
                <a:latin typeface="Arial" charset="0"/>
              </a:rPr>
              <a:t>                        [31]         [2,15]        [4,7]         [6,5]       [2,2,4]</a:t>
            </a:r>
          </a:p>
          <a:p>
            <a:r>
              <a:rPr lang="de-DE" sz="1800" b="1">
                <a:latin typeface="Arial" charset="0"/>
              </a:rPr>
              <a:t>logical PEs      32             33            33             37            35</a:t>
            </a:r>
          </a:p>
        </p:txBody>
      </p:sp>
      <p:pic>
        <p:nvPicPr>
          <p:cNvPr id="10" name="Picture 6" descr="plotmande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781300"/>
            <a:ext cx="5327650" cy="316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229712-001A-44CE-A6DE-BE43F6D3820D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r>
              <a:rPr lang="de-DE"/>
              <a:t>1-Level-Nesting Trace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7109" name="Picture 5" descr="1lvl-4sm-40-complet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1174750"/>
            <a:ext cx="8532813" cy="5683250"/>
          </a:xfrm>
          <a:prstGeom prst="rect">
            <a:avLst/>
          </a:prstGeom>
          <a:noFill/>
        </p:spPr>
      </p:pic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6053168" y="5516563"/>
            <a:ext cx="2524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b="1" dirty="0" err="1">
                <a:latin typeface="Courier New" pitchFamily="49" charset="0"/>
              </a:rPr>
              <a:t>prefetch</a:t>
            </a:r>
            <a:r>
              <a:rPr lang="de-DE" sz="2800" b="1" dirty="0">
                <a:latin typeface="Courier New" pitchFamily="49" charset="0"/>
              </a:rPr>
              <a:t> 40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5908705" y="1989138"/>
            <a:ext cx="29495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b="1" dirty="0" err="1">
                <a:latin typeface="Courier New" pitchFamily="49" charset="0"/>
              </a:rPr>
              <a:t>branching</a:t>
            </a:r>
            <a:r>
              <a:rPr lang="de-DE" sz="2800" b="1" dirty="0">
                <a:latin typeface="Courier New" pitchFamily="49" charset="0"/>
              </a:rPr>
              <a:t> </a:t>
            </a:r>
          </a:p>
          <a:p>
            <a:r>
              <a:rPr lang="de-DE" sz="2800" b="1" dirty="0">
                <a:latin typeface="Courier New" pitchFamily="49" charset="0"/>
              </a:rPr>
              <a:t>[4,7]</a:t>
            </a:r>
          </a:p>
          <a:p>
            <a:r>
              <a:rPr lang="de-DE" sz="2800" b="1" dirty="0">
                <a:latin typeface="Courier New" pitchFamily="49" charset="0"/>
              </a:rPr>
              <a:t>=&gt; 33 </a:t>
            </a:r>
            <a:r>
              <a:rPr lang="de-DE" sz="2800" b="1" dirty="0" err="1">
                <a:latin typeface="Courier New" pitchFamily="49" charset="0"/>
              </a:rPr>
              <a:t>log.PEs</a:t>
            </a:r>
            <a:endParaRPr lang="de-DE" sz="2800" b="1" dirty="0">
              <a:latin typeface="Courier New" pitchFamily="49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197630" y="3643313"/>
            <a:ext cx="2065338" cy="1370012"/>
            <a:chOff x="3424" y="2295"/>
            <a:chExt cx="1301" cy="863"/>
          </a:xfrm>
          <a:solidFill>
            <a:srgbClr val="FFFF66"/>
          </a:solidFill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3569" y="2432"/>
              <a:ext cx="649" cy="313"/>
              <a:chOff x="3569" y="2432"/>
              <a:chExt cx="649" cy="313"/>
            </a:xfrm>
            <a:grpFill/>
          </p:grpSpPr>
          <p:sp>
            <p:nvSpPr>
              <p:cNvPr id="47114" name="Line 10"/>
              <p:cNvSpPr>
                <a:spLocks noChangeShapeType="1"/>
              </p:cNvSpPr>
              <p:nvPr/>
            </p:nvSpPr>
            <p:spPr bwMode="auto">
              <a:xfrm flipH="1" flipV="1">
                <a:off x="4059" y="2432"/>
                <a:ext cx="159" cy="3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sz="1400"/>
              </a:p>
            </p:txBody>
          </p:sp>
          <p:sp>
            <p:nvSpPr>
              <p:cNvPr id="47115" name="Line 11"/>
              <p:cNvSpPr>
                <a:spLocks noChangeShapeType="1"/>
              </p:cNvSpPr>
              <p:nvPr/>
            </p:nvSpPr>
            <p:spPr bwMode="auto">
              <a:xfrm flipV="1">
                <a:off x="3569" y="2432"/>
                <a:ext cx="445" cy="3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sz="1400"/>
              </a:p>
            </p:txBody>
          </p:sp>
        </p:grpSp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3969" y="2295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47124" name="Oval 20"/>
            <p:cNvSpPr>
              <a:spLocks noChangeArrowheads="1"/>
            </p:cNvSpPr>
            <p:nvPr/>
          </p:nvSpPr>
          <p:spPr bwMode="auto">
            <a:xfrm>
              <a:off x="4508" y="2711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47125" name="Oval 21"/>
            <p:cNvSpPr>
              <a:spLocks noChangeArrowheads="1"/>
            </p:cNvSpPr>
            <p:nvPr/>
          </p:nvSpPr>
          <p:spPr bwMode="auto">
            <a:xfrm>
              <a:off x="3822" y="2711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47126" name="Oval 22"/>
            <p:cNvSpPr>
              <a:spLocks noChangeArrowheads="1"/>
            </p:cNvSpPr>
            <p:nvPr/>
          </p:nvSpPr>
          <p:spPr bwMode="auto">
            <a:xfrm>
              <a:off x="4147" y="2711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47129" name="Oval 25"/>
            <p:cNvSpPr>
              <a:spLocks noChangeArrowheads="1"/>
            </p:cNvSpPr>
            <p:nvPr/>
          </p:nvSpPr>
          <p:spPr bwMode="auto">
            <a:xfrm>
              <a:off x="3496" y="2711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400"/>
            </a:p>
          </p:txBody>
        </p:sp>
        <p:sp>
          <p:nvSpPr>
            <p:cNvPr id="47130" name="AutoShape 26"/>
            <p:cNvSpPr>
              <a:spLocks noChangeArrowheads="1"/>
            </p:cNvSpPr>
            <p:nvPr/>
          </p:nvSpPr>
          <p:spPr bwMode="auto">
            <a:xfrm>
              <a:off x="3424" y="2848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400">
                  <a:latin typeface="Book Antiqua" pitchFamily="18" charset="0"/>
                </a:rPr>
                <a:t>7W</a:t>
              </a:r>
            </a:p>
          </p:txBody>
        </p:sp>
        <p:sp>
          <p:nvSpPr>
            <p:cNvPr id="47131" name="AutoShape 27"/>
            <p:cNvSpPr>
              <a:spLocks noChangeArrowheads="1"/>
            </p:cNvSpPr>
            <p:nvPr/>
          </p:nvSpPr>
          <p:spPr bwMode="auto">
            <a:xfrm>
              <a:off x="3750" y="2848"/>
              <a:ext cx="325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400">
                  <a:latin typeface="Book Antiqua" pitchFamily="18" charset="0"/>
                </a:rPr>
                <a:t>7W</a:t>
              </a:r>
            </a:p>
          </p:txBody>
        </p:sp>
        <p:sp>
          <p:nvSpPr>
            <p:cNvPr id="47132" name="AutoShape 28"/>
            <p:cNvSpPr>
              <a:spLocks noChangeArrowheads="1"/>
            </p:cNvSpPr>
            <p:nvPr/>
          </p:nvSpPr>
          <p:spPr bwMode="auto">
            <a:xfrm>
              <a:off x="4074" y="2848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400">
                  <a:latin typeface="Book Antiqua" pitchFamily="18" charset="0"/>
                </a:rPr>
                <a:t>7W</a:t>
              </a:r>
            </a:p>
          </p:txBody>
        </p:sp>
        <p:sp>
          <p:nvSpPr>
            <p:cNvPr id="47133" name="AutoShape 29"/>
            <p:cNvSpPr>
              <a:spLocks noChangeArrowheads="1"/>
            </p:cNvSpPr>
            <p:nvPr/>
          </p:nvSpPr>
          <p:spPr bwMode="auto">
            <a:xfrm>
              <a:off x="4399" y="2848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400">
                  <a:latin typeface="Book Antiqua" pitchFamily="18" charset="0"/>
                </a:rPr>
                <a:t>7W</a:t>
              </a: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 flipH="1">
              <a:off x="3878" y="2437"/>
              <a:ext cx="649" cy="313"/>
              <a:chOff x="3569" y="2432"/>
              <a:chExt cx="649" cy="313"/>
            </a:xfrm>
            <a:grpFill/>
          </p:grpSpPr>
          <p:sp>
            <p:nvSpPr>
              <p:cNvPr id="47143" name="Line 39"/>
              <p:cNvSpPr>
                <a:spLocks noChangeShapeType="1"/>
              </p:cNvSpPr>
              <p:nvPr/>
            </p:nvSpPr>
            <p:spPr bwMode="auto">
              <a:xfrm flipH="1" flipV="1">
                <a:off x="4059" y="2432"/>
                <a:ext cx="159" cy="3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sz="1400"/>
              </a:p>
            </p:txBody>
          </p:sp>
          <p:sp>
            <p:nvSpPr>
              <p:cNvPr id="47144" name="Line 40"/>
              <p:cNvSpPr>
                <a:spLocks noChangeShapeType="1"/>
              </p:cNvSpPr>
              <p:nvPr/>
            </p:nvSpPr>
            <p:spPr bwMode="auto">
              <a:xfrm flipV="1">
                <a:off x="3569" y="2432"/>
                <a:ext cx="445" cy="31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sz="1400"/>
              </a:p>
            </p:txBody>
          </p:sp>
        </p:grpSp>
      </p:grpSp>
      <p:sp>
        <p:nvSpPr>
          <p:cNvPr id="47146" name="Oval 42"/>
          <p:cNvSpPr>
            <a:spLocks noChangeArrowheads="1"/>
          </p:cNvSpPr>
          <p:nvPr/>
        </p:nvSpPr>
        <p:spPr bwMode="auto">
          <a:xfrm>
            <a:off x="250825" y="1628775"/>
            <a:ext cx="1152525" cy="4968875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 rot="-1748884">
            <a:off x="-142156" y="1036172"/>
            <a:ext cx="1624163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b="1"/>
              <a:t>Prefetch</a:t>
            </a:r>
          </a:p>
        </p:txBody>
      </p:sp>
      <p:sp>
        <p:nvSpPr>
          <p:cNvPr id="47148" name="Oval 44"/>
          <p:cNvSpPr>
            <a:spLocks noChangeArrowheads="1"/>
          </p:cNvSpPr>
          <p:nvPr/>
        </p:nvSpPr>
        <p:spPr bwMode="auto">
          <a:xfrm>
            <a:off x="1692275" y="1557338"/>
            <a:ext cx="1152525" cy="4968875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149" name="Oval 45"/>
          <p:cNvSpPr>
            <a:spLocks noChangeArrowheads="1"/>
          </p:cNvSpPr>
          <p:nvPr/>
        </p:nvSpPr>
        <p:spPr bwMode="auto">
          <a:xfrm>
            <a:off x="3419475" y="1557338"/>
            <a:ext cx="1152525" cy="4968875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 rot="-1748884">
            <a:off x="2388465" y="823110"/>
            <a:ext cx="1922321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b="1" dirty="0" err="1"/>
              <a:t>Garbage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de-DE" sz="2800" b="1" dirty="0" err="1"/>
              <a:t>Collection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6" grpId="0" animBg="1"/>
      <p:bldP spid="47147" grpId="0" animBg="1"/>
      <p:bldP spid="47148" grpId="0" animBg="1"/>
      <p:bldP spid="47149" grpId="0" animBg="1"/>
      <p:bldP spid="4715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831013" y="6572272"/>
            <a:ext cx="2133600" cy="196850"/>
          </a:xfrm>
        </p:spPr>
        <p:txBody>
          <a:bodyPr/>
          <a:lstStyle/>
          <a:p>
            <a:fld id="{AD870B71-21A5-48ED-8B50-87C0D3525FF4}" type="slidenum">
              <a:rPr lang="de-DE" smtClean="0"/>
              <a:pPr/>
              <a:t>75</a:t>
            </a:fld>
            <a:endParaRPr lang="de-DE" dirty="0"/>
          </a:p>
        </p:txBody>
      </p:sp>
      <p:pic>
        <p:nvPicPr>
          <p:cNvPr id="43014" name="Picture 6" descr="2lvl-3sm-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46175"/>
            <a:ext cx="7305675" cy="5667375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61068" y="3357563"/>
            <a:ext cx="3097212" cy="1584325"/>
            <a:chOff x="1700" y="1162"/>
            <a:chExt cx="2451" cy="1316"/>
          </a:xfrm>
          <a:solidFill>
            <a:srgbClr val="FFFF66"/>
          </a:solidFill>
        </p:grpSpPr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2925" y="1344"/>
              <a:ext cx="0" cy="2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 flipV="1">
              <a:off x="2154" y="1298"/>
              <a:ext cx="681" cy="31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flipV="1">
              <a:off x="3560" y="1661"/>
              <a:ext cx="227" cy="27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 flipV="1">
              <a:off x="2698" y="1661"/>
              <a:ext cx="227" cy="27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flipV="1">
              <a:off x="1882" y="1661"/>
              <a:ext cx="227" cy="27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sz="1600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109" y="1661"/>
              <a:ext cx="1905" cy="272"/>
              <a:chOff x="2109" y="1661"/>
              <a:chExt cx="1905" cy="272"/>
            </a:xfrm>
            <a:grpFill/>
          </p:grpSpPr>
          <p:sp>
            <p:nvSpPr>
              <p:cNvPr id="43023" name="Line 15"/>
              <p:cNvSpPr>
                <a:spLocks noChangeShapeType="1"/>
              </p:cNvSpPr>
              <p:nvPr/>
            </p:nvSpPr>
            <p:spPr bwMode="auto">
              <a:xfrm flipH="1" flipV="1">
                <a:off x="2109" y="1661"/>
                <a:ext cx="227" cy="27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sz="1600"/>
              </a:p>
            </p:txBody>
          </p:sp>
          <p:sp>
            <p:nvSpPr>
              <p:cNvPr id="43024" name="Line 16"/>
              <p:cNvSpPr>
                <a:spLocks noChangeShapeType="1"/>
              </p:cNvSpPr>
              <p:nvPr/>
            </p:nvSpPr>
            <p:spPr bwMode="auto">
              <a:xfrm flipH="1" flipV="1">
                <a:off x="2971" y="1661"/>
                <a:ext cx="227" cy="27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sz="1600"/>
              </a:p>
            </p:txBody>
          </p:sp>
          <p:sp>
            <p:nvSpPr>
              <p:cNvPr id="43025" name="Line 17"/>
              <p:cNvSpPr>
                <a:spLocks noChangeShapeType="1"/>
              </p:cNvSpPr>
              <p:nvPr/>
            </p:nvSpPr>
            <p:spPr bwMode="auto">
              <a:xfrm flipH="1" flipV="1">
                <a:off x="3787" y="1661"/>
                <a:ext cx="227" cy="27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sz="1600"/>
              </a:p>
            </p:txBody>
          </p:sp>
        </p:grpSp>
        <p:sp>
          <p:nvSpPr>
            <p:cNvPr id="43026" name="Oval 18"/>
            <p:cNvSpPr>
              <a:spLocks noChangeArrowheads="1"/>
            </p:cNvSpPr>
            <p:nvPr/>
          </p:nvSpPr>
          <p:spPr bwMode="auto">
            <a:xfrm>
              <a:off x="3696" y="1571"/>
              <a:ext cx="181" cy="18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027" name="Oval 19"/>
            <p:cNvSpPr>
              <a:spLocks noChangeArrowheads="1"/>
            </p:cNvSpPr>
            <p:nvPr/>
          </p:nvSpPr>
          <p:spPr bwMode="auto">
            <a:xfrm>
              <a:off x="2835" y="1162"/>
              <a:ext cx="181" cy="18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028" name="Oval 20"/>
            <p:cNvSpPr>
              <a:spLocks noChangeArrowheads="1"/>
            </p:cNvSpPr>
            <p:nvPr/>
          </p:nvSpPr>
          <p:spPr bwMode="auto">
            <a:xfrm>
              <a:off x="2018" y="1571"/>
              <a:ext cx="181" cy="18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029" name="Oval 21"/>
            <p:cNvSpPr>
              <a:spLocks noChangeArrowheads="1"/>
            </p:cNvSpPr>
            <p:nvPr/>
          </p:nvSpPr>
          <p:spPr bwMode="auto">
            <a:xfrm>
              <a:off x="2835" y="1570"/>
              <a:ext cx="181" cy="18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030" name="Oval 22"/>
            <p:cNvSpPr>
              <a:spLocks noChangeArrowheads="1"/>
            </p:cNvSpPr>
            <p:nvPr/>
          </p:nvSpPr>
          <p:spPr bwMode="auto">
            <a:xfrm>
              <a:off x="3062" y="1888"/>
              <a:ext cx="181" cy="18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031" name="Oval 23"/>
            <p:cNvSpPr>
              <a:spLocks noChangeArrowheads="1"/>
            </p:cNvSpPr>
            <p:nvPr/>
          </p:nvSpPr>
          <p:spPr bwMode="auto">
            <a:xfrm>
              <a:off x="2200" y="1888"/>
              <a:ext cx="181" cy="18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>
              <a:off x="2608" y="1888"/>
              <a:ext cx="181" cy="18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auto">
            <a:xfrm>
              <a:off x="3878" y="1888"/>
              <a:ext cx="181" cy="18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034" name="Oval 26"/>
            <p:cNvSpPr>
              <a:spLocks noChangeArrowheads="1"/>
            </p:cNvSpPr>
            <p:nvPr/>
          </p:nvSpPr>
          <p:spPr bwMode="auto">
            <a:xfrm>
              <a:off x="3470" y="1888"/>
              <a:ext cx="181" cy="18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035" name="Oval 27"/>
            <p:cNvSpPr>
              <a:spLocks noChangeArrowheads="1"/>
            </p:cNvSpPr>
            <p:nvPr/>
          </p:nvSpPr>
          <p:spPr bwMode="auto">
            <a:xfrm>
              <a:off x="1791" y="1888"/>
              <a:ext cx="181" cy="181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600"/>
            </a:p>
          </p:txBody>
        </p:sp>
        <p:sp>
          <p:nvSpPr>
            <p:cNvPr id="43036" name="AutoShape 28"/>
            <p:cNvSpPr>
              <a:spLocks noChangeArrowheads="1"/>
            </p:cNvSpPr>
            <p:nvPr/>
          </p:nvSpPr>
          <p:spPr bwMode="auto">
            <a:xfrm>
              <a:off x="1700" y="2069"/>
              <a:ext cx="409" cy="409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600">
                  <a:latin typeface="Book Antiqua" pitchFamily="18" charset="0"/>
                </a:rPr>
                <a:t>4W</a:t>
              </a:r>
            </a:p>
          </p:txBody>
        </p:sp>
        <p:sp>
          <p:nvSpPr>
            <p:cNvPr id="43037" name="AutoShape 29"/>
            <p:cNvSpPr>
              <a:spLocks noChangeArrowheads="1"/>
            </p:cNvSpPr>
            <p:nvPr/>
          </p:nvSpPr>
          <p:spPr bwMode="auto">
            <a:xfrm>
              <a:off x="2109" y="2069"/>
              <a:ext cx="409" cy="409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600">
                  <a:latin typeface="Book Antiqua" pitchFamily="18" charset="0"/>
                </a:rPr>
                <a:t>4W</a:t>
              </a:r>
            </a:p>
          </p:txBody>
        </p:sp>
        <p:sp>
          <p:nvSpPr>
            <p:cNvPr id="43038" name="AutoShape 30"/>
            <p:cNvSpPr>
              <a:spLocks noChangeArrowheads="1"/>
            </p:cNvSpPr>
            <p:nvPr/>
          </p:nvSpPr>
          <p:spPr bwMode="auto">
            <a:xfrm>
              <a:off x="2517" y="2069"/>
              <a:ext cx="409" cy="409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600">
                  <a:latin typeface="Book Antiqua" pitchFamily="18" charset="0"/>
                </a:rPr>
                <a:t>4W</a:t>
              </a:r>
            </a:p>
          </p:txBody>
        </p:sp>
        <p:sp>
          <p:nvSpPr>
            <p:cNvPr id="43039" name="AutoShape 31"/>
            <p:cNvSpPr>
              <a:spLocks noChangeArrowheads="1"/>
            </p:cNvSpPr>
            <p:nvPr/>
          </p:nvSpPr>
          <p:spPr bwMode="auto">
            <a:xfrm>
              <a:off x="2925" y="2069"/>
              <a:ext cx="409" cy="409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600">
                  <a:latin typeface="Book Antiqua" pitchFamily="18" charset="0"/>
                </a:rPr>
                <a:t>4W</a:t>
              </a:r>
            </a:p>
          </p:txBody>
        </p:sp>
        <p:sp>
          <p:nvSpPr>
            <p:cNvPr id="43040" name="AutoShape 32"/>
            <p:cNvSpPr>
              <a:spLocks noChangeArrowheads="1"/>
            </p:cNvSpPr>
            <p:nvPr/>
          </p:nvSpPr>
          <p:spPr bwMode="auto">
            <a:xfrm>
              <a:off x="3334" y="2069"/>
              <a:ext cx="409" cy="409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600">
                  <a:latin typeface="Book Antiqua" pitchFamily="18" charset="0"/>
                </a:rPr>
                <a:t>4W</a:t>
              </a:r>
            </a:p>
          </p:txBody>
        </p:sp>
        <p:sp>
          <p:nvSpPr>
            <p:cNvPr id="43041" name="AutoShape 33"/>
            <p:cNvSpPr>
              <a:spLocks noChangeArrowheads="1"/>
            </p:cNvSpPr>
            <p:nvPr/>
          </p:nvSpPr>
          <p:spPr bwMode="auto">
            <a:xfrm>
              <a:off x="3742" y="2069"/>
              <a:ext cx="409" cy="409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600">
                  <a:latin typeface="Book Antiqua" pitchFamily="18" charset="0"/>
                </a:rPr>
                <a:t>4W</a:t>
              </a:r>
            </a:p>
          </p:txBody>
        </p:sp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flipH="1" flipV="1">
              <a:off x="3016" y="1298"/>
              <a:ext cx="681" cy="31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sz="1600"/>
            </a:p>
          </p:txBody>
        </p:sp>
      </p:grpSp>
      <p:sp>
        <p:nvSpPr>
          <p:cNvPr id="43044" name="Rectangle 36"/>
          <p:cNvSpPr>
            <a:spLocks noGrp="1" noChangeArrowheads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de-DE"/>
              <a:t> 3-Level-Nesting Trace</a:t>
            </a: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6262718" y="5300663"/>
            <a:ext cx="2524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b="1" dirty="0" err="1">
                <a:latin typeface="Courier New" pitchFamily="49" charset="0"/>
              </a:rPr>
              <a:t>prefetch</a:t>
            </a:r>
            <a:r>
              <a:rPr lang="de-DE" sz="2800" b="1" dirty="0">
                <a:latin typeface="Courier New" pitchFamily="49" charset="0"/>
              </a:rPr>
              <a:t> 60</a:t>
            </a:r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5905530" y="1773238"/>
            <a:ext cx="29495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b="1" dirty="0" err="1">
                <a:latin typeface="Courier New" pitchFamily="49" charset="0"/>
              </a:rPr>
              <a:t>branching</a:t>
            </a:r>
            <a:r>
              <a:rPr lang="de-DE" sz="2800" b="1" dirty="0">
                <a:latin typeface="Courier New" pitchFamily="49" charset="0"/>
              </a:rPr>
              <a:t> </a:t>
            </a:r>
          </a:p>
          <a:p>
            <a:r>
              <a:rPr lang="de-DE" sz="2800" b="1" dirty="0">
                <a:latin typeface="Courier New" pitchFamily="49" charset="0"/>
              </a:rPr>
              <a:t>[3,2,4]</a:t>
            </a:r>
          </a:p>
          <a:p>
            <a:r>
              <a:rPr lang="de-DE" sz="2800" b="1" dirty="0">
                <a:latin typeface="Courier New" pitchFamily="49" charset="0"/>
              </a:rPr>
              <a:t>=&gt; 34 </a:t>
            </a:r>
            <a:r>
              <a:rPr lang="de-DE" sz="2800" b="1" dirty="0" err="1">
                <a:latin typeface="Courier New" pitchFamily="49" charset="0"/>
              </a:rPr>
              <a:t>log.PEs</a:t>
            </a:r>
            <a:endParaRPr lang="de-DE" sz="28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4EC324-EB25-42CE-9F0D-BF3799C6ADCA}" type="slidenum">
              <a:rPr lang="de-DE" smtClean="0"/>
              <a:pPr/>
              <a:t>76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r>
              <a:rPr lang="de-DE" dirty="0" err="1" smtClean="0"/>
              <a:t>Divide-and-conquer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25563"/>
            <a:ext cx="8893175" cy="1887537"/>
          </a:xfrm>
        </p:spPr>
        <p:txBody>
          <a:bodyPr/>
          <a:lstStyle/>
          <a:p>
            <a:pPr>
              <a:buFontTx/>
              <a:buNone/>
            </a:pPr>
            <a:r>
              <a:rPr lang="de-DE" sz="1800" b="1" dirty="0" err="1" smtClean="0">
                <a:latin typeface="Courier New" pitchFamily="49" charset="0"/>
              </a:rPr>
              <a:t>dc</a:t>
            </a:r>
            <a:r>
              <a:rPr lang="de-DE" sz="1800" b="1" dirty="0" smtClean="0">
                <a:latin typeface="Courier New" pitchFamily="49" charset="0"/>
              </a:rPr>
              <a:t> :: (a-&gt;</a:t>
            </a:r>
            <a:r>
              <a:rPr lang="de-DE" sz="1800" b="1" dirty="0" err="1" smtClean="0">
                <a:latin typeface="Courier New" pitchFamily="49" charset="0"/>
              </a:rPr>
              <a:t>Bool</a:t>
            </a:r>
            <a:r>
              <a:rPr lang="de-DE" sz="1800" b="1" dirty="0" smtClean="0">
                <a:latin typeface="Courier New" pitchFamily="49" charset="0"/>
              </a:rPr>
              <a:t>) -&gt; (a-&gt;b) -&gt; (a-&gt;[a]) -&gt; ([b]-&gt;b) -&gt; a-&gt;b</a:t>
            </a:r>
          </a:p>
          <a:p>
            <a:pPr>
              <a:buFontTx/>
              <a:buNone/>
            </a:pPr>
            <a:r>
              <a:rPr lang="de-DE" sz="1800" b="1" dirty="0" err="1" smtClean="0">
                <a:latin typeface="Courier New" pitchFamily="49" charset="0"/>
              </a:rPr>
              <a:t>dc</a:t>
            </a:r>
            <a:r>
              <a:rPr lang="de-DE" sz="1800" b="1" dirty="0" smtClean="0">
                <a:latin typeface="Courier New" pitchFamily="49" charset="0"/>
              </a:rPr>
              <a:t> trivial </a:t>
            </a:r>
            <a:r>
              <a:rPr lang="de-DE" sz="1800" b="1" dirty="0" err="1" smtClean="0">
                <a:latin typeface="Courier New" pitchFamily="49" charset="0"/>
              </a:rPr>
              <a:t>solve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split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combine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task</a:t>
            </a:r>
            <a:endParaRPr lang="de-DE" sz="1800" b="1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	= 	</a:t>
            </a:r>
            <a:r>
              <a:rPr lang="de-DE" sz="1800" b="1" dirty="0" err="1" smtClean="0">
                <a:latin typeface="Courier New" pitchFamily="49" charset="0"/>
              </a:rPr>
              <a:t>if</a:t>
            </a:r>
            <a:r>
              <a:rPr lang="de-DE" sz="1800" b="1" dirty="0" smtClean="0">
                <a:latin typeface="Courier New" pitchFamily="49" charset="0"/>
              </a:rPr>
              <a:t> trivial </a:t>
            </a:r>
            <a:r>
              <a:rPr lang="de-DE" sz="1800" b="1" dirty="0" err="1" smtClean="0">
                <a:latin typeface="Courier New" pitchFamily="49" charset="0"/>
              </a:rPr>
              <a:t>task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then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solve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task</a:t>
            </a:r>
            <a:endParaRPr lang="de-DE" sz="1800" b="1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		</a:t>
            </a:r>
            <a:r>
              <a:rPr lang="de-DE" sz="1800" b="1" dirty="0" err="1" smtClean="0">
                <a:latin typeface="Courier New" pitchFamily="49" charset="0"/>
              </a:rPr>
              <a:t>else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combine</a:t>
            </a:r>
            <a:r>
              <a:rPr lang="de-DE" sz="1800" b="1" dirty="0" smtClean="0">
                <a:latin typeface="Courier New" pitchFamily="49" charset="0"/>
              </a:rPr>
              <a:t> (</a:t>
            </a:r>
            <a:r>
              <a:rPr lang="de-DE" sz="1800" b="1" dirty="0" err="1" smtClean="0">
                <a:solidFill>
                  <a:schemeClr val="tx2"/>
                </a:solidFill>
                <a:latin typeface="Courier New" pitchFamily="49" charset="0"/>
              </a:rPr>
              <a:t>map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rec_dc</a:t>
            </a:r>
            <a:r>
              <a:rPr lang="de-DE" sz="1800" b="1" dirty="0" smtClean="0">
                <a:latin typeface="Courier New" pitchFamily="49" charset="0"/>
              </a:rPr>
              <a:t> (</a:t>
            </a:r>
            <a:r>
              <a:rPr lang="de-DE" sz="1800" b="1" dirty="0" err="1" smtClean="0">
                <a:latin typeface="Courier New" pitchFamily="49" charset="0"/>
              </a:rPr>
              <a:t>split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task</a:t>
            </a:r>
            <a:r>
              <a:rPr lang="de-DE" sz="1800" b="1" dirty="0" smtClean="0">
                <a:latin typeface="Courier New" pitchFamily="49" charset="0"/>
              </a:rPr>
              <a:t>))</a:t>
            </a:r>
          </a:p>
          <a:p>
            <a:pPr>
              <a:buFontTx/>
              <a:buNone/>
            </a:pPr>
            <a:r>
              <a:rPr lang="de-DE" sz="1800" b="1" dirty="0" smtClean="0">
                <a:latin typeface="Courier New" pitchFamily="49" charset="0"/>
              </a:rPr>
              <a:t>	</a:t>
            </a:r>
            <a:r>
              <a:rPr lang="de-DE" sz="1800" b="1" dirty="0" err="1" smtClean="0">
                <a:latin typeface="Courier New" pitchFamily="49" charset="0"/>
              </a:rPr>
              <a:t>where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rec_dc</a:t>
            </a:r>
            <a:r>
              <a:rPr lang="de-DE" sz="1800" b="1" dirty="0" smtClean="0">
                <a:latin typeface="Courier New" pitchFamily="49" charset="0"/>
              </a:rPr>
              <a:t> = </a:t>
            </a:r>
            <a:r>
              <a:rPr lang="de-DE" sz="1800" b="1" dirty="0" err="1" smtClean="0">
                <a:latin typeface="Courier New" pitchFamily="49" charset="0"/>
              </a:rPr>
              <a:t>dc</a:t>
            </a:r>
            <a:r>
              <a:rPr lang="de-DE" sz="1800" b="1" dirty="0" smtClean="0">
                <a:latin typeface="Courier New" pitchFamily="49" charset="0"/>
              </a:rPr>
              <a:t> trivial </a:t>
            </a:r>
            <a:r>
              <a:rPr lang="de-DE" sz="1800" b="1" dirty="0" err="1" smtClean="0">
                <a:latin typeface="Courier New" pitchFamily="49" charset="0"/>
              </a:rPr>
              <a:t>solve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split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dirty="0" err="1" smtClean="0">
                <a:latin typeface="Courier New" pitchFamily="49" charset="0"/>
              </a:rPr>
              <a:t>combine</a:t>
            </a:r>
            <a:endParaRPr lang="de-DE" sz="1800" b="1" dirty="0">
              <a:latin typeface="Courier New" pitchFamily="49" charset="0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771775" y="3357563"/>
            <a:ext cx="5040313" cy="2303462"/>
            <a:chOff x="1429" y="2251"/>
            <a:chExt cx="2737" cy="1308"/>
          </a:xfrm>
          <a:solidFill>
            <a:srgbClr val="FFFF66"/>
          </a:solidFill>
        </p:grpSpPr>
        <p:sp>
          <p:nvSpPr>
            <p:cNvPr id="49199" name="Line 47"/>
            <p:cNvSpPr>
              <a:spLocks noChangeShapeType="1"/>
            </p:cNvSpPr>
            <p:nvPr/>
          </p:nvSpPr>
          <p:spPr bwMode="auto">
            <a:xfrm flipV="1">
              <a:off x="3027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200" name="Line 48"/>
            <p:cNvSpPr>
              <a:spLocks noChangeShapeType="1"/>
            </p:cNvSpPr>
            <p:nvPr/>
          </p:nvSpPr>
          <p:spPr bwMode="auto">
            <a:xfrm flipH="1" flipV="1">
              <a:off x="3208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 flipV="1">
              <a:off x="2265" y="2354"/>
              <a:ext cx="542" cy="2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 flipV="1">
              <a:off x="3243" y="2629"/>
              <a:ext cx="280" cy="2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 flipV="1">
              <a:off x="1837" y="2629"/>
              <a:ext cx="393" cy="2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 flipH="1" flipV="1">
              <a:off x="2230" y="2629"/>
              <a:ext cx="242" cy="2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 flipH="1" flipV="1">
              <a:off x="3560" y="2629"/>
              <a:ext cx="273" cy="2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67" name="Oval 15"/>
            <p:cNvSpPr>
              <a:spLocks noChangeArrowheads="1"/>
            </p:cNvSpPr>
            <p:nvPr/>
          </p:nvSpPr>
          <p:spPr bwMode="auto">
            <a:xfrm>
              <a:off x="2807" y="2251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9168" name="Oval 16"/>
            <p:cNvSpPr>
              <a:spLocks noChangeArrowheads="1"/>
            </p:cNvSpPr>
            <p:nvPr/>
          </p:nvSpPr>
          <p:spPr bwMode="auto">
            <a:xfrm>
              <a:off x="2157" y="2561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auto">
            <a:xfrm>
              <a:off x="3451" y="2560"/>
              <a:ext cx="145" cy="13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9172" name="Oval 20"/>
            <p:cNvSpPr>
              <a:spLocks noChangeArrowheads="1"/>
            </p:cNvSpPr>
            <p:nvPr/>
          </p:nvSpPr>
          <p:spPr bwMode="auto">
            <a:xfrm>
              <a:off x="3144" y="2802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9176" name="AutoShape 24"/>
            <p:cNvSpPr>
              <a:spLocks noChangeArrowheads="1"/>
            </p:cNvSpPr>
            <p:nvPr/>
          </p:nvSpPr>
          <p:spPr bwMode="auto">
            <a:xfrm>
              <a:off x="1429" y="3249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9177" name="AutoShape 25"/>
            <p:cNvSpPr>
              <a:spLocks noChangeArrowheads="1"/>
            </p:cNvSpPr>
            <p:nvPr/>
          </p:nvSpPr>
          <p:spPr bwMode="auto">
            <a:xfrm>
              <a:off x="1755" y="3249"/>
              <a:ext cx="325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9178" name="AutoShape 26"/>
            <p:cNvSpPr>
              <a:spLocks noChangeArrowheads="1"/>
            </p:cNvSpPr>
            <p:nvPr/>
          </p:nvSpPr>
          <p:spPr bwMode="auto">
            <a:xfrm>
              <a:off x="3515" y="3249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9179" name="AutoShape 27"/>
            <p:cNvSpPr>
              <a:spLocks noChangeArrowheads="1"/>
            </p:cNvSpPr>
            <p:nvPr/>
          </p:nvSpPr>
          <p:spPr bwMode="auto">
            <a:xfrm>
              <a:off x="3840" y="3249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49183" name="Line 31"/>
            <p:cNvSpPr>
              <a:spLocks noChangeShapeType="1"/>
            </p:cNvSpPr>
            <p:nvPr/>
          </p:nvSpPr>
          <p:spPr bwMode="auto">
            <a:xfrm flipH="1" flipV="1">
              <a:off x="2925" y="2341"/>
              <a:ext cx="542" cy="2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84" name="Line 32"/>
            <p:cNvSpPr>
              <a:spLocks noChangeShapeType="1"/>
            </p:cNvSpPr>
            <p:nvPr/>
          </p:nvSpPr>
          <p:spPr bwMode="auto">
            <a:xfrm flipV="1">
              <a:off x="1621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85" name="Line 33"/>
            <p:cNvSpPr>
              <a:spLocks noChangeShapeType="1"/>
            </p:cNvSpPr>
            <p:nvPr/>
          </p:nvSpPr>
          <p:spPr bwMode="auto">
            <a:xfrm flipH="1" flipV="1">
              <a:off x="1802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auto">
            <a:xfrm>
              <a:off x="1729" y="2825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1874" y="3066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9188" name="Oval 36"/>
            <p:cNvSpPr>
              <a:spLocks noChangeArrowheads="1"/>
            </p:cNvSpPr>
            <p:nvPr/>
          </p:nvSpPr>
          <p:spPr bwMode="auto">
            <a:xfrm>
              <a:off x="1548" y="3066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9189" name="Line 37"/>
            <p:cNvSpPr>
              <a:spLocks noChangeShapeType="1"/>
            </p:cNvSpPr>
            <p:nvPr/>
          </p:nvSpPr>
          <p:spPr bwMode="auto">
            <a:xfrm flipV="1">
              <a:off x="2318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auto">
            <a:xfrm flipH="1" flipV="1">
              <a:off x="2499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91" name="Oval 39"/>
            <p:cNvSpPr>
              <a:spLocks noChangeArrowheads="1"/>
            </p:cNvSpPr>
            <p:nvPr/>
          </p:nvSpPr>
          <p:spPr bwMode="auto">
            <a:xfrm>
              <a:off x="2426" y="2825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192" name="Oval 40"/>
            <p:cNvSpPr>
              <a:spLocks noChangeArrowheads="1"/>
            </p:cNvSpPr>
            <p:nvPr/>
          </p:nvSpPr>
          <p:spPr bwMode="auto">
            <a:xfrm>
              <a:off x="2571" y="3066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9193" name="Oval 41"/>
            <p:cNvSpPr>
              <a:spLocks noChangeArrowheads="1"/>
            </p:cNvSpPr>
            <p:nvPr/>
          </p:nvSpPr>
          <p:spPr bwMode="auto">
            <a:xfrm>
              <a:off x="2245" y="3066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194" name="Line 42"/>
            <p:cNvSpPr>
              <a:spLocks noChangeShapeType="1"/>
            </p:cNvSpPr>
            <p:nvPr/>
          </p:nvSpPr>
          <p:spPr bwMode="auto">
            <a:xfrm flipV="1">
              <a:off x="3679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95" name="Line 43"/>
            <p:cNvSpPr>
              <a:spLocks noChangeShapeType="1"/>
            </p:cNvSpPr>
            <p:nvPr/>
          </p:nvSpPr>
          <p:spPr bwMode="auto">
            <a:xfrm flipH="1" flipV="1">
              <a:off x="3860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49196" name="Oval 44"/>
            <p:cNvSpPr>
              <a:spLocks noChangeArrowheads="1"/>
            </p:cNvSpPr>
            <p:nvPr/>
          </p:nvSpPr>
          <p:spPr bwMode="auto">
            <a:xfrm>
              <a:off x="3787" y="2825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9197" name="Oval 45"/>
            <p:cNvSpPr>
              <a:spLocks noChangeArrowheads="1"/>
            </p:cNvSpPr>
            <p:nvPr/>
          </p:nvSpPr>
          <p:spPr bwMode="auto">
            <a:xfrm>
              <a:off x="3932" y="3066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49198" name="Oval 46"/>
            <p:cNvSpPr>
              <a:spLocks noChangeArrowheads="1"/>
            </p:cNvSpPr>
            <p:nvPr/>
          </p:nvSpPr>
          <p:spPr bwMode="auto">
            <a:xfrm>
              <a:off x="3606" y="3066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9202" name="Oval 50"/>
            <p:cNvSpPr>
              <a:spLocks noChangeArrowheads="1"/>
            </p:cNvSpPr>
            <p:nvPr/>
          </p:nvSpPr>
          <p:spPr bwMode="auto">
            <a:xfrm>
              <a:off x="3280" y="3066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9203" name="Oval 51"/>
            <p:cNvSpPr>
              <a:spLocks noChangeArrowheads="1"/>
            </p:cNvSpPr>
            <p:nvPr/>
          </p:nvSpPr>
          <p:spPr bwMode="auto">
            <a:xfrm>
              <a:off x="2954" y="3066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9204" name="AutoShape 52"/>
            <p:cNvSpPr>
              <a:spLocks noChangeArrowheads="1"/>
            </p:cNvSpPr>
            <p:nvPr/>
          </p:nvSpPr>
          <p:spPr bwMode="auto">
            <a:xfrm>
              <a:off x="2138" y="3249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205" name="AutoShape 53"/>
            <p:cNvSpPr>
              <a:spLocks noChangeArrowheads="1"/>
            </p:cNvSpPr>
            <p:nvPr/>
          </p:nvSpPr>
          <p:spPr bwMode="auto">
            <a:xfrm>
              <a:off x="2464" y="3249"/>
              <a:ext cx="325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9206" name="AutoShape 54"/>
            <p:cNvSpPr>
              <a:spLocks noChangeArrowheads="1"/>
            </p:cNvSpPr>
            <p:nvPr/>
          </p:nvSpPr>
          <p:spPr bwMode="auto">
            <a:xfrm>
              <a:off x="2864" y="3249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9207" name="AutoShape 55"/>
            <p:cNvSpPr>
              <a:spLocks noChangeArrowheads="1"/>
            </p:cNvSpPr>
            <p:nvPr/>
          </p:nvSpPr>
          <p:spPr bwMode="auto">
            <a:xfrm>
              <a:off x="3190" y="3249"/>
              <a:ext cx="325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49208" name="Text Box 56"/>
          <p:cNvSpPr txBox="1">
            <a:spLocks noChangeArrowheads="1"/>
          </p:cNvSpPr>
          <p:nvPr/>
        </p:nvSpPr>
        <p:spPr bwMode="auto">
          <a:xfrm>
            <a:off x="531806" y="3106741"/>
            <a:ext cx="3111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 err="1">
                <a:solidFill>
                  <a:schemeClr val="tx2"/>
                </a:solidFill>
              </a:rPr>
              <a:t>regular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binary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scheme</a:t>
            </a:r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 err="1">
                <a:solidFill>
                  <a:schemeClr val="tx2"/>
                </a:solidFill>
              </a:rPr>
              <a:t>with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default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placing</a:t>
            </a:r>
            <a:r>
              <a:rPr lang="de-DE" sz="24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49213" name="Line 61"/>
          <p:cNvSpPr>
            <a:spLocks noChangeShapeType="1"/>
          </p:cNvSpPr>
          <p:nvPr/>
        </p:nvSpPr>
        <p:spPr bwMode="auto">
          <a:xfrm flipV="1">
            <a:off x="5746750" y="4487863"/>
            <a:ext cx="333375" cy="3651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14" name="Line 62"/>
          <p:cNvSpPr>
            <a:spLocks noChangeShapeType="1"/>
          </p:cNvSpPr>
          <p:nvPr/>
        </p:nvSpPr>
        <p:spPr bwMode="auto">
          <a:xfrm flipH="1" flipV="1">
            <a:off x="6048375" y="4487863"/>
            <a:ext cx="333375" cy="3651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15" name="Line 63"/>
          <p:cNvSpPr>
            <a:spLocks noChangeShapeType="1"/>
          </p:cNvSpPr>
          <p:nvPr/>
        </p:nvSpPr>
        <p:spPr bwMode="auto">
          <a:xfrm flipV="1">
            <a:off x="4356100" y="3500438"/>
            <a:ext cx="998538" cy="425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16" name="Line 64"/>
          <p:cNvSpPr>
            <a:spLocks noChangeShapeType="1"/>
          </p:cNvSpPr>
          <p:nvPr/>
        </p:nvSpPr>
        <p:spPr bwMode="auto">
          <a:xfrm flipV="1">
            <a:off x="6156325" y="4022725"/>
            <a:ext cx="503238" cy="3429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17" name="Line 65"/>
          <p:cNvSpPr>
            <a:spLocks noChangeShapeType="1"/>
          </p:cNvSpPr>
          <p:nvPr/>
        </p:nvSpPr>
        <p:spPr bwMode="auto">
          <a:xfrm flipV="1">
            <a:off x="3492500" y="4005263"/>
            <a:ext cx="723900" cy="3714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18" name="Line 66"/>
          <p:cNvSpPr>
            <a:spLocks noChangeShapeType="1"/>
          </p:cNvSpPr>
          <p:nvPr/>
        </p:nvSpPr>
        <p:spPr bwMode="auto">
          <a:xfrm flipH="1" flipV="1">
            <a:off x="4246563" y="4022725"/>
            <a:ext cx="446087" cy="371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19" name="Line 67"/>
          <p:cNvSpPr>
            <a:spLocks noChangeShapeType="1"/>
          </p:cNvSpPr>
          <p:nvPr/>
        </p:nvSpPr>
        <p:spPr bwMode="auto">
          <a:xfrm flipH="1" flipV="1">
            <a:off x="6697663" y="4005263"/>
            <a:ext cx="503237" cy="371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20" name="Oval 68"/>
          <p:cNvSpPr>
            <a:spLocks noChangeArrowheads="1"/>
          </p:cNvSpPr>
          <p:nvPr/>
        </p:nvSpPr>
        <p:spPr bwMode="auto">
          <a:xfrm>
            <a:off x="5313363" y="3357563"/>
            <a:ext cx="266700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1</a:t>
            </a:r>
          </a:p>
        </p:txBody>
      </p:sp>
      <p:sp>
        <p:nvSpPr>
          <p:cNvPr id="49221" name="Oval 69"/>
          <p:cNvSpPr>
            <a:spLocks noChangeArrowheads="1"/>
          </p:cNvSpPr>
          <p:nvPr/>
        </p:nvSpPr>
        <p:spPr bwMode="auto">
          <a:xfrm>
            <a:off x="4140200" y="3908425"/>
            <a:ext cx="265113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1</a:t>
            </a:r>
          </a:p>
        </p:txBody>
      </p:sp>
      <p:sp>
        <p:nvSpPr>
          <p:cNvPr id="49222" name="Oval 70"/>
          <p:cNvSpPr>
            <a:spLocks noChangeArrowheads="1"/>
          </p:cNvSpPr>
          <p:nvPr/>
        </p:nvSpPr>
        <p:spPr bwMode="auto">
          <a:xfrm>
            <a:off x="6516688" y="3906838"/>
            <a:ext cx="266700" cy="242887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2</a:t>
            </a:r>
          </a:p>
        </p:txBody>
      </p:sp>
      <p:sp>
        <p:nvSpPr>
          <p:cNvPr id="49223" name="Oval 71"/>
          <p:cNvSpPr>
            <a:spLocks noChangeArrowheads="1"/>
          </p:cNvSpPr>
          <p:nvPr/>
        </p:nvSpPr>
        <p:spPr bwMode="auto">
          <a:xfrm>
            <a:off x="5961063" y="4327525"/>
            <a:ext cx="265112" cy="2413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2</a:t>
            </a:r>
          </a:p>
        </p:txBody>
      </p:sp>
      <p:sp>
        <p:nvSpPr>
          <p:cNvPr id="49224" name="AutoShape 72"/>
          <p:cNvSpPr>
            <a:spLocks noChangeArrowheads="1"/>
          </p:cNvSpPr>
          <p:nvPr/>
        </p:nvSpPr>
        <p:spPr bwMode="auto">
          <a:xfrm>
            <a:off x="2771775" y="5114925"/>
            <a:ext cx="600075" cy="5461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1</a:t>
            </a:r>
          </a:p>
        </p:txBody>
      </p:sp>
      <p:sp>
        <p:nvSpPr>
          <p:cNvPr id="49225" name="AutoShape 73"/>
          <p:cNvSpPr>
            <a:spLocks noChangeArrowheads="1"/>
          </p:cNvSpPr>
          <p:nvPr/>
        </p:nvSpPr>
        <p:spPr bwMode="auto">
          <a:xfrm>
            <a:off x="3371850" y="5114925"/>
            <a:ext cx="598488" cy="5461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4</a:t>
            </a:r>
          </a:p>
        </p:txBody>
      </p:sp>
      <p:sp>
        <p:nvSpPr>
          <p:cNvPr id="49226" name="AutoShape 74"/>
          <p:cNvSpPr>
            <a:spLocks noChangeArrowheads="1"/>
          </p:cNvSpPr>
          <p:nvPr/>
        </p:nvSpPr>
        <p:spPr bwMode="auto">
          <a:xfrm>
            <a:off x="6615113" y="5097463"/>
            <a:ext cx="600075" cy="5461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3</a:t>
            </a:r>
          </a:p>
        </p:txBody>
      </p:sp>
      <p:sp>
        <p:nvSpPr>
          <p:cNvPr id="49227" name="AutoShape 75"/>
          <p:cNvSpPr>
            <a:spLocks noChangeArrowheads="1"/>
          </p:cNvSpPr>
          <p:nvPr/>
        </p:nvSpPr>
        <p:spPr bwMode="auto">
          <a:xfrm>
            <a:off x="7212013" y="5114925"/>
            <a:ext cx="600075" cy="5461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5</a:t>
            </a:r>
          </a:p>
        </p:txBody>
      </p:sp>
      <p:sp>
        <p:nvSpPr>
          <p:cNvPr id="49228" name="Line 76"/>
          <p:cNvSpPr>
            <a:spLocks noChangeShapeType="1"/>
          </p:cNvSpPr>
          <p:nvPr/>
        </p:nvSpPr>
        <p:spPr bwMode="auto">
          <a:xfrm flipH="1" flipV="1">
            <a:off x="5508625" y="3500438"/>
            <a:ext cx="998538" cy="4238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29" name="Line 77"/>
          <p:cNvSpPr>
            <a:spLocks noChangeShapeType="1"/>
          </p:cNvSpPr>
          <p:nvPr/>
        </p:nvSpPr>
        <p:spPr bwMode="auto">
          <a:xfrm flipV="1">
            <a:off x="3132138" y="4503738"/>
            <a:ext cx="333375" cy="3651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30" name="Line 78"/>
          <p:cNvSpPr>
            <a:spLocks noChangeShapeType="1"/>
          </p:cNvSpPr>
          <p:nvPr/>
        </p:nvSpPr>
        <p:spPr bwMode="auto">
          <a:xfrm flipH="1" flipV="1">
            <a:off x="3471863" y="4471988"/>
            <a:ext cx="307975" cy="396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31" name="Oval 79"/>
          <p:cNvSpPr>
            <a:spLocks noChangeArrowheads="1"/>
          </p:cNvSpPr>
          <p:nvPr/>
        </p:nvSpPr>
        <p:spPr bwMode="auto">
          <a:xfrm>
            <a:off x="3298825" y="4365625"/>
            <a:ext cx="265113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1</a:t>
            </a:r>
          </a:p>
        </p:txBody>
      </p:sp>
      <p:sp>
        <p:nvSpPr>
          <p:cNvPr id="49232" name="Oval 80"/>
          <p:cNvSpPr>
            <a:spLocks noChangeArrowheads="1"/>
          </p:cNvSpPr>
          <p:nvPr/>
        </p:nvSpPr>
        <p:spPr bwMode="auto">
          <a:xfrm>
            <a:off x="3590925" y="4792663"/>
            <a:ext cx="265113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4</a:t>
            </a:r>
          </a:p>
        </p:txBody>
      </p:sp>
      <p:sp>
        <p:nvSpPr>
          <p:cNvPr id="49233" name="Oval 81"/>
          <p:cNvSpPr>
            <a:spLocks noChangeArrowheads="1"/>
          </p:cNvSpPr>
          <p:nvPr/>
        </p:nvSpPr>
        <p:spPr bwMode="auto">
          <a:xfrm>
            <a:off x="2990850" y="4792663"/>
            <a:ext cx="266700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1</a:t>
            </a:r>
          </a:p>
        </p:txBody>
      </p:sp>
      <p:sp>
        <p:nvSpPr>
          <p:cNvPr id="49234" name="Line 82"/>
          <p:cNvSpPr>
            <a:spLocks noChangeShapeType="1"/>
          </p:cNvSpPr>
          <p:nvPr/>
        </p:nvSpPr>
        <p:spPr bwMode="auto">
          <a:xfrm flipV="1">
            <a:off x="4394200" y="4487863"/>
            <a:ext cx="347663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35" name="Line 83"/>
          <p:cNvSpPr>
            <a:spLocks noChangeShapeType="1"/>
          </p:cNvSpPr>
          <p:nvPr/>
        </p:nvSpPr>
        <p:spPr bwMode="auto">
          <a:xfrm flipH="1" flipV="1">
            <a:off x="4741863" y="4487863"/>
            <a:ext cx="333375" cy="3651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36" name="Oval 84"/>
          <p:cNvSpPr>
            <a:spLocks noChangeArrowheads="1"/>
          </p:cNvSpPr>
          <p:nvPr/>
        </p:nvSpPr>
        <p:spPr bwMode="auto">
          <a:xfrm>
            <a:off x="4608513" y="4368800"/>
            <a:ext cx="265112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3</a:t>
            </a:r>
          </a:p>
        </p:txBody>
      </p:sp>
      <p:sp>
        <p:nvSpPr>
          <p:cNvPr id="49237" name="Oval 85"/>
          <p:cNvSpPr>
            <a:spLocks noChangeArrowheads="1"/>
          </p:cNvSpPr>
          <p:nvPr/>
        </p:nvSpPr>
        <p:spPr bwMode="auto">
          <a:xfrm>
            <a:off x="4875213" y="4792663"/>
            <a:ext cx="265112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4</a:t>
            </a:r>
          </a:p>
        </p:txBody>
      </p:sp>
      <p:sp>
        <p:nvSpPr>
          <p:cNvPr id="49238" name="Oval 86"/>
          <p:cNvSpPr>
            <a:spLocks noChangeArrowheads="1"/>
          </p:cNvSpPr>
          <p:nvPr/>
        </p:nvSpPr>
        <p:spPr bwMode="auto">
          <a:xfrm>
            <a:off x="4275138" y="4792663"/>
            <a:ext cx="266700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3</a:t>
            </a:r>
          </a:p>
        </p:txBody>
      </p:sp>
      <p:sp>
        <p:nvSpPr>
          <p:cNvPr id="49239" name="Line 87"/>
          <p:cNvSpPr>
            <a:spLocks noChangeShapeType="1"/>
          </p:cNvSpPr>
          <p:nvPr/>
        </p:nvSpPr>
        <p:spPr bwMode="auto">
          <a:xfrm flipV="1">
            <a:off x="6916738" y="4437063"/>
            <a:ext cx="319087" cy="398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40" name="Line 88"/>
          <p:cNvSpPr>
            <a:spLocks noChangeShapeType="1"/>
          </p:cNvSpPr>
          <p:nvPr/>
        </p:nvSpPr>
        <p:spPr bwMode="auto">
          <a:xfrm flipH="1" flipV="1">
            <a:off x="7234238" y="4471988"/>
            <a:ext cx="361950" cy="396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41" name="Oval 89"/>
          <p:cNvSpPr>
            <a:spLocks noChangeArrowheads="1"/>
          </p:cNvSpPr>
          <p:nvPr/>
        </p:nvSpPr>
        <p:spPr bwMode="auto">
          <a:xfrm>
            <a:off x="7115175" y="4351338"/>
            <a:ext cx="265113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3</a:t>
            </a:r>
          </a:p>
        </p:txBody>
      </p:sp>
      <p:sp>
        <p:nvSpPr>
          <p:cNvPr id="49242" name="Oval 90"/>
          <p:cNvSpPr>
            <a:spLocks noChangeArrowheads="1"/>
          </p:cNvSpPr>
          <p:nvPr/>
        </p:nvSpPr>
        <p:spPr bwMode="auto">
          <a:xfrm>
            <a:off x="7381875" y="4792663"/>
            <a:ext cx="265113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5</a:t>
            </a:r>
          </a:p>
        </p:txBody>
      </p:sp>
      <p:sp>
        <p:nvSpPr>
          <p:cNvPr id="49243" name="Oval 91"/>
          <p:cNvSpPr>
            <a:spLocks noChangeArrowheads="1"/>
          </p:cNvSpPr>
          <p:nvPr/>
        </p:nvSpPr>
        <p:spPr bwMode="auto">
          <a:xfrm>
            <a:off x="6781800" y="4775200"/>
            <a:ext cx="268288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3</a:t>
            </a:r>
          </a:p>
        </p:txBody>
      </p:sp>
      <p:sp>
        <p:nvSpPr>
          <p:cNvPr id="49244" name="Oval 92"/>
          <p:cNvSpPr>
            <a:spLocks noChangeArrowheads="1"/>
          </p:cNvSpPr>
          <p:nvPr/>
        </p:nvSpPr>
        <p:spPr bwMode="auto">
          <a:xfrm>
            <a:off x="6180138" y="4792663"/>
            <a:ext cx="265112" cy="2413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4</a:t>
            </a:r>
          </a:p>
        </p:txBody>
      </p:sp>
      <p:sp>
        <p:nvSpPr>
          <p:cNvPr id="49245" name="Oval 93"/>
          <p:cNvSpPr>
            <a:spLocks noChangeArrowheads="1"/>
          </p:cNvSpPr>
          <p:nvPr/>
        </p:nvSpPr>
        <p:spPr bwMode="auto">
          <a:xfrm>
            <a:off x="5611813" y="4792663"/>
            <a:ext cx="266700" cy="241300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2</a:t>
            </a:r>
          </a:p>
        </p:txBody>
      </p:sp>
      <p:sp>
        <p:nvSpPr>
          <p:cNvPr id="49246" name="AutoShape 94"/>
          <p:cNvSpPr>
            <a:spLocks noChangeArrowheads="1"/>
          </p:cNvSpPr>
          <p:nvPr/>
        </p:nvSpPr>
        <p:spPr bwMode="auto">
          <a:xfrm>
            <a:off x="4076700" y="5114925"/>
            <a:ext cx="601663" cy="5461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3</a:t>
            </a:r>
          </a:p>
        </p:txBody>
      </p:sp>
      <p:sp>
        <p:nvSpPr>
          <p:cNvPr id="49247" name="AutoShape 95"/>
          <p:cNvSpPr>
            <a:spLocks noChangeArrowheads="1"/>
          </p:cNvSpPr>
          <p:nvPr/>
        </p:nvSpPr>
        <p:spPr bwMode="auto">
          <a:xfrm>
            <a:off x="4678363" y="5114925"/>
            <a:ext cx="598487" cy="5461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4</a:t>
            </a:r>
          </a:p>
        </p:txBody>
      </p:sp>
      <p:sp>
        <p:nvSpPr>
          <p:cNvPr id="49248" name="AutoShape 96"/>
          <p:cNvSpPr>
            <a:spLocks noChangeArrowheads="1"/>
          </p:cNvSpPr>
          <p:nvPr/>
        </p:nvSpPr>
        <p:spPr bwMode="auto">
          <a:xfrm>
            <a:off x="5446713" y="5114925"/>
            <a:ext cx="600075" cy="5461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2</a:t>
            </a:r>
          </a:p>
        </p:txBody>
      </p:sp>
      <p:sp>
        <p:nvSpPr>
          <p:cNvPr id="49249" name="AutoShape 97"/>
          <p:cNvSpPr>
            <a:spLocks noChangeArrowheads="1"/>
          </p:cNvSpPr>
          <p:nvPr/>
        </p:nvSpPr>
        <p:spPr bwMode="auto">
          <a:xfrm>
            <a:off x="6015038" y="5114925"/>
            <a:ext cx="598487" cy="5461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4</a:t>
            </a:r>
          </a:p>
        </p:txBody>
      </p:sp>
      <p:sp>
        <p:nvSpPr>
          <p:cNvPr id="49251" name="Line 99"/>
          <p:cNvSpPr>
            <a:spLocks noChangeShapeType="1"/>
          </p:cNvSpPr>
          <p:nvPr/>
        </p:nvSpPr>
        <p:spPr bwMode="auto">
          <a:xfrm>
            <a:off x="2844800" y="3357563"/>
            <a:ext cx="5256213" cy="259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49252" name="Line 100"/>
          <p:cNvSpPr>
            <a:spLocks noChangeShapeType="1"/>
          </p:cNvSpPr>
          <p:nvPr/>
        </p:nvSpPr>
        <p:spPr bwMode="auto">
          <a:xfrm flipH="1">
            <a:off x="2411413" y="3357563"/>
            <a:ext cx="5256212" cy="259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1" dur="500"/>
                                        <p:tgtEl>
                                          <p:spTgt spid="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13" grpId="0" animBg="1"/>
      <p:bldP spid="49214" grpId="0" animBg="1"/>
      <p:bldP spid="49215" grpId="0" animBg="1"/>
      <p:bldP spid="49216" grpId="0" animBg="1"/>
      <p:bldP spid="49217" grpId="0" animBg="1"/>
      <p:bldP spid="49218" grpId="0" animBg="1"/>
      <p:bldP spid="49219" grpId="0" animBg="1"/>
      <p:bldP spid="49220" grpId="0" animBg="1"/>
      <p:bldP spid="49221" grpId="0" animBg="1"/>
      <p:bldP spid="49222" grpId="0" animBg="1"/>
      <p:bldP spid="49223" grpId="0" animBg="1"/>
      <p:bldP spid="49224" grpId="0" animBg="1"/>
      <p:bldP spid="49225" grpId="0" animBg="1"/>
      <p:bldP spid="49226" grpId="0" animBg="1"/>
      <p:bldP spid="49227" grpId="0" animBg="1"/>
      <p:bldP spid="49228" grpId="0" animBg="1"/>
      <p:bldP spid="49229" grpId="0" animBg="1"/>
      <p:bldP spid="49230" grpId="0" animBg="1"/>
      <p:bldP spid="49231" grpId="0" animBg="1"/>
      <p:bldP spid="49232" grpId="0" animBg="1"/>
      <p:bldP spid="49233" grpId="0" animBg="1"/>
      <p:bldP spid="49234" grpId="0" animBg="1"/>
      <p:bldP spid="49235" grpId="0" animBg="1"/>
      <p:bldP spid="49236" grpId="0" animBg="1"/>
      <p:bldP spid="49237" grpId="0" animBg="1"/>
      <p:bldP spid="49238" grpId="0" animBg="1"/>
      <p:bldP spid="49239" grpId="0" animBg="1"/>
      <p:bldP spid="49240" grpId="0" animBg="1"/>
      <p:bldP spid="49241" grpId="0" animBg="1"/>
      <p:bldP spid="49242" grpId="0" animBg="1"/>
      <p:bldP spid="49243" grpId="0" animBg="1"/>
      <p:bldP spid="49244" grpId="0" animBg="1"/>
      <p:bldP spid="49245" grpId="0" animBg="1"/>
      <p:bldP spid="49246" grpId="0" animBg="1"/>
      <p:bldP spid="49247" grpId="0" animBg="1"/>
      <p:bldP spid="49248" grpId="0" animBg="1"/>
      <p:bldP spid="49249" grpId="0" animBg="1"/>
      <p:bldP spid="49251" grpId="0" animBg="1"/>
      <p:bldP spid="4925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428C-F540-49D8-A6E2-7F693043A73F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r>
              <a:rPr lang="de-DE"/>
              <a:t>Explicit Placement via Ticket List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98575" y="2062163"/>
            <a:ext cx="6153150" cy="3167062"/>
            <a:chOff x="1429" y="2251"/>
            <a:chExt cx="2737" cy="1308"/>
          </a:xfrm>
          <a:solidFill>
            <a:srgbClr val="FFFF66"/>
          </a:solidFill>
        </p:grpSpPr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 flipV="1">
              <a:off x="3027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03" name="Line 7"/>
            <p:cNvSpPr>
              <a:spLocks noChangeShapeType="1"/>
            </p:cNvSpPr>
            <p:nvPr/>
          </p:nvSpPr>
          <p:spPr bwMode="auto">
            <a:xfrm flipH="1" flipV="1">
              <a:off x="3208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 flipV="1">
              <a:off x="2265" y="2354"/>
              <a:ext cx="542" cy="2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 flipV="1">
              <a:off x="3243" y="2629"/>
              <a:ext cx="280" cy="2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06" name="Line 10"/>
            <p:cNvSpPr>
              <a:spLocks noChangeShapeType="1"/>
            </p:cNvSpPr>
            <p:nvPr/>
          </p:nvSpPr>
          <p:spPr bwMode="auto">
            <a:xfrm flipV="1">
              <a:off x="1837" y="2629"/>
              <a:ext cx="393" cy="2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07" name="Line 11"/>
            <p:cNvSpPr>
              <a:spLocks noChangeShapeType="1"/>
            </p:cNvSpPr>
            <p:nvPr/>
          </p:nvSpPr>
          <p:spPr bwMode="auto">
            <a:xfrm flipH="1" flipV="1">
              <a:off x="2230" y="2629"/>
              <a:ext cx="242" cy="2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 flipH="1" flipV="1">
              <a:off x="3560" y="2629"/>
              <a:ext cx="273" cy="21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auto">
            <a:xfrm>
              <a:off x="2807" y="2251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2157" y="2561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3451" y="2560"/>
              <a:ext cx="145" cy="138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3144" y="2802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5313" name="AutoShape 17"/>
            <p:cNvSpPr>
              <a:spLocks noChangeArrowheads="1"/>
            </p:cNvSpPr>
            <p:nvPr/>
          </p:nvSpPr>
          <p:spPr bwMode="auto">
            <a:xfrm>
              <a:off x="1429" y="3249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5314" name="AutoShape 18"/>
            <p:cNvSpPr>
              <a:spLocks noChangeArrowheads="1"/>
            </p:cNvSpPr>
            <p:nvPr/>
          </p:nvSpPr>
          <p:spPr bwMode="auto">
            <a:xfrm>
              <a:off x="1755" y="3249"/>
              <a:ext cx="325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5315" name="AutoShape 19"/>
            <p:cNvSpPr>
              <a:spLocks noChangeArrowheads="1"/>
            </p:cNvSpPr>
            <p:nvPr/>
          </p:nvSpPr>
          <p:spPr bwMode="auto">
            <a:xfrm>
              <a:off x="3515" y="3249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5316" name="AutoShape 20"/>
            <p:cNvSpPr>
              <a:spLocks noChangeArrowheads="1"/>
            </p:cNvSpPr>
            <p:nvPr/>
          </p:nvSpPr>
          <p:spPr bwMode="auto">
            <a:xfrm>
              <a:off x="3840" y="3249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55317" name="Line 21"/>
            <p:cNvSpPr>
              <a:spLocks noChangeShapeType="1"/>
            </p:cNvSpPr>
            <p:nvPr/>
          </p:nvSpPr>
          <p:spPr bwMode="auto">
            <a:xfrm flipH="1" flipV="1">
              <a:off x="2925" y="2341"/>
              <a:ext cx="542" cy="24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18" name="Line 22"/>
            <p:cNvSpPr>
              <a:spLocks noChangeShapeType="1"/>
            </p:cNvSpPr>
            <p:nvPr/>
          </p:nvSpPr>
          <p:spPr bwMode="auto">
            <a:xfrm flipV="1">
              <a:off x="1621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19" name="Line 23"/>
            <p:cNvSpPr>
              <a:spLocks noChangeShapeType="1"/>
            </p:cNvSpPr>
            <p:nvPr/>
          </p:nvSpPr>
          <p:spPr bwMode="auto">
            <a:xfrm flipH="1" flipV="1">
              <a:off x="1802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1729" y="2825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1874" y="3066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1548" y="3066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 flipV="1">
              <a:off x="2318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auto">
            <a:xfrm flipH="1" flipV="1">
              <a:off x="2499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25" name="Oval 29"/>
            <p:cNvSpPr>
              <a:spLocks noChangeArrowheads="1"/>
            </p:cNvSpPr>
            <p:nvPr/>
          </p:nvSpPr>
          <p:spPr bwMode="auto">
            <a:xfrm>
              <a:off x="2426" y="2825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5326" name="Oval 30"/>
            <p:cNvSpPr>
              <a:spLocks noChangeArrowheads="1"/>
            </p:cNvSpPr>
            <p:nvPr/>
          </p:nvSpPr>
          <p:spPr bwMode="auto">
            <a:xfrm>
              <a:off x="2571" y="3066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auto">
            <a:xfrm>
              <a:off x="2245" y="3066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 flipV="1">
              <a:off x="3679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29" name="Line 33"/>
            <p:cNvSpPr>
              <a:spLocks noChangeShapeType="1"/>
            </p:cNvSpPr>
            <p:nvPr/>
          </p:nvSpPr>
          <p:spPr bwMode="auto">
            <a:xfrm flipH="1" flipV="1">
              <a:off x="3860" y="2893"/>
              <a:ext cx="181" cy="2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55330" name="Oval 34"/>
            <p:cNvSpPr>
              <a:spLocks noChangeArrowheads="1"/>
            </p:cNvSpPr>
            <p:nvPr/>
          </p:nvSpPr>
          <p:spPr bwMode="auto">
            <a:xfrm>
              <a:off x="3787" y="2825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auto">
            <a:xfrm>
              <a:off x="3932" y="3066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auto">
            <a:xfrm>
              <a:off x="3606" y="3066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auto">
            <a:xfrm>
              <a:off x="3280" y="3066"/>
              <a:ext cx="144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auto">
            <a:xfrm>
              <a:off x="2954" y="3066"/>
              <a:ext cx="145" cy="13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5335" name="AutoShape 39"/>
            <p:cNvSpPr>
              <a:spLocks noChangeArrowheads="1"/>
            </p:cNvSpPr>
            <p:nvPr/>
          </p:nvSpPr>
          <p:spPr bwMode="auto">
            <a:xfrm>
              <a:off x="2138" y="3249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5336" name="AutoShape 40"/>
            <p:cNvSpPr>
              <a:spLocks noChangeArrowheads="1"/>
            </p:cNvSpPr>
            <p:nvPr/>
          </p:nvSpPr>
          <p:spPr bwMode="auto">
            <a:xfrm>
              <a:off x="2464" y="3249"/>
              <a:ext cx="325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55337" name="AutoShape 41"/>
            <p:cNvSpPr>
              <a:spLocks noChangeArrowheads="1"/>
            </p:cNvSpPr>
            <p:nvPr/>
          </p:nvSpPr>
          <p:spPr bwMode="auto">
            <a:xfrm>
              <a:off x="2864" y="3249"/>
              <a:ext cx="326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5338" name="AutoShape 42"/>
            <p:cNvSpPr>
              <a:spLocks noChangeArrowheads="1"/>
            </p:cNvSpPr>
            <p:nvPr/>
          </p:nvSpPr>
          <p:spPr bwMode="auto">
            <a:xfrm>
              <a:off x="3190" y="3249"/>
              <a:ext cx="325" cy="310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b="1">
                  <a:solidFill>
                    <a:srgbClr val="FFFF00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55339" name="Line 43"/>
          <p:cNvSpPr>
            <a:spLocks noChangeShapeType="1"/>
          </p:cNvSpPr>
          <p:nvPr/>
        </p:nvSpPr>
        <p:spPr bwMode="auto">
          <a:xfrm flipV="1">
            <a:off x="4930775" y="3616325"/>
            <a:ext cx="406400" cy="5016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 flipH="1" flipV="1">
            <a:off x="5299075" y="3616325"/>
            <a:ext cx="406400" cy="5016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 flipV="1">
            <a:off x="3232150" y="2259013"/>
            <a:ext cx="1219200" cy="584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42" name="Line 46"/>
          <p:cNvSpPr>
            <a:spLocks noChangeShapeType="1"/>
          </p:cNvSpPr>
          <p:nvPr/>
        </p:nvSpPr>
        <p:spPr bwMode="auto">
          <a:xfrm flipV="1">
            <a:off x="5430838" y="2976563"/>
            <a:ext cx="614362" cy="4714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43" name="Line 47"/>
          <p:cNvSpPr>
            <a:spLocks noChangeShapeType="1"/>
          </p:cNvSpPr>
          <p:nvPr/>
        </p:nvSpPr>
        <p:spPr bwMode="auto">
          <a:xfrm flipV="1">
            <a:off x="2178050" y="2952750"/>
            <a:ext cx="884238" cy="5111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44" name="Line 48"/>
          <p:cNvSpPr>
            <a:spLocks noChangeShapeType="1"/>
          </p:cNvSpPr>
          <p:nvPr/>
        </p:nvSpPr>
        <p:spPr bwMode="auto">
          <a:xfrm flipH="1" flipV="1">
            <a:off x="3098800" y="2976563"/>
            <a:ext cx="544513" cy="511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45" name="Line 49"/>
          <p:cNvSpPr>
            <a:spLocks noChangeShapeType="1"/>
          </p:cNvSpPr>
          <p:nvPr/>
        </p:nvSpPr>
        <p:spPr bwMode="auto">
          <a:xfrm flipH="1" flipV="1">
            <a:off x="6091238" y="2952750"/>
            <a:ext cx="614362" cy="511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47" name="Oval 51"/>
          <p:cNvSpPr>
            <a:spLocks noChangeArrowheads="1"/>
          </p:cNvSpPr>
          <p:nvPr/>
        </p:nvSpPr>
        <p:spPr bwMode="auto">
          <a:xfrm>
            <a:off x="2968625" y="2819400"/>
            <a:ext cx="323850" cy="331788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1</a:t>
            </a:r>
          </a:p>
        </p:txBody>
      </p:sp>
      <p:sp>
        <p:nvSpPr>
          <p:cNvPr id="55348" name="Oval 52"/>
          <p:cNvSpPr>
            <a:spLocks noChangeArrowheads="1"/>
          </p:cNvSpPr>
          <p:nvPr/>
        </p:nvSpPr>
        <p:spPr bwMode="auto">
          <a:xfrm>
            <a:off x="5870575" y="2817813"/>
            <a:ext cx="325438" cy="333375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2</a:t>
            </a:r>
          </a:p>
        </p:txBody>
      </p:sp>
      <p:sp>
        <p:nvSpPr>
          <p:cNvPr id="55349" name="Oval 53"/>
          <p:cNvSpPr>
            <a:spLocks noChangeArrowheads="1"/>
          </p:cNvSpPr>
          <p:nvPr/>
        </p:nvSpPr>
        <p:spPr bwMode="auto">
          <a:xfrm>
            <a:off x="5192713" y="3395663"/>
            <a:ext cx="322262" cy="331787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2</a:t>
            </a:r>
          </a:p>
        </p:txBody>
      </p:sp>
      <p:sp>
        <p:nvSpPr>
          <p:cNvPr id="55350" name="AutoShape 54"/>
          <p:cNvSpPr>
            <a:spLocks noChangeArrowheads="1"/>
          </p:cNvSpPr>
          <p:nvPr/>
        </p:nvSpPr>
        <p:spPr bwMode="auto">
          <a:xfrm>
            <a:off x="1298575" y="4478338"/>
            <a:ext cx="731838" cy="750887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1</a:t>
            </a:r>
          </a:p>
        </p:txBody>
      </p:sp>
      <p:sp>
        <p:nvSpPr>
          <p:cNvPr id="55351" name="AutoShape 55"/>
          <p:cNvSpPr>
            <a:spLocks noChangeArrowheads="1"/>
          </p:cNvSpPr>
          <p:nvPr/>
        </p:nvSpPr>
        <p:spPr bwMode="auto">
          <a:xfrm>
            <a:off x="2030413" y="4478338"/>
            <a:ext cx="731837" cy="750887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5</a:t>
            </a:r>
          </a:p>
        </p:txBody>
      </p:sp>
      <p:sp>
        <p:nvSpPr>
          <p:cNvPr id="55352" name="AutoShape 56"/>
          <p:cNvSpPr>
            <a:spLocks noChangeArrowheads="1"/>
          </p:cNvSpPr>
          <p:nvPr/>
        </p:nvSpPr>
        <p:spPr bwMode="auto">
          <a:xfrm>
            <a:off x="5991225" y="4454525"/>
            <a:ext cx="731838" cy="750888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4</a:t>
            </a:r>
          </a:p>
        </p:txBody>
      </p:sp>
      <p:sp>
        <p:nvSpPr>
          <p:cNvPr id="55353" name="AutoShape 57"/>
          <p:cNvSpPr>
            <a:spLocks noChangeArrowheads="1"/>
          </p:cNvSpPr>
          <p:nvPr/>
        </p:nvSpPr>
        <p:spPr bwMode="auto">
          <a:xfrm>
            <a:off x="6719888" y="4478338"/>
            <a:ext cx="731837" cy="750887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8</a:t>
            </a:r>
          </a:p>
        </p:txBody>
      </p:sp>
      <p:sp>
        <p:nvSpPr>
          <p:cNvPr id="55354" name="Line 58"/>
          <p:cNvSpPr>
            <a:spLocks noChangeShapeType="1"/>
          </p:cNvSpPr>
          <p:nvPr/>
        </p:nvSpPr>
        <p:spPr bwMode="auto">
          <a:xfrm flipH="1" flipV="1">
            <a:off x="4640263" y="2259013"/>
            <a:ext cx="1219200" cy="58261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55" name="Line 59"/>
          <p:cNvSpPr>
            <a:spLocks noChangeShapeType="1"/>
          </p:cNvSpPr>
          <p:nvPr/>
        </p:nvSpPr>
        <p:spPr bwMode="auto">
          <a:xfrm flipV="1">
            <a:off x="1738313" y="3638550"/>
            <a:ext cx="406400" cy="501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56" name="Line 60"/>
          <p:cNvSpPr>
            <a:spLocks noChangeShapeType="1"/>
          </p:cNvSpPr>
          <p:nvPr/>
        </p:nvSpPr>
        <p:spPr bwMode="auto">
          <a:xfrm flipH="1" flipV="1">
            <a:off x="2138363" y="3616325"/>
            <a:ext cx="406400" cy="5016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57" name="Oval 61"/>
          <p:cNvSpPr>
            <a:spLocks noChangeArrowheads="1"/>
          </p:cNvSpPr>
          <p:nvPr/>
        </p:nvSpPr>
        <p:spPr bwMode="auto">
          <a:xfrm>
            <a:off x="1941513" y="3448050"/>
            <a:ext cx="323850" cy="331788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1</a:t>
            </a:r>
          </a:p>
        </p:txBody>
      </p:sp>
      <p:sp>
        <p:nvSpPr>
          <p:cNvPr id="55358" name="Oval 62"/>
          <p:cNvSpPr>
            <a:spLocks noChangeArrowheads="1"/>
          </p:cNvSpPr>
          <p:nvPr/>
        </p:nvSpPr>
        <p:spPr bwMode="auto">
          <a:xfrm>
            <a:off x="2298700" y="4035425"/>
            <a:ext cx="323850" cy="331788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5</a:t>
            </a:r>
          </a:p>
        </p:txBody>
      </p:sp>
      <p:sp>
        <p:nvSpPr>
          <p:cNvPr id="55359" name="Oval 63"/>
          <p:cNvSpPr>
            <a:spLocks noChangeArrowheads="1"/>
          </p:cNvSpPr>
          <p:nvPr/>
        </p:nvSpPr>
        <p:spPr bwMode="auto">
          <a:xfrm>
            <a:off x="1565275" y="4035425"/>
            <a:ext cx="327025" cy="331788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1</a:t>
            </a:r>
          </a:p>
        </p:txBody>
      </p:sp>
      <p:sp>
        <p:nvSpPr>
          <p:cNvPr id="55360" name="Line 64"/>
          <p:cNvSpPr>
            <a:spLocks noChangeShapeType="1"/>
          </p:cNvSpPr>
          <p:nvPr/>
        </p:nvSpPr>
        <p:spPr bwMode="auto">
          <a:xfrm flipV="1">
            <a:off x="3297238" y="3616325"/>
            <a:ext cx="406400" cy="501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61" name="Line 65"/>
          <p:cNvSpPr>
            <a:spLocks noChangeShapeType="1"/>
          </p:cNvSpPr>
          <p:nvPr/>
        </p:nvSpPr>
        <p:spPr bwMode="auto">
          <a:xfrm flipH="1" flipV="1">
            <a:off x="3703638" y="3616325"/>
            <a:ext cx="406400" cy="501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62" name="Oval 66"/>
          <p:cNvSpPr>
            <a:spLocks noChangeArrowheads="1"/>
          </p:cNvSpPr>
          <p:nvPr/>
        </p:nvSpPr>
        <p:spPr bwMode="auto">
          <a:xfrm>
            <a:off x="3540125" y="3452813"/>
            <a:ext cx="323850" cy="331787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3</a:t>
            </a:r>
          </a:p>
        </p:txBody>
      </p:sp>
      <p:sp>
        <p:nvSpPr>
          <p:cNvPr id="55363" name="Oval 67"/>
          <p:cNvSpPr>
            <a:spLocks noChangeArrowheads="1"/>
          </p:cNvSpPr>
          <p:nvPr/>
        </p:nvSpPr>
        <p:spPr bwMode="auto">
          <a:xfrm>
            <a:off x="3867150" y="4035425"/>
            <a:ext cx="322263" cy="331788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7</a:t>
            </a:r>
          </a:p>
        </p:txBody>
      </p:sp>
      <p:sp>
        <p:nvSpPr>
          <p:cNvPr id="55364" name="Oval 68"/>
          <p:cNvSpPr>
            <a:spLocks noChangeArrowheads="1"/>
          </p:cNvSpPr>
          <p:nvPr/>
        </p:nvSpPr>
        <p:spPr bwMode="auto">
          <a:xfrm>
            <a:off x="3133725" y="4035425"/>
            <a:ext cx="325438" cy="331788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3</a:t>
            </a:r>
          </a:p>
        </p:txBody>
      </p:sp>
      <p:sp>
        <p:nvSpPr>
          <p:cNvPr id="55365" name="Line 69"/>
          <p:cNvSpPr>
            <a:spLocks noChangeShapeType="1"/>
          </p:cNvSpPr>
          <p:nvPr/>
        </p:nvSpPr>
        <p:spPr bwMode="auto">
          <a:xfrm flipV="1">
            <a:off x="6357938" y="3546475"/>
            <a:ext cx="390525" cy="547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66" name="Line 70"/>
          <p:cNvSpPr>
            <a:spLocks noChangeShapeType="1"/>
          </p:cNvSpPr>
          <p:nvPr/>
        </p:nvSpPr>
        <p:spPr bwMode="auto">
          <a:xfrm flipH="1" flipV="1">
            <a:off x="6764338" y="3616325"/>
            <a:ext cx="406400" cy="5016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67" name="Oval 71"/>
          <p:cNvSpPr>
            <a:spLocks noChangeArrowheads="1"/>
          </p:cNvSpPr>
          <p:nvPr/>
        </p:nvSpPr>
        <p:spPr bwMode="auto">
          <a:xfrm>
            <a:off x="6600825" y="3429000"/>
            <a:ext cx="323850" cy="331788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4</a:t>
            </a:r>
          </a:p>
        </p:txBody>
      </p:sp>
      <p:sp>
        <p:nvSpPr>
          <p:cNvPr id="55368" name="Oval 72"/>
          <p:cNvSpPr>
            <a:spLocks noChangeArrowheads="1"/>
          </p:cNvSpPr>
          <p:nvPr/>
        </p:nvSpPr>
        <p:spPr bwMode="auto">
          <a:xfrm>
            <a:off x="6926263" y="4035425"/>
            <a:ext cx="323850" cy="331788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8</a:t>
            </a:r>
          </a:p>
        </p:txBody>
      </p:sp>
      <p:sp>
        <p:nvSpPr>
          <p:cNvPr id="55369" name="Oval 73"/>
          <p:cNvSpPr>
            <a:spLocks noChangeArrowheads="1"/>
          </p:cNvSpPr>
          <p:nvPr/>
        </p:nvSpPr>
        <p:spPr bwMode="auto">
          <a:xfrm>
            <a:off x="6194425" y="4011613"/>
            <a:ext cx="327025" cy="331787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4</a:t>
            </a:r>
          </a:p>
        </p:txBody>
      </p:sp>
      <p:sp>
        <p:nvSpPr>
          <p:cNvPr id="55370" name="Oval 74"/>
          <p:cNvSpPr>
            <a:spLocks noChangeArrowheads="1"/>
          </p:cNvSpPr>
          <p:nvPr/>
        </p:nvSpPr>
        <p:spPr bwMode="auto">
          <a:xfrm>
            <a:off x="5459413" y="4035425"/>
            <a:ext cx="323850" cy="331788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6</a:t>
            </a:r>
          </a:p>
        </p:txBody>
      </p:sp>
      <p:sp>
        <p:nvSpPr>
          <p:cNvPr id="55371" name="Oval 75"/>
          <p:cNvSpPr>
            <a:spLocks noChangeArrowheads="1"/>
          </p:cNvSpPr>
          <p:nvPr/>
        </p:nvSpPr>
        <p:spPr bwMode="auto">
          <a:xfrm>
            <a:off x="4765675" y="4035425"/>
            <a:ext cx="325438" cy="331788"/>
          </a:xfrm>
          <a:prstGeom prst="ellipse">
            <a:avLst/>
          </a:prstGeom>
          <a:solidFill>
            <a:srgbClr val="FFFF66"/>
          </a:solidFill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2</a:t>
            </a:r>
          </a:p>
        </p:txBody>
      </p:sp>
      <p:sp>
        <p:nvSpPr>
          <p:cNvPr id="55372" name="AutoShape 76"/>
          <p:cNvSpPr>
            <a:spLocks noChangeArrowheads="1"/>
          </p:cNvSpPr>
          <p:nvPr/>
        </p:nvSpPr>
        <p:spPr bwMode="auto">
          <a:xfrm>
            <a:off x="2890838" y="4478338"/>
            <a:ext cx="735012" cy="750887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3</a:t>
            </a:r>
          </a:p>
        </p:txBody>
      </p:sp>
      <p:sp>
        <p:nvSpPr>
          <p:cNvPr id="55373" name="AutoShape 77"/>
          <p:cNvSpPr>
            <a:spLocks noChangeArrowheads="1"/>
          </p:cNvSpPr>
          <p:nvPr/>
        </p:nvSpPr>
        <p:spPr bwMode="auto">
          <a:xfrm>
            <a:off x="3625850" y="4478338"/>
            <a:ext cx="730250" cy="750887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7</a:t>
            </a:r>
          </a:p>
        </p:txBody>
      </p:sp>
      <p:sp>
        <p:nvSpPr>
          <p:cNvPr id="55374" name="AutoShape 78"/>
          <p:cNvSpPr>
            <a:spLocks noChangeArrowheads="1"/>
          </p:cNvSpPr>
          <p:nvPr/>
        </p:nvSpPr>
        <p:spPr bwMode="auto">
          <a:xfrm>
            <a:off x="4564063" y="4478338"/>
            <a:ext cx="731837" cy="750887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2</a:t>
            </a:r>
          </a:p>
        </p:txBody>
      </p:sp>
      <p:sp>
        <p:nvSpPr>
          <p:cNvPr id="55375" name="AutoShape 79"/>
          <p:cNvSpPr>
            <a:spLocks noChangeArrowheads="1"/>
          </p:cNvSpPr>
          <p:nvPr/>
        </p:nvSpPr>
        <p:spPr bwMode="auto">
          <a:xfrm>
            <a:off x="5257800" y="4478338"/>
            <a:ext cx="730250" cy="750887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>
                <a:latin typeface="Arial" charset="0"/>
              </a:rPr>
              <a:t>6</a:t>
            </a:r>
          </a:p>
        </p:txBody>
      </p:sp>
      <p:sp>
        <p:nvSpPr>
          <p:cNvPr id="55376" name="Text Box 80"/>
          <p:cNvSpPr txBox="1">
            <a:spLocks noChangeArrowheads="1"/>
          </p:cNvSpPr>
          <p:nvPr/>
        </p:nvSpPr>
        <p:spPr bwMode="auto">
          <a:xfrm>
            <a:off x="5940425" y="1844675"/>
            <a:ext cx="438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charset="0"/>
              </a:rPr>
              <a:t>2,</a:t>
            </a:r>
          </a:p>
        </p:txBody>
      </p:sp>
      <p:sp>
        <p:nvSpPr>
          <p:cNvPr id="55378" name="Text Box 82"/>
          <p:cNvSpPr txBox="1">
            <a:spLocks noChangeArrowheads="1"/>
          </p:cNvSpPr>
          <p:nvPr/>
        </p:nvSpPr>
        <p:spPr bwMode="auto">
          <a:xfrm>
            <a:off x="6227763" y="1844675"/>
            <a:ext cx="2128837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charset="0"/>
              </a:rPr>
              <a:t> 3, 4, 5, 6, 7, 8</a:t>
            </a:r>
          </a:p>
        </p:txBody>
      </p:sp>
      <p:sp>
        <p:nvSpPr>
          <p:cNvPr id="55379" name="Text Box 83"/>
          <p:cNvSpPr txBox="1">
            <a:spLocks noChangeArrowheads="1"/>
          </p:cNvSpPr>
          <p:nvPr/>
        </p:nvSpPr>
        <p:spPr bwMode="auto">
          <a:xfrm>
            <a:off x="6429388" y="2708275"/>
            <a:ext cx="438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charset="0"/>
              </a:rPr>
              <a:t>4,</a:t>
            </a:r>
          </a:p>
        </p:txBody>
      </p:sp>
      <p:sp>
        <p:nvSpPr>
          <p:cNvPr id="55380" name="Text Box 84"/>
          <p:cNvSpPr txBox="1">
            <a:spLocks noChangeArrowheads="1"/>
          </p:cNvSpPr>
          <p:nvPr/>
        </p:nvSpPr>
        <p:spPr bwMode="auto">
          <a:xfrm>
            <a:off x="3373438" y="2714620"/>
            <a:ext cx="60642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charset="0"/>
              </a:rPr>
              <a:t> 3, </a:t>
            </a:r>
          </a:p>
        </p:txBody>
      </p:sp>
      <p:sp>
        <p:nvSpPr>
          <p:cNvPr id="55381" name="Line 85"/>
          <p:cNvSpPr>
            <a:spLocks noChangeShapeType="1"/>
          </p:cNvSpPr>
          <p:nvPr/>
        </p:nvSpPr>
        <p:spPr bwMode="auto">
          <a:xfrm flipH="1">
            <a:off x="4859338" y="2349500"/>
            <a:ext cx="2089150" cy="287338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82" name="Line 86"/>
          <p:cNvSpPr>
            <a:spLocks noChangeShapeType="1"/>
          </p:cNvSpPr>
          <p:nvPr/>
        </p:nvSpPr>
        <p:spPr bwMode="auto">
          <a:xfrm>
            <a:off x="6948488" y="2349500"/>
            <a:ext cx="144462" cy="287338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>
              <a:solidFill>
                <a:srgbClr val="FFFF00"/>
              </a:solidFill>
            </a:endParaRPr>
          </a:p>
        </p:txBody>
      </p:sp>
      <p:sp>
        <p:nvSpPr>
          <p:cNvPr id="55383" name="Text Box 87"/>
          <p:cNvSpPr txBox="1">
            <a:spLocks noChangeArrowheads="1"/>
          </p:cNvSpPr>
          <p:nvPr/>
        </p:nvSpPr>
        <p:spPr bwMode="auto">
          <a:xfrm>
            <a:off x="7316788" y="2349500"/>
            <a:ext cx="182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tx2"/>
                </a:solidFill>
                <a:latin typeface="Courier New" pitchFamily="49" charset="0"/>
              </a:rPr>
              <a:t>unshuffle</a:t>
            </a:r>
          </a:p>
        </p:txBody>
      </p:sp>
      <p:sp>
        <p:nvSpPr>
          <p:cNvPr id="55385" name="Text Box 89"/>
          <p:cNvSpPr txBox="1">
            <a:spLocks noChangeArrowheads="1"/>
          </p:cNvSpPr>
          <p:nvPr/>
        </p:nvSpPr>
        <p:spPr bwMode="auto">
          <a:xfrm>
            <a:off x="3795713" y="2708275"/>
            <a:ext cx="776287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charset="0"/>
              </a:rPr>
              <a:t>5, 7 </a:t>
            </a:r>
          </a:p>
        </p:txBody>
      </p:sp>
      <p:sp>
        <p:nvSpPr>
          <p:cNvPr id="55386" name="Text Box 90"/>
          <p:cNvSpPr txBox="1">
            <a:spLocks noChangeArrowheads="1"/>
          </p:cNvSpPr>
          <p:nvPr/>
        </p:nvSpPr>
        <p:spPr bwMode="auto">
          <a:xfrm>
            <a:off x="6759575" y="2708275"/>
            <a:ext cx="692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latin typeface="Arial" charset="0"/>
              </a:rPr>
              <a:t>6, 8</a:t>
            </a:r>
          </a:p>
        </p:txBody>
      </p:sp>
      <p:sp>
        <p:nvSpPr>
          <p:cNvPr id="55387" name="Text Box 91"/>
          <p:cNvSpPr txBox="1">
            <a:spLocks noChangeArrowheads="1"/>
          </p:cNvSpPr>
          <p:nvPr/>
        </p:nvSpPr>
        <p:spPr bwMode="auto">
          <a:xfrm>
            <a:off x="2411413" y="3357563"/>
            <a:ext cx="438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latin typeface="Arial" charset="0"/>
              </a:rPr>
              <a:t>5 </a:t>
            </a:r>
          </a:p>
        </p:txBody>
      </p:sp>
      <p:sp>
        <p:nvSpPr>
          <p:cNvPr id="55388" name="Text Box 92"/>
          <p:cNvSpPr txBox="1">
            <a:spLocks noChangeArrowheads="1"/>
          </p:cNvSpPr>
          <p:nvPr/>
        </p:nvSpPr>
        <p:spPr bwMode="auto">
          <a:xfrm>
            <a:off x="3989388" y="3403600"/>
            <a:ext cx="438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latin typeface="Arial" charset="0"/>
              </a:rPr>
              <a:t>7 </a:t>
            </a:r>
          </a:p>
        </p:txBody>
      </p:sp>
      <p:sp>
        <p:nvSpPr>
          <p:cNvPr id="55389" name="Text Box 93"/>
          <p:cNvSpPr txBox="1">
            <a:spLocks noChangeArrowheads="1"/>
          </p:cNvSpPr>
          <p:nvPr/>
        </p:nvSpPr>
        <p:spPr bwMode="auto">
          <a:xfrm>
            <a:off x="5580063" y="3284538"/>
            <a:ext cx="354012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latin typeface="Arial" charset="0"/>
              </a:rPr>
              <a:t>6</a:t>
            </a:r>
          </a:p>
        </p:txBody>
      </p:sp>
      <p:sp>
        <p:nvSpPr>
          <p:cNvPr id="55390" name="Text Box 94"/>
          <p:cNvSpPr txBox="1">
            <a:spLocks noChangeArrowheads="1"/>
          </p:cNvSpPr>
          <p:nvPr/>
        </p:nvSpPr>
        <p:spPr bwMode="auto">
          <a:xfrm>
            <a:off x="6975475" y="3284538"/>
            <a:ext cx="354013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latin typeface="Arial" charset="0"/>
              </a:rPr>
              <a:t>8</a:t>
            </a:r>
          </a:p>
        </p:txBody>
      </p:sp>
      <p:sp>
        <p:nvSpPr>
          <p:cNvPr id="55346" name="Oval 50"/>
          <p:cNvSpPr>
            <a:spLocks noChangeArrowheads="1"/>
          </p:cNvSpPr>
          <p:nvPr/>
        </p:nvSpPr>
        <p:spPr bwMode="auto">
          <a:xfrm>
            <a:off x="4400550" y="2062163"/>
            <a:ext cx="327025" cy="331787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b="1" dirty="0">
                <a:latin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53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53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5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5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5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553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5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5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5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5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5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9" grpId="0" animBg="1"/>
      <p:bldP spid="55340" grpId="0" animBg="1"/>
      <p:bldP spid="55341" grpId="0" animBg="1"/>
      <p:bldP spid="55342" grpId="0" animBg="1"/>
      <p:bldP spid="55343" grpId="0" animBg="1"/>
      <p:bldP spid="55344" grpId="0" animBg="1"/>
      <p:bldP spid="55345" grpId="0" animBg="1"/>
      <p:bldP spid="55347" grpId="0" animBg="1"/>
      <p:bldP spid="55348" grpId="0" animBg="1"/>
      <p:bldP spid="55349" grpId="0" animBg="1"/>
      <p:bldP spid="55350" grpId="0" animBg="1"/>
      <p:bldP spid="55351" grpId="0" animBg="1"/>
      <p:bldP spid="55352" grpId="0" animBg="1"/>
      <p:bldP spid="55353" grpId="0" animBg="1"/>
      <p:bldP spid="55354" grpId="0" animBg="1"/>
      <p:bldP spid="55355" grpId="0" animBg="1"/>
      <p:bldP spid="55356" grpId="0" animBg="1"/>
      <p:bldP spid="55357" grpId="0" animBg="1"/>
      <p:bldP spid="55358" grpId="0" animBg="1"/>
      <p:bldP spid="55359" grpId="0" animBg="1"/>
      <p:bldP spid="55360" grpId="0" animBg="1"/>
      <p:bldP spid="55361" grpId="0" animBg="1"/>
      <p:bldP spid="55362" grpId="0" animBg="1"/>
      <p:bldP spid="55362" grpId="1" animBg="1"/>
      <p:bldP spid="55363" grpId="0" animBg="1"/>
      <p:bldP spid="55364" grpId="0" animBg="1"/>
      <p:bldP spid="55365" grpId="0" animBg="1"/>
      <p:bldP spid="55366" grpId="0" animBg="1"/>
      <p:bldP spid="55367" grpId="0" animBg="1"/>
      <p:bldP spid="55368" grpId="0" animBg="1"/>
      <p:bldP spid="55369" grpId="0" animBg="1"/>
      <p:bldP spid="55370" grpId="0" animBg="1"/>
      <p:bldP spid="55371" grpId="0" animBg="1"/>
      <p:bldP spid="55372" grpId="0" animBg="1"/>
      <p:bldP spid="55373" grpId="0" animBg="1"/>
      <p:bldP spid="55374" grpId="0" animBg="1"/>
      <p:bldP spid="55375" grpId="0" animBg="1"/>
      <p:bldP spid="55376" grpId="0" build="allAtOnce" animBg="1"/>
      <p:bldP spid="55378" grpId="0" animBg="1"/>
      <p:bldP spid="55379" grpId="0" animBg="1"/>
      <p:bldP spid="55379" grpId="1" animBg="1"/>
      <p:bldP spid="55380" grpId="0" build="allAtOnce" animBg="1"/>
      <p:bldP spid="55380" grpId="1" build="allAtOnce" animBg="1"/>
      <p:bldP spid="55381" grpId="0" animBg="1"/>
      <p:bldP spid="55381" grpId="1" animBg="1"/>
      <p:bldP spid="55382" grpId="0" animBg="1"/>
      <p:bldP spid="55382" grpId="1" animBg="1"/>
      <p:bldP spid="55383" grpId="0"/>
      <p:bldP spid="55383" grpId="1"/>
      <p:bldP spid="55385" grpId="0" build="allAtOnce" animBg="1"/>
      <p:bldP spid="55385" grpId="1" build="allAtOnce" animBg="1"/>
      <p:bldP spid="55386" grpId="0" animBg="1"/>
      <p:bldP spid="55386" grpId="1" animBg="1"/>
      <p:bldP spid="55387" grpId="0" build="allAtOnce" animBg="1"/>
      <p:bldP spid="55387" grpId="1" build="allAtOnce" animBg="1"/>
      <p:bldP spid="55388" grpId="0" build="allAtOnce" animBg="1"/>
      <p:bldP spid="55388" grpId="1" build="allAtOnce" animBg="1"/>
      <p:bldP spid="55389" grpId="0" animBg="1"/>
      <p:bldP spid="55389" grpId="1" animBg="1"/>
      <p:bldP spid="55390" grpId="0" animBg="1"/>
      <p:bldP spid="55390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45EB9-0134-4B25-858A-F23EF53BB5C8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-26987"/>
            <a:ext cx="8893175" cy="741343"/>
          </a:xfrm>
        </p:spPr>
        <p:txBody>
          <a:bodyPr/>
          <a:lstStyle/>
          <a:p>
            <a:r>
              <a:rPr lang="de-DE" dirty="0"/>
              <a:t>Regular DC-Skeleton </a:t>
            </a:r>
            <a:r>
              <a:rPr lang="de-DE" dirty="0" err="1"/>
              <a:t>with</a:t>
            </a:r>
            <a:r>
              <a:rPr lang="de-DE" dirty="0"/>
              <a:t> Ticket Placement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7517" y="785794"/>
            <a:ext cx="8640763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dcNTickets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:: (Trans a, Trans b) =&gt; 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Int -&gt; [Int] -&gt; ...   -- branch degree / tickets / ... 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dcNTickets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k [] trivial solve split combine 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= dc trivial solve split combine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dcNTickets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k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tickets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trivial solve split combine x  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= if trivial x then solve x 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else  	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childRes `pseq`  rnf myRes `pseq`  </a:t>
            </a:r>
            <a:r>
              <a:rPr kumimoji="0" lang="de-DE" sz="16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-- demand control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	 			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combine (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myRes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childRes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++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localRess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)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where	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childRes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=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spawnAt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childTickets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childProcs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procIns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	  		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childProcs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map (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process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.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rec_dcN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theirTs 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	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rec_dcN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dcNTickets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k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trivial solve split combine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</a:t>
            </a:r>
            <a:r>
              <a:rPr kumimoji="0" lang="de-DE" sz="1600" b="1" i="1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-- ticket distribution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(childTickets,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restTickets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 splitAt (k-1) tickets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(myTs: theirTs) = unshuffle k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restTickets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			</a:t>
            </a:r>
            <a:r>
              <a:rPr kumimoji="0" lang="de-DE" sz="1600" b="1" i="1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-- input splitting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			(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myIn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:theirIn) = split x        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(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procIns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localIns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= splitAt (length childTickets) theirIn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			</a:t>
            </a:r>
            <a:r>
              <a:rPr kumimoji="0" lang="de-DE" sz="1600" b="1" i="1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-- local computations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myRes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dcNTickets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k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myTs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trivial solve split combine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myIn</a:t>
            </a:r>
          </a:p>
          <a:p>
            <a:pPr marL="342900" marR="0" lvl="0" indent="-342900" algn="l" defTabSz="304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	  		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localRess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map (dc trivial solve split combine) 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localIns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45EB9-0134-4B25-858A-F23EF53BB5C8}" type="slidenum">
              <a:rPr lang="de-DE" smtClean="0"/>
              <a:pPr/>
              <a:t>79</a:t>
            </a:fld>
            <a:endParaRPr lang="de-DE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-26987"/>
            <a:ext cx="8893175" cy="741343"/>
          </a:xfrm>
        </p:spPr>
        <p:txBody>
          <a:bodyPr/>
          <a:lstStyle/>
          <a:p>
            <a:r>
              <a:rPr lang="de-DE" dirty="0"/>
              <a:t>Regular DC-Skeleton </a:t>
            </a:r>
            <a:r>
              <a:rPr lang="de-DE" dirty="0" err="1"/>
              <a:t>with</a:t>
            </a:r>
            <a:r>
              <a:rPr lang="de-DE" dirty="0"/>
              <a:t> Ticket Placement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517" y="785794"/>
            <a:ext cx="8640763" cy="6072206"/>
          </a:xfrm>
          <a:noFill/>
        </p:spPr>
        <p:txBody>
          <a:bodyPr/>
          <a:lstStyle/>
          <a:p>
            <a:pPr defTabSz="304800">
              <a:buFontTx/>
              <a:buNone/>
            </a:pP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</a:rPr>
              <a:t>dcNTickets</a:t>
            </a:r>
            <a:r>
              <a:rPr lang="de-DE" sz="1600" b="1" dirty="0" smtClean="0">
                <a:latin typeface="Courier New" pitchFamily="49" charset="0"/>
              </a:rPr>
              <a:t> </a:t>
            </a:r>
            <a:r>
              <a:rPr lang="de-DE" sz="1600" b="1" dirty="0">
                <a:latin typeface="Courier New" pitchFamily="49" charset="0"/>
              </a:rPr>
              <a:t>:: (Trans a, Trans b) =&gt; </a:t>
            </a: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       </a:t>
            </a:r>
            <a:r>
              <a:rPr lang="de-DE" sz="1600" b="1" dirty="0" err="1">
                <a:latin typeface="Courier New" pitchFamily="49" charset="0"/>
              </a:rPr>
              <a:t>Int</a:t>
            </a:r>
            <a:r>
              <a:rPr lang="de-DE" sz="1600" b="1" dirty="0">
                <a:latin typeface="Courier New" pitchFamily="49" charset="0"/>
              </a:rPr>
              <a:t> -&gt; [</a:t>
            </a:r>
            <a:r>
              <a:rPr lang="de-DE" sz="1600" b="1" dirty="0" err="1">
                <a:latin typeface="Courier New" pitchFamily="49" charset="0"/>
              </a:rPr>
              <a:t>Int</a:t>
            </a:r>
            <a:r>
              <a:rPr lang="de-DE" sz="1600" b="1" dirty="0">
                <a:latin typeface="Courier New" pitchFamily="49" charset="0"/>
              </a:rPr>
              <a:t>] -&gt; ...   -- </a:t>
            </a:r>
            <a:r>
              <a:rPr lang="de-DE" sz="1600" b="1" dirty="0" err="1">
                <a:latin typeface="Courier New" pitchFamily="49" charset="0"/>
              </a:rPr>
              <a:t>branch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degree</a:t>
            </a:r>
            <a:r>
              <a:rPr lang="de-DE" sz="1600" b="1" dirty="0">
                <a:latin typeface="Courier New" pitchFamily="49" charset="0"/>
              </a:rPr>
              <a:t> / </a:t>
            </a:r>
            <a:r>
              <a:rPr lang="de-DE" sz="1600" b="1" dirty="0" err="1">
                <a:latin typeface="Courier New" pitchFamily="49" charset="0"/>
              </a:rPr>
              <a:t>tickets</a:t>
            </a:r>
            <a:r>
              <a:rPr lang="de-DE" sz="1600" b="1" dirty="0">
                <a:latin typeface="Courier New" pitchFamily="49" charset="0"/>
              </a:rPr>
              <a:t> / ... </a:t>
            </a:r>
          </a:p>
          <a:p>
            <a:pPr defTabSz="304800">
              <a:buFontTx/>
              <a:buNone/>
            </a:pP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</a:rPr>
              <a:t>dcNTickets</a:t>
            </a:r>
            <a:r>
              <a:rPr lang="de-DE" sz="1600" b="1" dirty="0" smtClean="0">
                <a:latin typeface="Courier New" pitchFamily="49" charset="0"/>
              </a:rPr>
              <a:t> k </a:t>
            </a:r>
            <a:r>
              <a:rPr lang="de-DE" sz="1600" b="1" dirty="0">
                <a:latin typeface="Courier New" pitchFamily="49" charset="0"/>
              </a:rPr>
              <a:t>[] trivial </a:t>
            </a:r>
            <a:r>
              <a:rPr lang="de-DE" sz="1600" b="1" dirty="0" err="1">
                <a:latin typeface="Courier New" pitchFamily="49" charset="0"/>
              </a:rPr>
              <a:t>solve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split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combine</a:t>
            </a:r>
            <a:r>
              <a:rPr lang="de-DE" sz="1600" b="1" dirty="0">
                <a:latin typeface="Courier New" pitchFamily="49" charset="0"/>
              </a:rPr>
              <a:t> </a:t>
            </a:r>
            <a:endParaRPr lang="de-DE" sz="1600" b="1" dirty="0" smtClean="0"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 smtClean="0">
                <a:latin typeface="Courier New" pitchFamily="49" charset="0"/>
              </a:rPr>
              <a:t>   = </a:t>
            </a:r>
            <a:r>
              <a:rPr lang="de-DE" sz="1600" b="1" dirty="0" err="1">
                <a:latin typeface="Courier New" pitchFamily="49" charset="0"/>
              </a:rPr>
              <a:t>dc</a:t>
            </a:r>
            <a:r>
              <a:rPr lang="de-DE" sz="1600" b="1" dirty="0">
                <a:latin typeface="Courier New" pitchFamily="49" charset="0"/>
              </a:rPr>
              <a:t> trivial </a:t>
            </a:r>
            <a:r>
              <a:rPr lang="de-DE" sz="1600" b="1" dirty="0" err="1">
                <a:latin typeface="Courier New" pitchFamily="49" charset="0"/>
              </a:rPr>
              <a:t>solve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split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combine</a:t>
            </a:r>
            <a:endParaRPr lang="de-DE" sz="1600" b="1" dirty="0"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</a:rPr>
              <a:t>dcNTickets</a:t>
            </a:r>
            <a:r>
              <a:rPr lang="de-DE" sz="1600" b="1" dirty="0" smtClean="0">
                <a:latin typeface="Courier New" pitchFamily="49" charset="0"/>
              </a:rPr>
              <a:t> k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tickets</a:t>
            </a:r>
            <a:r>
              <a:rPr lang="de-DE" sz="1600" b="1" dirty="0">
                <a:latin typeface="Courier New" pitchFamily="49" charset="0"/>
              </a:rPr>
              <a:t> trivial </a:t>
            </a:r>
            <a:r>
              <a:rPr lang="de-DE" sz="1600" b="1" dirty="0" err="1">
                <a:latin typeface="Courier New" pitchFamily="49" charset="0"/>
              </a:rPr>
              <a:t>solve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split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combine</a:t>
            </a:r>
            <a:r>
              <a:rPr lang="de-DE" sz="1600" b="1" dirty="0">
                <a:latin typeface="Courier New" pitchFamily="49" charset="0"/>
              </a:rPr>
              <a:t> x  </a:t>
            </a: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   = </a:t>
            </a:r>
            <a:r>
              <a:rPr lang="de-DE" sz="1600" b="1" dirty="0" err="1">
                <a:latin typeface="Courier New" pitchFamily="49" charset="0"/>
              </a:rPr>
              <a:t>if</a:t>
            </a:r>
            <a:r>
              <a:rPr lang="de-DE" sz="1600" b="1" dirty="0">
                <a:latin typeface="Courier New" pitchFamily="49" charset="0"/>
              </a:rPr>
              <a:t> trivial x </a:t>
            </a:r>
            <a:r>
              <a:rPr lang="de-DE" sz="1600" b="1" dirty="0" err="1">
                <a:latin typeface="Courier New" pitchFamily="49" charset="0"/>
              </a:rPr>
              <a:t>then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solve</a:t>
            </a:r>
            <a:r>
              <a:rPr lang="de-DE" sz="1600" b="1" dirty="0">
                <a:latin typeface="Courier New" pitchFamily="49" charset="0"/>
              </a:rPr>
              <a:t> x </a:t>
            </a: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     </a:t>
            </a:r>
            <a:r>
              <a:rPr lang="de-DE" sz="1600" b="1" dirty="0" err="1">
                <a:latin typeface="Courier New" pitchFamily="49" charset="0"/>
              </a:rPr>
              <a:t>else</a:t>
            </a:r>
            <a:r>
              <a:rPr lang="de-DE" sz="1600" b="1" dirty="0">
                <a:latin typeface="Courier New" pitchFamily="49" charset="0"/>
              </a:rPr>
              <a:t>  	</a:t>
            </a:r>
            <a:r>
              <a:rPr lang="de-DE" sz="1600" b="1" dirty="0" err="1">
                <a:solidFill>
                  <a:schemeClr val="tx2"/>
                </a:solidFill>
                <a:latin typeface="Courier New" pitchFamily="49" charset="0"/>
              </a:rPr>
              <a:t>childRes</a:t>
            </a:r>
            <a:r>
              <a:rPr lang="de-DE" sz="16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de-DE" sz="1600" b="1" dirty="0" smtClean="0">
                <a:solidFill>
                  <a:schemeClr val="tx2"/>
                </a:solidFill>
                <a:latin typeface="Courier New" pitchFamily="49" charset="0"/>
              </a:rPr>
              <a:t>`</a:t>
            </a:r>
            <a:r>
              <a:rPr lang="de-DE" sz="1600" b="1" dirty="0" err="1" smtClean="0">
                <a:solidFill>
                  <a:schemeClr val="tx2"/>
                </a:solidFill>
                <a:latin typeface="Courier New" pitchFamily="49" charset="0"/>
              </a:rPr>
              <a:t>pseq</a:t>
            </a:r>
            <a:r>
              <a:rPr lang="de-DE" sz="1600" b="1" dirty="0">
                <a:solidFill>
                  <a:schemeClr val="tx2"/>
                </a:solidFill>
                <a:latin typeface="Courier New" pitchFamily="49" charset="0"/>
              </a:rPr>
              <a:t>`  </a:t>
            </a:r>
            <a:r>
              <a:rPr lang="de-DE" sz="1600" b="1" dirty="0" err="1">
                <a:solidFill>
                  <a:schemeClr val="tx2"/>
                </a:solidFill>
                <a:latin typeface="Courier New" pitchFamily="49" charset="0"/>
              </a:rPr>
              <a:t>rnf</a:t>
            </a:r>
            <a:r>
              <a:rPr lang="de-DE" sz="16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de-DE" sz="1600" b="1" dirty="0" err="1">
                <a:solidFill>
                  <a:schemeClr val="tx2"/>
                </a:solidFill>
                <a:latin typeface="Courier New" pitchFamily="49" charset="0"/>
              </a:rPr>
              <a:t>myRes</a:t>
            </a:r>
            <a:r>
              <a:rPr lang="de-DE" sz="16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de-DE" sz="1600" b="1" dirty="0" smtClean="0">
                <a:solidFill>
                  <a:schemeClr val="tx2"/>
                </a:solidFill>
                <a:latin typeface="Courier New" pitchFamily="49" charset="0"/>
              </a:rPr>
              <a:t>`</a:t>
            </a:r>
            <a:r>
              <a:rPr lang="de-DE" sz="1600" b="1" dirty="0" err="1" smtClean="0">
                <a:solidFill>
                  <a:schemeClr val="tx2"/>
                </a:solidFill>
                <a:latin typeface="Courier New" pitchFamily="49" charset="0"/>
              </a:rPr>
              <a:t>pseq</a:t>
            </a:r>
            <a:r>
              <a:rPr lang="de-DE" sz="1600" b="1" dirty="0">
                <a:solidFill>
                  <a:schemeClr val="tx2"/>
                </a:solidFill>
                <a:latin typeface="Courier New" pitchFamily="49" charset="0"/>
              </a:rPr>
              <a:t>`  </a:t>
            </a:r>
            <a:r>
              <a:rPr lang="de-DE" sz="1600" b="1" i="1" dirty="0">
                <a:solidFill>
                  <a:schemeClr val="tx2"/>
                </a:solidFill>
                <a:latin typeface="Courier New" pitchFamily="49" charset="0"/>
              </a:rPr>
              <a:t>-- </a:t>
            </a:r>
            <a:r>
              <a:rPr lang="de-DE" sz="1600" b="1" i="1" dirty="0" err="1">
                <a:solidFill>
                  <a:schemeClr val="tx2"/>
                </a:solidFill>
                <a:latin typeface="Courier New" pitchFamily="49" charset="0"/>
              </a:rPr>
              <a:t>demand</a:t>
            </a:r>
            <a:r>
              <a:rPr lang="de-DE" sz="1600" b="1" i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de-DE" sz="1600" b="1" i="1" dirty="0" err="1">
                <a:solidFill>
                  <a:schemeClr val="tx2"/>
                </a:solidFill>
                <a:latin typeface="Courier New" pitchFamily="49" charset="0"/>
              </a:rPr>
              <a:t>control</a:t>
            </a:r>
            <a:endParaRPr lang="de-DE" sz="1600" b="1" i="1" dirty="0">
              <a:solidFill>
                <a:schemeClr val="tx2"/>
              </a:solidFill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		 			</a:t>
            </a:r>
            <a:r>
              <a:rPr lang="de-DE" sz="1600" b="1" dirty="0" err="1">
                <a:solidFill>
                  <a:schemeClr val="tx2"/>
                </a:solidFill>
                <a:latin typeface="Courier New" pitchFamily="49" charset="0"/>
              </a:rPr>
              <a:t>combine</a:t>
            </a:r>
            <a:r>
              <a:rPr lang="de-DE" sz="1600" b="1" dirty="0">
                <a:solidFill>
                  <a:schemeClr val="tx2"/>
                </a:solidFill>
                <a:latin typeface="Courier New" pitchFamily="49" charset="0"/>
              </a:rPr>
              <a:t> (</a:t>
            </a:r>
            <a:r>
              <a:rPr lang="de-DE" sz="1600" b="1" dirty="0" err="1">
                <a:solidFill>
                  <a:srgbClr val="0070C0"/>
                </a:solidFill>
                <a:latin typeface="Courier New" pitchFamily="49" charset="0"/>
              </a:rPr>
              <a:t>myRes</a:t>
            </a:r>
            <a:r>
              <a:rPr lang="de-DE" sz="1600" b="1" dirty="0" err="1">
                <a:solidFill>
                  <a:schemeClr val="tx2"/>
                </a:solidFill>
                <a:latin typeface="Courier New" pitchFamily="49" charset="0"/>
              </a:rPr>
              <a:t>: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childRes</a:t>
            </a:r>
            <a:r>
              <a:rPr lang="de-DE" sz="1600" b="1" dirty="0">
                <a:solidFill>
                  <a:schemeClr val="tx2"/>
                </a:solidFill>
                <a:latin typeface="Courier New" pitchFamily="49" charset="0"/>
              </a:rPr>
              <a:t> ++ </a:t>
            </a:r>
            <a:r>
              <a:rPr lang="de-DE" sz="1600" b="1" dirty="0" err="1">
                <a:solidFill>
                  <a:srgbClr val="0070C0"/>
                </a:solidFill>
                <a:latin typeface="Courier New" pitchFamily="49" charset="0"/>
              </a:rPr>
              <a:t>localRess</a:t>
            </a:r>
            <a:r>
              <a:rPr lang="de-DE" sz="1600" b="1" dirty="0">
                <a:solidFill>
                  <a:schemeClr val="tx2"/>
                </a:solidFill>
                <a:latin typeface="Courier New" pitchFamily="49" charset="0"/>
              </a:rPr>
              <a:t> )</a:t>
            </a:r>
          </a:p>
          <a:p>
            <a:pPr defTabSz="304800">
              <a:buFontTx/>
              <a:buNone/>
            </a:pPr>
            <a:r>
              <a:rPr lang="de-DE" sz="1600" b="1" dirty="0">
                <a:solidFill>
                  <a:schemeClr val="tx2"/>
                </a:solidFill>
                <a:latin typeface="Courier New" pitchFamily="49" charset="0"/>
              </a:rPr>
              <a:t>	</a:t>
            </a:r>
            <a:r>
              <a:rPr lang="de-DE" sz="1600" b="1" dirty="0" err="1">
                <a:latin typeface="Courier New" pitchFamily="49" charset="0"/>
              </a:rPr>
              <a:t>where</a:t>
            </a:r>
            <a:r>
              <a:rPr lang="de-DE" sz="1600" b="1" dirty="0">
                <a:latin typeface="Courier New" pitchFamily="49" charset="0"/>
              </a:rPr>
              <a:t>	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childRes</a:t>
            </a:r>
            <a:r>
              <a:rPr lang="de-DE" sz="1600" b="1" dirty="0">
                <a:latin typeface="Courier New" pitchFamily="49" charset="0"/>
              </a:rPr>
              <a:t>  = 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spawnAt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childTickets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childProcs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procIns</a:t>
            </a:r>
            <a:endParaRPr lang="de-DE" sz="1600" b="1" dirty="0">
              <a:solidFill>
                <a:srgbClr val="FF0000"/>
              </a:solidFill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		  		</a:t>
            </a:r>
            <a:r>
              <a:rPr lang="de-DE" sz="1600" b="1" dirty="0" err="1">
                <a:solidFill>
                  <a:schemeClr val="tx2"/>
                </a:solidFill>
                <a:latin typeface="Courier New" pitchFamily="49" charset="0"/>
              </a:rPr>
              <a:t>childProcs</a:t>
            </a:r>
            <a:r>
              <a:rPr lang="de-DE" sz="1600" b="1" dirty="0">
                <a:latin typeface="Courier New" pitchFamily="49" charset="0"/>
              </a:rPr>
              <a:t> = </a:t>
            </a:r>
            <a:r>
              <a:rPr lang="de-DE" sz="1600" b="1" dirty="0" err="1">
                <a:latin typeface="Courier New" pitchFamily="49" charset="0"/>
              </a:rPr>
              <a:t>map</a:t>
            </a:r>
            <a:r>
              <a:rPr lang="de-DE" sz="1600" b="1" dirty="0">
                <a:latin typeface="Courier New" pitchFamily="49" charset="0"/>
              </a:rPr>
              <a:t> (</a:t>
            </a:r>
            <a:r>
              <a:rPr lang="de-DE" sz="1600" b="1" dirty="0" err="1">
                <a:solidFill>
                  <a:srgbClr val="FF0000"/>
                </a:solidFill>
                <a:latin typeface="Courier New" pitchFamily="49" charset="0"/>
              </a:rPr>
              <a:t>process</a:t>
            </a:r>
            <a:r>
              <a:rPr lang="de-DE" sz="1600" b="1" dirty="0">
                <a:latin typeface="Courier New" pitchFamily="49" charset="0"/>
              </a:rPr>
              <a:t> . </a:t>
            </a:r>
            <a:r>
              <a:rPr lang="de-DE" sz="1600" b="1" dirty="0" err="1">
                <a:solidFill>
                  <a:schemeClr val="tx2"/>
                </a:solidFill>
                <a:latin typeface="Courier New" pitchFamily="49" charset="0"/>
              </a:rPr>
              <a:t>rec_dcN</a:t>
            </a:r>
            <a:r>
              <a:rPr lang="de-DE" sz="1600" b="1" dirty="0">
                <a:latin typeface="Courier New" pitchFamily="49" charset="0"/>
              </a:rPr>
              <a:t>)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theirTs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         	</a:t>
            </a:r>
            <a:r>
              <a:rPr lang="de-DE" sz="1600" b="1" dirty="0" err="1">
                <a:solidFill>
                  <a:schemeClr val="tx2"/>
                </a:solidFill>
                <a:latin typeface="Courier New" pitchFamily="49" charset="0"/>
              </a:rPr>
              <a:t>rec_dcN</a:t>
            </a:r>
            <a:r>
              <a:rPr lang="de-DE" sz="1600" b="1" dirty="0">
                <a:solidFill>
                  <a:srgbClr val="00CC00"/>
                </a:solidFill>
                <a:latin typeface="Courier New" pitchFamily="49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ts</a:t>
            </a:r>
            <a:r>
              <a:rPr lang="de-DE" sz="1600" b="1" dirty="0">
                <a:latin typeface="Courier New" pitchFamily="49" charset="0"/>
              </a:rPr>
              <a:t> =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</a:rPr>
              <a:t>dcNTickets</a:t>
            </a:r>
            <a:r>
              <a:rPr lang="de-DE" sz="1600" b="1" dirty="0" smtClean="0">
                <a:latin typeface="Courier New" pitchFamily="49" charset="0"/>
              </a:rPr>
              <a:t> k</a:t>
            </a:r>
            <a:r>
              <a:rPr lang="de-DE" sz="1600" b="1" dirty="0" smtClean="0">
                <a:solidFill>
                  <a:srgbClr val="00CC00"/>
                </a:solidFill>
                <a:latin typeface="Courier New" pitchFamily="49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ts</a:t>
            </a:r>
            <a:r>
              <a:rPr lang="de-DE" sz="1600" b="1" dirty="0">
                <a:latin typeface="Courier New" pitchFamily="49" charset="0"/>
              </a:rPr>
              <a:t> trivial </a:t>
            </a:r>
            <a:r>
              <a:rPr lang="de-DE" sz="1600" b="1" dirty="0" err="1">
                <a:latin typeface="Courier New" pitchFamily="49" charset="0"/>
              </a:rPr>
              <a:t>solve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split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combine</a:t>
            </a:r>
            <a:endParaRPr lang="de-DE" sz="1600" b="1" dirty="0"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          </a:t>
            </a:r>
            <a:r>
              <a:rPr lang="de-DE" sz="1600" b="1" i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-- ticket </a:t>
            </a:r>
            <a:r>
              <a:rPr lang="de-DE" sz="1600" b="1" i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distribution</a:t>
            </a:r>
            <a:endParaRPr lang="de-DE" sz="1600" b="1" i="1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(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childTickets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, </a:t>
            </a:r>
            <a:r>
              <a:rPr lang="de-DE" sz="1600" b="1" dirty="0" err="1">
                <a:latin typeface="Courier New" pitchFamily="49" charset="0"/>
              </a:rPr>
              <a:t>restTickets</a:t>
            </a:r>
            <a:r>
              <a:rPr lang="de-DE" sz="1600" b="1" dirty="0">
                <a:solidFill>
                  <a:srgbClr val="00CC00"/>
                </a:solidFill>
                <a:latin typeface="Courier New" pitchFamily="49" charset="0"/>
              </a:rPr>
              <a:t>) 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splitAt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(k-1)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tickets</a:t>
            </a:r>
            <a:endParaRPr lang="de-DE" sz="16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(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myTs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: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theirTs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) =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unshuffle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k </a:t>
            </a:r>
            <a:r>
              <a:rPr lang="de-DE" sz="1600" b="1" dirty="0" err="1">
                <a:latin typeface="Courier New" pitchFamily="49" charset="0"/>
              </a:rPr>
              <a:t>restTickets</a:t>
            </a:r>
            <a:endParaRPr lang="de-DE" sz="1600" b="1" dirty="0"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>
                <a:solidFill>
                  <a:srgbClr val="00CC00"/>
                </a:solidFill>
                <a:latin typeface="Courier New" pitchFamily="49" charset="0"/>
              </a:rPr>
              <a:t>				</a:t>
            </a:r>
            <a:r>
              <a:rPr lang="de-DE" sz="1600" b="1" i="1" dirty="0">
                <a:solidFill>
                  <a:schemeClr val="accent2"/>
                </a:solidFill>
                <a:latin typeface="Courier New" pitchFamily="49" charset="0"/>
              </a:rPr>
              <a:t>-- </a:t>
            </a:r>
            <a:r>
              <a:rPr lang="de-DE" sz="1600" b="1" i="1" dirty="0" err="1">
                <a:solidFill>
                  <a:schemeClr val="accent2"/>
                </a:solidFill>
                <a:latin typeface="Courier New" pitchFamily="49" charset="0"/>
              </a:rPr>
              <a:t>input</a:t>
            </a:r>
            <a:r>
              <a:rPr lang="de-DE" sz="1600" b="1" i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de-DE" sz="1600" b="1" i="1" dirty="0" err="1">
                <a:solidFill>
                  <a:schemeClr val="accent2"/>
                </a:solidFill>
                <a:latin typeface="Courier New" pitchFamily="49" charset="0"/>
              </a:rPr>
              <a:t>splitting</a:t>
            </a:r>
            <a:endParaRPr lang="de-DE" sz="16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				(</a:t>
            </a:r>
            <a:r>
              <a:rPr lang="de-DE" sz="1600" b="1" dirty="0" err="1">
                <a:solidFill>
                  <a:schemeClr val="accent2"/>
                </a:solidFill>
                <a:latin typeface="Courier New" pitchFamily="49" charset="0"/>
              </a:rPr>
              <a:t>myIn</a:t>
            </a:r>
            <a:r>
              <a:rPr lang="de-DE" sz="1600" b="1" dirty="0" err="1">
                <a:latin typeface="Courier New" pitchFamily="49" charset="0"/>
              </a:rPr>
              <a:t>:theirIn</a:t>
            </a:r>
            <a:r>
              <a:rPr lang="de-DE" sz="1600" b="1" dirty="0">
                <a:latin typeface="Courier New" pitchFamily="49" charset="0"/>
              </a:rPr>
              <a:t>) = </a:t>
            </a:r>
            <a:r>
              <a:rPr lang="de-DE" sz="1600" b="1" dirty="0" err="1">
                <a:latin typeface="Courier New" pitchFamily="49" charset="0"/>
              </a:rPr>
              <a:t>split</a:t>
            </a:r>
            <a:r>
              <a:rPr lang="de-DE" sz="1600" b="1" dirty="0">
                <a:latin typeface="Courier New" pitchFamily="49" charset="0"/>
              </a:rPr>
              <a:t> x        </a:t>
            </a: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          (</a:t>
            </a:r>
            <a:r>
              <a:rPr lang="de-DE" sz="1600" b="1" dirty="0" err="1">
                <a:solidFill>
                  <a:schemeClr val="accent2"/>
                </a:solidFill>
                <a:latin typeface="Courier New" pitchFamily="49" charset="0"/>
              </a:rPr>
              <a:t>procIns</a:t>
            </a:r>
            <a:r>
              <a:rPr lang="de-DE" sz="1600" b="1" dirty="0">
                <a:latin typeface="Courier New" pitchFamily="49" charset="0"/>
              </a:rPr>
              <a:t>,</a:t>
            </a:r>
            <a:r>
              <a:rPr lang="de-DE" sz="16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de-DE" sz="1600" b="1" dirty="0" err="1">
                <a:solidFill>
                  <a:schemeClr val="accent2"/>
                </a:solidFill>
                <a:latin typeface="Courier New" pitchFamily="49" charset="0"/>
              </a:rPr>
              <a:t>localIns</a:t>
            </a:r>
            <a:r>
              <a:rPr lang="de-DE" sz="1600" b="1" dirty="0">
                <a:latin typeface="Courier New" pitchFamily="49" charset="0"/>
              </a:rPr>
              <a:t>) = </a:t>
            </a:r>
            <a:r>
              <a:rPr lang="de-DE" sz="1600" b="1" dirty="0" err="1">
                <a:latin typeface="Courier New" pitchFamily="49" charset="0"/>
              </a:rPr>
              <a:t>splitAt</a:t>
            </a:r>
            <a:r>
              <a:rPr lang="de-DE" sz="1600" b="1" dirty="0">
                <a:latin typeface="Courier New" pitchFamily="49" charset="0"/>
              </a:rPr>
              <a:t> (</a:t>
            </a:r>
            <a:r>
              <a:rPr lang="de-DE" sz="1600" b="1" dirty="0" err="1">
                <a:latin typeface="Courier New" pitchFamily="49" charset="0"/>
              </a:rPr>
              <a:t>length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childTickets</a:t>
            </a:r>
            <a:r>
              <a:rPr lang="de-DE" sz="1600" b="1" dirty="0">
                <a:latin typeface="Courier New" pitchFamily="49" charset="0"/>
              </a:rPr>
              <a:t>) </a:t>
            </a:r>
            <a:r>
              <a:rPr lang="de-DE" sz="1600" b="1" dirty="0" err="1">
                <a:latin typeface="Courier New" pitchFamily="49" charset="0"/>
              </a:rPr>
              <a:t>theirIn</a:t>
            </a:r>
            <a:endParaRPr lang="de-DE" sz="1600" b="1" dirty="0"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				</a:t>
            </a:r>
            <a:r>
              <a:rPr lang="de-DE" sz="1600" b="1" i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-- </a:t>
            </a:r>
            <a:r>
              <a:rPr lang="de-DE" sz="1600" b="1" i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local</a:t>
            </a:r>
            <a:r>
              <a:rPr lang="de-DE" sz="1600" b="1" i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600" b="1" i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computations</a:t>
            </a:r>
            <a:endParaRPr lang="de-DE" sz="1600" b="1" i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          </a:t>
            </a:r>
            <a:r>
              <a:rPr lang="de-DE" sz="16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myRes</a:t>
            </a: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600" b="1" dirty="0">
                <a:latin typeface="Courier New" pitchFamily="49" charset="0"/>
              </a:rPr>
              <a:t>=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pitchFamily="49" charset="0"/>
              </a:rPr>
              <a:t>dcNTickets</a:t>
            </a:r>
            <a:r>
              <a:rPr lang="de-DE" sz="1600" b="1" dirty="0" smtClean="0">
                <a:latin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</a:rPr>
              <a:t>k </a:t>
            </a:r>
            <a:r>
              <a:rPr lang="de-DE" sz="1600" b="1" dirty="0" err="1" smtClean="0">
                <a:solidFill>
                  <a:srgbClr val="006600"/>
                </a:solidFill>
                <a:latin typeface="Courier New" pitchFamily="49" charset="0"/>
              </a:rPr>
              <a:t>myTs</a:t>
            </a:r>
            <a:r>
              <a:rPr lang="de-DE" sz="1600" b="1" dirty="0" smtClean="0">
                <a:latin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</a:rPr>
              <a:t>trivial solve split combine </a:t>
            </a:r>
            <a:r>
              <a:rPr lang="de-DE" sz="1600" b="1" dirty="0" err="1" smtClean="0">
                <a:solidFill>
                  <a:schemeClr val="accent2"/>
                </a:solidFill>
                <a:latin typeface="Courier New" pitchFamily="49" charset="0"/>
              </a:rPr>
              <a:t>myIn</a:t>
            </a:r>
            <a:endParaRPr lang="de-DE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defTabSz="304800">
              <a:buFontTx/>
              <a:buNone/>
            </a:pPr>
            <a:r>
              <a:rPr lang="de-DE" sz="1600" b="1" dirty="0">
                <a:latin typeface="Courier New" pitchFamily="49" charset="0"/>
              </a:rPr>
              <a:t>		  		</a:t>
            </a:r>
            <a:r>
              <a:rPr lang="de-DE" sz="16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localRess</a:t>
            </a:r>
            <a:r>
              <a:rPr lang="de-DE" sz="1600" b="1" dirty="0">
                <a:latin typeface="Courier New" pitchFamily="49" charset="0"/>
              </a:rPr>
              <a:t> = </a:t>
            </a:r>
            <a:r>
              <a:rPr lang="de-DE" sz="1600" b="1" dirty="0" err="1">
                <a:latin typeface="Courier New" pitchFamily="49" charset="0"/>
              </a:rPr>
              <a:t>map</a:t>
            </a:r>
            <a:r>
              <a:rPr lang="de-DE" sz="1600" b="1" dirty="0">
                <a:latin typeface="Courier New" pitchFamily="49" charset="0"/>
              </a:rPr>
              <a:t> (</a:t>
            </a:r>
            <a:r>
              <a:rPr lang="de-DE" sz="1600" b="1" dirty="0" err="1">
                <a:latin typeface="Courier New" pitchFamily="49" charset="0"/>
              </a:rPr>
              <a:t>dc</a:t>
            </a:r>
            <a:r>
              <a:rPr lang="de-DE" sz="1600" b="1" dirty="0">
                <a:latin typeface="Courier New" pitchFamily="49" charset="0"/>
              </a:rPr>
              <a:t> trivial </a:t>
            </a:r>
            <a:r>
              <a:rPr lang="de-DE" sz="1600" b="1" dirty="0" err="1">
                <a:latin typeface="Courier New" pitchFamily="49" charset="0"/>
              </a:rPr>
              <a:t>solve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split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 err="1">
                <a:latin typeface="Courier New" pitchFamily="49" charset="0"/>
              </a:rPr>
              <a:t>combine</a:t>
            </a:r>
            <a:r>
              <a:rPr lang="de-DE" sz="1600" b="1" dirty="0">
                <a:latin typeface="Courier New" pitchFamily="49" charset="0"/>
              </a:rPr>
              <a:t>) </a:t>
            </a:r>
            <a:r>
              <a:rPr lang="de-DE" sz="1600" b="1" dirty="0" err="1">
                <a:solidFill>
                  <a:schemeClr val="accent2"/>
                </a:solidFill>
                <a:latin typeface="Courier New" pitchFamily="49" charset="0"/>
              </a:rPr>
              <a:t>localIns</a:t>
            </a:r>
            <a:endParaRPr lang="de-DE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903288" y="1928802"/>
            <a:ext cx="7269162" cy="3529012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274638" indent="-274638">
              <a:spcBef>
                <a:spcPct val="50000"/>
              </a:spcBef>
              <a:buFontTx/>
              <a:buChar char="•"/>
            </a:pPr>
            <a:r>
              <a:rPr lang="de-DE" sz="2400" b="1" dirty="0" err="1"/>
              <a:t>arbitrary</a:t>
            </a:r>
            <a:r>
              <a:rPr lang="de-DE" sz="2400" b="1" dirty="0"/>
              <a:t>, but </a:t>
            </a:r>
            <a:r>
              <a:rPr lang="de-DE" sz="2400" b="1" dirty="0" err="1"/>
              <a:t>fixed</a:t>
            </a:r>
            <a:r>
              <a:rPr lang="de-DE" sz="2400" b="1" dirty="0"/>
              <a:t> </a:t>
            </a:r>
            <a:r>
              <a:rPr lang="de-DE" sz="2400" b="1" dirty="0" err="1"/>
              <a:t>branching</a:t>
            </a:r>
            <a:r>
              <a:rPr lang="de-DE" sz="2400" b="1" dirty="0"/>
              <a:t> </a:t>
            </a:r>
            <a:r>
              <a:rPr lang="de-DE" sz="2400" b="1" dirty="0" err="1"/>
              <a:t>degree</a:t>
            </a:r>
            <a:endParaRPr lang="de-DE" sz="2400" b="1" dirty="0"/>
          </a:p>
          <a:p>
            <a:pPr marL="274638" indent="-274638">
              <a:spcBef>
                <a:spcPct val="50000"/>
              </a:spcBef>
              <a:buFontTx/>
              <a:buChar char="•"/>
            </a:pPr>
            <a:r>
              <a:rPr lang="de-DE" sz="2400" b="1" dirty="0"/>
              <a:t>flexible, </a:t>
            </a:r>
            <a:r>
              <a:rPr lang="de-DE" sz="2400" b="1" dirty="0" err="1"/>
              <a:t>works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</a:p>
          <a:p>
            <a:pPr marL="715963" lvl="1" indent="-258763">
              <a:spcBef>
                <a:spcPct val="50000"/>
              </a:spcBef>
              <a:buFontTx/>
              <a:buChar char="•"/>
            </a:pPr>
            <a:r>
              <a:rPr lang="de-DE" sz="2400" b="1" dirty="0" err="1"/>
              <a:t>too</a:t>
            </a:r>
            <a:r>
              <a:rPr lang="de-DE" sz="2400" b="1" dirty="0"/>
              <a:t> </a:t>
            </a:r>
            <a:r>
              <a:rPr lang="de-DE" sz="2400" b="1" dirty="0" err="1"/>
              <a:t>few</a:t>
            </a:r>
            <a:r>
              <a:rPr lang="de-DE" sz="2400" b="1" dirty="0"/>
              <a:t> </a:t>
            </a:r>
            <a:r>
              <a:rPr lang="de-DE" sz="2400" b="1" dirty="0" err="1"/>
              <a:t>tickets</a:t>
            </a:r>
            <a:endParaRPr lang="de-DE" sz="2400" b="1" dirty="0"/>
          </a:p>
          <a:p>
            <a:pPr marL="715963" lvl="1" indent="-258763">
              <a:spcBef>
                <a:spcPct val="50000"/>
              </a:spcBef>
              <a:buFontTx/>
              <a:buChar char="•"/>
            </a:pPr>
            <a:r>
              <a:rPr lang="de-DE" sz="2400" b="1" dirty="0"/>
              <a:t>double </a:t>
            </a:r>
            <a:r>
              <a:rPr lang="de-DE" sz="2400" b="1" dirty="0" err="1"/>
              <a:t>tickets</a:t>
            </a:r>
            <a:endParaRPr lang="de-DE" sz="2400" b="1" dirty="0"/>
          </a:p>
          <a:p>
            <a:pPr marL="274638" indent="-274638">
              <a:spcBef>
                <a:spcPct val="50000"/>
              </a:spcBef>
              <a:buFontTx/>
              <a:buChar char="•"/>
            </a:pPr>
            <a:r>
              <a:rPr lang="de-DE" sz="2400" b="1" dirty="0"/>
              <a:t>parallel </a:t>
            </a:r>
            <a:r>
              <a:rPr lang="de-DE" sz="2400" b="1" dirty="0" err="1"/>
              <a:t>unfolding</a:t>
            </a:r>
            <a:r>
              <a:rPr lang="de-DE" sz="2400" b="1" dirty="0"/>
              <a:t> </a:t>
            </a:r>
            <a:r>
              <a:rPr lang="de-DE" sz="2400" b="1" dirty="0" err="1"/>
              <a:t>controlled</a:t>
            </a:r>
            <a:r>
              <a:rPr lang="de-DE" sz="2400" b="1" dirty="0"/>
              <a:t> </a:t>
            </a:r>
            <a:r>
              <a:rPr lang="de-DE" sz="2400" b="1" dirty="0" err="1"/>
              <a:t>by</a:t>
            </a:r>
            <a:r>
              <a:rPr lang="de-DE" sz="2400" b="1" dirty="0"/>
              <a:t> ticket </a:t>
            </a:r>
            <a:r>
              <a:rPr lang="de-DE" sz="2400" b="1" dirty="0" err="1"/>
              <a:t>list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smtClean="0"/>
              <a:t>Basic </a:t>
            </a:r>
            <a:r>
              <a:rPr lang="de-DE" dirty="0" err="1" smtClean="0"/>
              <a:t>Constructs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78EE-3727-435B-A609-AD27CBC6C1E1}" type="slidenum">
              <a:rPr lang="de-DE" smtClean="0"/>
              <a:pPr/>
              <a:t>80</a:t>
            </a:fld>
            <a:endParaRPr lang="de-DE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68338"/>
          </a:xfrm>
        </p:spPr>
        <p:txBody>
          <a:bodyPr/>
          <a:lstStyle/>
          <a:p>
            <a:r>
              <a:rPr lang="de-DE"/>
              <a:t>Case Study: Karatsuba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4822825" cy="4895850"/>
          </a:xfrm>
        </p:spPr>
        <p:txBody>
          <a:bodyPr/>
          <a:lstStyle/>
          <a:p>
            <a:r>
              <a:rPr lang="de-DE" sz="2400" dirty="0" err="1"/>
              <a:t>multiplication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large </a:t>
            </a:r>
            <a:r>
              <a:rPr lang="de-DE" sz="2400" dirty="0" err="1"/>
              <a:t>integers</a:t>
            </a:r>
            <a:endParaRPr lang="de-DE" sz="2400" dirty="0"/>
          </a:p>
          <a:p>
            <a:r>
              <a:rPr lang="de-DE" sz="2400" dirty="0" err="1"/>
              <a:t>fixed</a:t>
            </a:r>
            <a:r>
              <a:rPr lang="de-DE" sz="2400" dirty="0"/>
              <a:t> </a:t>
            </a:r>
            <a:r>
              <a:rPr lang="de-DE" sz="2400" dirty="0" err="1"/>
              <a:t>branching</a:t>
            </a:r>
            <a:r>
              <a:rPr lang="de-DE" sz="2400" dirty="0"/>
              <a:t> </a:t>
            </a:r>
            <a:r>
              <a:rPr lang="de-DE" sz="2400" dirty="0" err="1"/>
              <a:t>degree</a:t>
            </a:r>
            <a:r>
              <a:rPr lang="de-DE" sz="2400" dirty="0"/>
              <a:t> 3</a:t>
            </a:r>
          </a:p>
          <a:p>
            <a:r>
              <a:rPr lang="de-DE" sz="2400" dirty="0" err="1"/>
              <a:t>complexity</a:t>
            </a:r>
            <a:r>
              <a:rPr lang="de-DE" sz="2400" dirty="0"/>
              <a:t> O(n</a:t>
            </a:r>
            <a:r>
              <a:rPr lang="de-DE" sz="2400" baseline="30000" dirty="0"/>
              <a:t>log</a:t>
            </a:r>
            <a:r>
              <a:rPr lang="de-DE" sz="2000" baseline="10000" dirty="0"/>
              <a:t>2</a:t>
            </a:r>
            <a:r>
              <a:rPr lang="de-DE" sz="2400" baseline="30000" dirty="0"/>
              <a:t> 3</a:t>
            </a:r>
            <a:r>
              <a:rPr lang="de-DE" sz="2400" dirty="0"/>
              <a:t>), </a:t>
            </a:r>
            <a:br>
              <a:rPr lang="de-DE" sz="2400" dirty="0"/>
            </a:br>
            <a:r>
              <a:rPr lang="de-DE" sz="2400" dirty="0" err="1"/>
              <a:t>combine</a:t>
            </a:r>
            <a:r>
              <a:rPr lang="de-DE" sz="2400" dirty="0"/>
              <a:t> </a:t>
            </a:r>
            <a:r>
              <a:rPr lang="de-DE" sz="2400" dirty="0" err="1"/>
              <a:t>complexity</a:t>
            </a:r>
            <a:r>
              <a:rPr lang="de-DE" sz="2400" dirty="0"/>
              <a:t> O(n)</a:t>
            </a:r>
          </a:p>
          <a:p>
            <a:endParaRPr lang="de-DE" sz="2400" dirty="0"/>
          </a:p>
          <a:p>
            <a:r>
              <a:rPr lang="de-DE" sz="2400" dirty="0" err="1"/>
              <a:t>Platform</a:t>
            </a:r>
            <a:r>
              <a:rPr lang="de-DE" sz="2400" dirty="0"/>
              <a:t>: LAN (Fast Ethernet),</a:t>
            </a:r>
            <a:br>
              <a:rPr lang="de-DE" sz="2400" dirty="0"/>
            </a:br>
            <a:r>
              <a:rPr lang="de-DE" sz="2400" dirty="0"/>
              <a:t>7 dual-</a:t>
            </a:r>
            <a:r>
              <a:rPr lang="de-DE" sz="2400" dirty="0" err="1"/>
              <a:t>core</a:t>
            </a:r>
            <a:r>
              <a:rPr lang="de-DE" sz="2400" dirty="0"/>
              <a:t> </a:t>
            </a:r>
            <a:r>
              <a:rPr lang="de-DE" sz="2400" dirty="0" err="1"/>
              <a:t>linux</a:t>
            </a:r>
            <a:r>
              <a:rPr lang="de-DE" sz="2400" dirty="0"/>
              <a:t> </a:t>
            </a:r>
            <a:r>
              <a:rPr lang="de-DE" sz="2400" dirty="0" err="1"/>
              <a:t>workstations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/>
              <a:t>2 GB RAM</a:t>
            </a:r>
          </a:p>
          <a:p>
            <a:r>
              <a:rPr lang="de-DE" sz="2400" dirty="0" err="1"/>
              <a:t>input</a:t>
            </a:r>
            <a:r>
              <a:rPr lang="de-DE" sz="2400" dirty="0"/>
              <a:t> </a:t>
            </a:r>
            <a:r>
              <a:rPr lang="de-DE" sz="2400" dirty="0" err="1"/>
              <a:t>size</a:t>
            </a:r>
            <a:r>
              <a:rPr lang="de-DE" sz="2400" dirty="0"/>
              <a:t>: 2 </a:t>
            </a:r>
            <a:r>
              <a:rPr lang="de-DE" sz="2400" dirty="0" err="1"/>
              <a:t>integers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32768 </a:t>
            </a:r>
            <a:r>
              <a:rPr lang="de-DE" sz="2400" dirty="0" err="1"/>
              <a:t>digits</a:t>
            </a:r>
            <a:r>
              <a:rPr lang="de-DE" sz="2400" dirty="0"/>
              <a:t> </a:t>
            </a:r>
            <a:r>
              <a:rPr lang="de-DE" sz="2400" dirty="0" err="1"/>
              <a:t>each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52229" name="Picture 5" descr="RL_kara_1_2_327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125538"/>
            <a:ext cx="2028825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Divide-and-Conquer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32" y="1000108"/>
            <a:ext cx="8534400" cy="5095892"/>
          </a:xfrm>
        </p:spPr>
        <p:txBody>
          <a:bodyPr/>
          <a:lstStyle/>
          <a:p>
            <a:r>
              <a:rPr lang="de-DE" dirty="0" smtClean="0"/>
              <a:t>Distributed </a:t>
            </a:r>
            <a:r>
              <a:rPr lang="de-DE" dirty="0" err="1" smtClean="0"/>
              <a:t>expansion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Flat </a:t>
            </a:r>
            <a:r>
              <a:rPr lang="de-DE" dirty="0" err="1" smtClean="0"/>
              <a:t>expansion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  <p:pic>
        <p:nvPicPr>
          <p:cNvPr id="39938" name="Picture 2" descr="C:\Users\Loogen\DatenPC\Papers\eden\PaCT09\DCFlat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891144"/>
            <a:ext cx="3786214" cy="2038186"/>
          </a:xfrm>
          <a:prstGeom prst="rect">
            <a:avLst/>
          </a:prstGeom>
          <a:noFill/>
        </p:spPr>
      </p:pic>
      <p:pic>
        <p:nvPicPr>
          <p:cNvPr id="39939" name="Picture 3" descr="C:\Users\Loogen\DatenPC\Papers\eden\PaCT09\DCDistrib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142984"/>
            <a:ext cx="3806846" cy="207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Divide-and-Conquer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Master-Worker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divConFlat</a:t>
            </a:r>
            <a:r>
              <a:rPr lang="de-DE" dirty="0" smtClean="0"/>
              <a:t> :: (Trans </a:t>
            </a:r>
            <a:r>
              <a:rPr lang="de-DE" dirty="0" err="1" smtClean="0"/>
              <a:t>a,Trans</a:t>
            </a:r>
            <a:r>
              <a:rPr lang="de-DE" dirty="0" smtClean="0"/>
              <a:t> b, Show b, Show a, </a:t>
            </a:r>
            <a:r>
              <a:rPr lang="de-DE" dirty="0" err="1" smtClean="0"/>
              <a:t>NFData</a:t>
            </a:r>
            <a:r>
              <a:rPr lang="de-DE" dirty="0" smtClean="0"/>
              <a:t> b) =&gt;</a:t>
            </a:r>
          </a:p>
          <a:p>
            <a:pPr>
              <a:buNone/>
            </a:pPr>
            <a:r>
              <a:rPr lang="de-DE" dirty="0" smtClean="0"/>
              <a:t>           	</a:t>
            </a:r>
            <a:r>
              <a:rPr lang="de-DE" dirty="0" smtClean="0">
                <a:solidFill>
                  <a:srgbClr val="FF0000"/>
                </a:solidFill>
              </a:rPr>
              <a:t>((a-&gt;b) -&gt; [a] -&gt; [b])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	 -&gt; </a:t>
            </a:r>
            <a:r>
              <a:rPr lang="de-DE" dirty="0" err="1" smtClean="0"/>
              <a:t>Int</a:t>
            </a:r>
            <a:r>
              <a:rPr lang="de-DE" dirty="0" smtClean="0"/>
              <a:t>  -&gt; (a-&gt;</a:t>
            </a:r>
            <a:r>
              <a:rPr lang="de-DE" dirty="0" err="1" smtClean="0"/>
              <a:t>Bool</a:t>
            </a:r>
            <a:r>
              <a:rPr lang="de-DE" dirty="0" smtClean="0"/>
              <a:t>) -&gt; (a-&gt;b) -&gt; (a-&gt;[a]) -&gt; ([b]-&gt;b) -&gt; a -&gt; b</a:t>
            </a:r>
          </a:p>
          <a:p>
            <a:pPr>
              <a:buNone/>
            </a:pPr>
            <a:r>
              <a:rPr lang="de-DE" dirty="0" err="1" smtClean="0"/>
              <a:t>divConFlat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parallelMapSkel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depth</a:t>
            </a:r>
            <a:r>
              <a:rPr lang="de-DE" dirty="0" smtClean="0"/>
              <a:t> trivial </a:t>
            </a:r>
            <a:r>
              <a:rPr lang="de-DE" dirty="0" err="1" smtClean="0"/>
              <a:t>solve</a:t>
            </a:r>
            <a:r>
              <a:rPr lang="de-DE" dirty="0" smtClean="0"/>
              <a:t> </a:t>
            </a:r>
            <a:r>
              <a:rPr lang="de-DE" dirty="0" err="1" smtClean="0"/>
              <a:t>split</a:t>
            </a:r>
            <a:r>
              <a:rPr lang="de-DE" dirty="0" smtClean="0"/>
              <a:t> </a:t>
            </a:r>
            <a:r>
              <a:rPr lang="de-DE" dirty="0" err="1" smtClean="0"/>
              <a:t>combine</a:t>
            </a:r>
            <a:r>
              <a:rPr lang="de-DE" dirty="0" smtClean="0"/>
              <a:t> x </a:t>
            </a:r>
          </a:p>
          <a:p>
            <a:pPr>
              <a:buNone/>
            </a:pPr>
            <a:r>
              <a:rPr lang="de-DE" dirty="0" smtClean="0"/>
              <a:t>  = </a:t>
            </a:r>
            <a:r>
              <a:rPr lang="de-DE" dirty="0" err="1" smtClean="0">
                <a:solidFill>
                  <a:srgbClr val="006600"/>
                </a:solidFill>
              </a:rPr>
              <a:t>combineTopMaster</a:t>
            </a:r>
            <a:r>
              <a:rPr lang="de-DE" dirty="0" smtClean="0"/>
              <a:t> (\_ -&gt; </a:t>
            </a:r>
            <a:r>
              <a:rPr lang="de-DE" dirty="0" err="1" smtClean="0"/>
              <a:t>combine</a:t>
            </a:r>
            <a:r>
              <a:rPr lang="de-DE" dirty="0" smtClean="0"/>
              <a:t>)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	(</a:t>
            </a:r>
            <a:r>
              <a:rPr lang="de-DE" dirty="0" err="1" smtClean="0"/>
              <a:t>tasks,levels</a:t>
            </a:r>
            <a:r>
              <a:rPr lang="de-DE" dirty="0" smtClean="0"/>
              <a:t>) = </a:t>
            </a:r>
            <a:r>
              <a:rPr lang="de-DE" dirty="0" err="1" smtClean="0">
                <a:solidFill>
                  <a:srgbClr val="006600"/>
                </a:solidFill>
              </a:rPr>
              <a:t>generateTasks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depth</a:t>
            </a:r>
            <a:r>
              <a:rPr lang="de-DE" dirty="0" smtClean="0"/>
              <a:t> trivial </a:t>
            </a:r>
            <a:r>
              <a:rPr lang="de-DE" dirty="0" err="1" smtClean="0"/>
              <a:t>split</a:t>
            </a:r>
            <a:r>
              <a:rPr lang="de-DE" dirty="0" smtClean="0"/>
              <a:t> x</a:t>
            </a:r>
          </a:p>
          <a:p>
            <a:pPr>
              <a:buNone/>
            </a:pPr>
            <a:r>
              <a:rPr lang="de-DE" dirty="0" smtClean="0"/>
              <a:t> 	</a:t>
            </a:r>
            <a:r>
              <a:rPr lang="de-DE" dirty="0" err="1" smtClean="0"/>
              <a:t>results</a:t>
            </a:r>
            <a:r>
              <a:rPr lang="de-DE" dirty="0" smtClean="0"/>
              <a:t>        	    = </a:t>
            </a:r>
            <a:r>
              <a:rPr lang="de-DE" dirty="0" err="1" smtClean="0">
                <a:solidFill>
                  <a:srgbClr val="FF0000"/>
                </a:solidFill>
              </a:rPr>
              <a:t>parallelMapSkel</a:t>
            </a:r>
            <a:r>
              <a:rPr lang="de-DE" dirty="0" smtClean="0">
                <a:solidFill>
                  <a:srgbClr val="FF0000"/>
                </a:solidFill>
              </a:rPr>
              <a:t>  </a:t>
            </a:r>
            <a:r>
              <a:rPr lang="de-DE" dirty="0" err="1" smtClean="0"/>
              <a:t>dcSeq</a:t>
            </a:r>
            <a:r>
              <a:rPr lang="de-DE" dirty="0" smtClean="0"/>
              <a:t>  </a:t>
            </a:r>
            <a:r>
              <a:rPr lang="de-DE" dirty="0" err="1" smtClean="0"/>
              <a:t>tasks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dcSeq</a:t>
            </a:r>
            <a:r>
              <a:rPr lang="de-DE" dirty="0" smtClean="0"/>
              <a:t>     	    = </a:t>
            </a:r>
            <a:r>
              <a:rPr lang="de-DE" dirty="0" err="1" smtClean="0"/>
              <a:t>dc</a:t>
            </a:r>
            <a:r>
              <a:rPr lang="de-DE" dirty="0" smtClean="0"/>
              <a:t> trivial </a:t>
            </a:r>
            <a:r>
              <a:rPr lang="de-DE" dirty="0" err="1" smtClean="0"/>
              <a:t>solve</a:t>
            </a:r>
            <a:r>
              <a:rPr lang="de-DE" dirty="0" smtClean="0"/>
              <a:t> </a:t>
            </a:r>
            <a:r>
              <a:rPr lang="de-DE" dirty="0" err="1" smtClean="0"/>
              <a:t>split</a:t>
            </a:r>
            <a:r>
              <a:rPr lang="de-DE" dirty="0" smtClean="0"/>
              <a:t> </a:t>
            </a:r>
            <a:r>
              <a:rPr lang="de-DE" dirty="0" err="1" smtClean="0"/>
              <a:t>combine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CEC4C-3C2F-455C-B8D4-489675130852}" type="slidenum">
              <a:rPr lang="de-DE" smtClean="0"/>
              <a:pPr/>
              <a:t>83</a:t>
            </a:fld>
            <a:endParaRPr lang="de-DE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23875"/>
          </a:xfrm>
        </p:spPr>
        <p:txBody>
          <a:bodyPr/>
          <a:lstStyle/>
          <a:p>
            <a:r>
              <a:rPr lang="de-DE"/>
              <a:t>Case Study: Parallel FFT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981075"/>
            <a:ext cx="8208963" cy="1368425"/>
          </a:xfrm>
        </p:spPr>
        <p:txBody>
          <a:bodyPr/>
          <a:lstStyle/>
          <a:p>
            <a:r>
              <a:rPr lang="de-DE" sz="2400"/>
              <a:t>frequency distribution in a signal, decimation in time</a:t>
            </a:r>
          </a:p>
          <a:p>
            <a:r>
              <a:rPr lang="de-DE" sz="2400"/>
              <a:t>4-radix FFT, input size: 4</a:t>
            </a:r>
            <a:r>
              <a:rPr lang="de-DE" sz="2400" baseline="30000"/>
              <a:t>10</a:t>
            </a:r>
            <a:r>
              <a:rPr lang="de-DE" sz="2400"/>
              <a:t> complex numbers</a:t>
            </a:r>
          </a:p>
          <a:p>
            <a:r>
              <a:rPr lang="de-DE" sz="2400"/>
              <a:t>Platform: Beowulf Cluster Edinburgh</a:t>
            </a:r>
          </a:p>
        </p:txBody>
      </p:sp>
      <p:pic>
        <p:nvPicPr>
          <p:cNvPr id="57348" name="Picture 4" descr="radix4-10485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2490788"/>
            <a:ext cx="7839075" cy="4230687"/>
          </a:xfrm>
          <a:prstGeom prst="rect">
            <a:avLst/>
          </a:prstGeom>
          <a:noFill/>
        </p:spPr>
      </p:pic>
      <p:pic>
        <p:nvPicPr>
          <p:cNvPr id="57349" name="Picture 5" descr="4radix_msg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3" y="2430463"/>
            <a:ext cx="7758112" cy="4316412"/>
          </a:xfrm>
          <a:prstGeom prst="rect">
            <a:avLst/>
          </a:prstGeom>
          <a:noFill/>
        </p:spPr>
      </p:pic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6500826" y="2000240"/>
            <a:ext cx="2592387" cy="2663825"/>
          </a:xfrm>
          <a:prstGeom prst="octagon">
            <a:avLst>
              <a:gd name="adj" fmla="val 29287"/>
            </a:avLst>
          </a:prstGeom>
          <a:solidFill>
            <a:srgbClr val="FFC0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tx2"/>
                </a:solidFill>
                <a:latin typeface="Calibri" pitchFamily="34" charset="0"/>
              </a:rPr>
              <a:t>Problem</a:t>
            </a:r>
            <a:r>
              <a:rPr lang="de-DE" sz="2400">
                <a:latin typeface="Calibri" pitchFamily="34" charset="0"/>
              </a:rPr>
              <a:t>:</a:t>
            </a:r>
          </a:p>
          <a:p>
            <a:pPr algn="ctr"/>
            <a:r>
              <a:rPr lang="de-DE" sz="2400">
                <a:latin typeface="Calibri" pitchFamily="34" charset="0"/>
              </a:rPr>
              <a:t>Communicating </a:t>
            </a:r>
          </a:p>
          <a:p>
            <a:pPr algn="ctr"/>
            <a:r>
              <a:rPr lang="de-DE" sz="2400">
                <a:latin typeface="Calibri" pitchFamily="34" charset="0"/>
              </a:rPr>
              <a:t>huge data amounts</a:t>
            </a:r>
          </a:p>
          <a:p>
            <a:pPr algn="ctr"/>
            <a:endParaRPr lang="de-DE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48389-A3BF-45DB-9CCE-E200AB01D93D}" type="slidenum">
              <a:rPr lang="de-DE" smtClean="0"/>
              <a:pPr/>
              <a:t>84</a:t>
            </a:fld>
            <a:endParaRPr lang="de-DE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595313"/>
          </a:xfrm>
        </p:spPr>
        <p:txBody>
          <a:bodyPr/>
          <a:lstStyle/>
          <a:p>
            <a:r>
              <a:rPr lang="de-DE" dirty="0" err="1" smtClean="0"/>
              <a:t>Using</a:t>
            </a:r>
            <a:r>
              <a:rPr lang="de-DE" dirty="0" smtClean="0"/>
              <a:t> Master-Worker-DC</a:t>
            </a:r>
            <a:endParaRPr lang="de-DE" dirty="0"/>
          </a:p>
        </p:txBody>
      </p:sp>
      <p:pic>
        <p:nvPicPr>
          <p:cNvPr id="51" name="Picture 94" descr="RLFFT_10_3_20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908050"/>
            <a:ext cx="4210050" cy="5534025"/>
          </a:xfrm>
          <a:prstGeom prst="rect">
            <a:avLst/>
          </a:prstGeom>
          <a:noFill/>
        </p:spPr>
      </p:pic>
      <p:pic>
        <p:nvPicPr>
          <p:cNvPr id="52" name="Picture 96" descr="RLFFT_10_3_20_4_mess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90588"/>
            <a:ext cx="412432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Intermediate </a:t>
            </a:r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6756" y="1500174"/>
            <a:ext cx="85344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Eden </a:t>
            </a:r>
            <a:r>
              <a:rPr lang="de-DE" dirty="0" err="1" smtClean="0"/>
              <a:t>enables</a:t>
            </a:r>
            <a:r>
              <a:rPr lang="de-DE" dirty="0" smtClean="0"/>
              <a:t> </a:t>
            </a:r>
            <a:r>
              <a:rPr lang="de-DE" dirty="0" err="1" smtClean="0"/>
              <a:t>high-level</a:t>
            </a:r>
            <a:r>
              <a:rPr lang="de-DE" dirty="0" smtClean="0"/>
              <a:t> parallel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predefined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design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skeletons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Eden‘s</a:t>
            </a:r>
            <a:r>
              <a:rPr lang="de-DE" dirty="0" smtClean="0"/>
              <a:t> </a:t>
            </a:r>
            <a:r>
              <a:rPr lang="de-DE" dirty="0" err="1" smtClean="0"/>
              <a:t>skeleton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provides</a:t>
            </a:r>
            <a:r>
              <a:rPr lang="de-DE" dirty="0" smtClean="0"/>
              <a:t> a large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sophisticated</a:t>
            </a:r>
            <a:r>
              <a:rPr lang="de-DE" dirty="0" smtClean="0"/>
              <a:t> </a:t>
            </a:r>
            <a:r>
              <a:rPr lang="de-DE" dirty="0" err="1" smtClean="0"/>
              <a:t>skeletons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parallel </a:t>
            </a:r>
            <a:r>
              <a:rPr lang="de-DE" dirty="0" err="1" smtClean="0"/>
              <a:t>maps</a:t>
            </a:r>
            <a:r>
              <a:rPr lang="de-DE" dirty="0" smtClean="0"/>
              <a:t>: </a:t>
            </a:r>
            <a:r>
              <a:rPr lang="de-DE" dirty="0" err="1" smtClean="0"/>
              <a:t>parMap</a:t>
            </a:r>
            <a:r>
              <a:rPr lang="de-DE" dirty="0" smtClean="0"/>
              <a:t>, </a:t>
            </a:r>
            <a:r>
              <a:rPr lang="de-DE" dirty="0" err="1" smtClean="0"/>
              <a:t>farm</a:t>
            </a:r>
            <a:r>
              <a:rPr lang="de-DE" dirty="0" smtClean="0"/>
              <a:t>, </a:t>
            </a:r>
            <a:r>
              <a:rPr lang="de-DE" dirty="0" err="1" smtClean="0"/>
              <a:t>offlineFarm</a:t>
            </a:r>
            <a:r>
              <a:rPr lang="de-DE" dirty="0" smtClean="0"/>
              <a:t> …</a:t>
            </a:r>
          </a:p>
          <a:p>
            <a:pPr lvl="1"/>
            <a:r>
              <a:rPr lang="de-DE" dirty="0" err="1" smtClean="0"/>
              <a:t>master-worker</a:t>
            </a:r>
            <a:r>
              <a:rPr lang="de-DE" dirty="0" smtClean="0"/>
              <a:t>: flat, </a:t>
            </a:r>
            <a:r>
              <a:rPr lang="de-DE" dirty="0" err="1" smtClean="0"/>
              <a:t>hierarchical</a:t>
            </a:r>
            <a:r>
              <a:rPr lang="de-DE" dirty="0" smtClean="0"/>
              <a:t>, </a:t>
            </a:r>
            <a:r>
              <a:rPr lang="de-DE" dirty="0" err="1" smtClean="0"/>
              <a:t>distributed</a:t>
            </a:r>
            <a:r>
              <a:rPr lang="de-DE" dirty="0" smtClean="0"/>
              <a:t> … </a:t>
            </a:r>
          </a:p>
          <a:p>
            <a:pPr lvl="1"/>
            <a:r>
              <a:rPr lang="de-DE" dirty="0" err="1" smtClean="0"/>
              <a:t>divide-and-conquer</a:t>
            </a:r>
            <a:r>
              <a:rPr lang="de-DE" dirty="0" smtClean="0"/>
              <a:t>: ticket </a:t>
            </a:r>
            <a:r>
              <a:rPr lang="de-DE" dirty="0" err="1" smtClean="0"/>
              <a:t>placement</a:t>
            </a:r>
            <a:r>
              <a:rPr lang="de-DE" dirty="0" smtClean="0"/>
              <a:t>, via </a:t>
            </a:r>
            <a:r>
              <a:rPr lang="de-DE" dirty="0" err="1" smtClean="0"/>
              <a:t>master-worker</a:t>
            </a:r>
            <a:r>
              <a:rPr lang="de-DE" dirty="0" smtClean="0"/>
              <a:t> …</a:t>
            </a:r>
          </a:p>
          <a:p>
            <a:pPr lvl="1"/>
            <a:r>
              <a:rPr lang="de-DE" dirty="0" err="1" smtClean="0"/>
              <a:t>topological</a:t>
            </a:r>
            <a:r>
              <a:rPr lang="de-DE" dirty="0" smtClean="0"/>
              <a:t> </a:t>
            </a:r>
            <a:r>
              <a:rPr lang="de-DE" dirty="0" err="1" smtClean="0"/>
              <a:t>skeletons</a:t>
            </a:r>
            <a:r>
              <a:rPr lang="de-DE" dirty="0" smtClean="0"/>
              <a:t>: ring, </a:t>
            </a:r>
            <a:r>
              <a:rPr lang="de-DE" dirty="0" err="1" smtClean="0"/>
              <a:t>torus</a:t>
            </a:r>
            <a:r>
              <a:rPr lang="de-DE" dirty="0" smtClean="0"/>
              <a:t>, all-</a:t>
            </a:r>
            <a:r>
              <a:rPr lang="de-DE" dirty="0" err="1" smtClean="0"/>
              <a:t>to</a:t>
            </a:r>
            <a:r>
              <a:rPr lang="de-DE" dirty="0" smtClean="0"/>
              <a:t>-all, parallel </a:t>
            </a:r>
            <a:r>
              <a:rPr lang="de-DE" dirty="0" err="1" smtClean="0"/>
              <a:t>transpose</a:t>
            </a:r>
            <a:r>
              <a:rPr lang="de-DE" dirty="0" smtClean="0"/>
              <a:t> 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Eden Lab Session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000108"/>
            <a:ext cx="8786842" cy="5857892"/>
          </a:xfrm>
        </p:spPr>
        <p:txBody>
          <a:bodyPr/>
          <a:lstStyle/>
          <a:p>
            <a:r>
              <a:rPr lang="en-US" sz="2200" dirty="0" smtClean="0"/>
              <a:t>Download the </a:t>
            </a:r>
            <a:r>
              <a:rPr lang="en-US" sz="2200" dirty="0" smtClean="0">
                <a:solidFill>
                  <a:srgbClr val="FF0000"/>
                </a:solidFill>
              </a:rPr>
              <a:t>exercise sheet </a:t>
            </a:r>
            <a:r>
              <a:rPr lang="en-US" sz="2200" dirty="0" smtClean="0"/>
              <a:t>from 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006600"/>
                </a:solidFill>
              </a:rPr>
              <a:t>http://www.mathematik.uni-marburg.de/~eden/?content=cefp </a:t>
            </a:r>
            <a:endParaRPr lang="de-DE" sz="2200" dirty="0" smtClean="0">
              <a:solidFill>
                <a:srgbClr val="006600"/>
              </a:solidFill>
            </a:endParaRPr>
          </a:p>
          <a:p>
            <a:r>
              <a:rPr lang="de-DE" sz="2200" dirty="0" err="1" smtClean="0"/>
              <a:t>Choose</a:t>
            </a:r>
            <a:r>
              <a:rPr lang="de-DE" sz="2200" dirty="0" smtClean="0"/>
              <a:t> </a:t>
            </a:r>
            <a:r>
              <a:rPr lang="de-DE" sz="2200" dirty="0" err="1" smtClean="0"/>
              <a:t>one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three</a:t>
            </a:r>
            <a:r>
              <a:rPr lang="de-DE" sz="2200" dirty="0" smtClean="0"/>
              <a:t> </a:t>
            </a:r>
            <a:r>
              <a:rPr lang="de-DE" sz="2200" dirty="0" err="1" smtClean="0"/>
              <a:t>assignments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download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corresponding</a:t>
            </a:r>
            <a:r>
              <a:rPr lang="de-DE" sz="2200" dirty="0" smtClean="0"/>
              <a:t> </a:t>
            </a:r>
            <a:r>
              <a:rPr lang="de-DE" sz="2200" dirty="0" err="1" smtClean="0"/>
              <a:t>sequential</a:t>
            </a:r>
            <a:r>
              <a:rPr lang="de-DE" sz="2200" dirty="0" smtClean="0"/>
              <a:t> </a:t>
            </a:r>
            <a:r>
              <a:rPr lang="de-DE" sz="2200" dirty="0" err="1" smtClean="0"/>
              <a:t>program</a:t>
            </a:r>
            <a:r>
              <a:rPr lang="de-DE" sz="2200" dirty="0" smtClean="0"/>
              <a:t>: </a:t>
            </a:r>
            <a:br>
              <a:rPr lang="de-DE" sz="2200" dirty="0" smtClean="0"/>
            </a:br>
            <a:r>
              <a:rPr lang="de-DE" sz="2200" dirty="0" err="1" smtClean="0"/>
              <a:t>sumEuler.hs</a:t>
            </a:r>
            <a:r>
              <a:rPr lang="de-DE" sz="2200" dirty="0" smtClean="0"/>
              <a:t>  (easy) - </a:t>
            </a:r>
            <a:r>
              <a:rPr lang="de-DE" sz="2200" dirty="0" err="1" smtClean="0"/>
              <a:t>juliaSets.hs</a:t>
            </a:r>
            <a:r>
              <a:rPr lang="de-DE" sz="2200" dirty="0" smtClean="0"/>
              <a:t> (medium) - </a:t>
            </a:r>
            <a:r>
              <a:rPr lang="de-DE" sz="2200" dirty="0" err="1" smtClean="0"/>
              <a:t>gentleman.hs</a:t>
            </a:r>
            <a:r>
              <a:rPr lang="de-DE" sz="2200" dirty="0" smtClean="0"/>
              <a:t>  (</a:t>
            </a:r>
            <a:r>
              <a:rPr lang="de-DE" sz="2200" dirty="0" err="1" smtClean="0"/>
              <a:t>advanced</a:t>
            </a:r>
            <a:r>
              <a:rPr lang="de-DE" sz="2200" dirty="0" smtClean="0"/>
              <a:t>)</a:t>
            </a:r>
          </a:p>
          <a:p>
            <a:r>
              <a:rPr lang="de-DE" sz="2200" dirty="0" smtClean="0"/>
              <a:t>Download </a:t>
            </a:r>
            <a:r>
              <a:rPr lang="de-DE" sz="2200" dirty="0" err="1" smtClean="0"/>
              <a:t>the</a:t>
            </a:r>
            <a:r>
              <a:rPr lang="de-DE" sz="2200" dirty="0" smtClean="0"/>
              <a:t> sample </a:t>
            </a:r>
            <a:r>
              <a:rPr lang="de-DE" sz="2200" dirty="0" err="1" smtClean="0">
                <a:solidFill>
                  <a:srgbClr val="006600"/>
                </a:solidFill>
              </a:rPr>
              <a:t>mpihosts</a:t>
            </a:r>
            <a:r>
              <a:rPr lang="de-DE" sz="2200" dirty="0" smtClean="0"/>
              <a:t> </a:t>
            </a:r>
            <a:r>
              <a:rPr lang="de-DE" sz="2200" dirty="0" err="1" smtClean="0"/>
              <a:t>file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modify</a:t>
            </a:r>
            <a:r>
              <a:rPr lang="de-DE" sz="2200" dirty="0" smtClean="0"/>
              <a:t> </a:t>
            </a:r>
            <a:r>
              <a:rPr lang="de-DE" sz="2200" dirty="0" err="1" smtClean="0"/>
              <a:t>it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randomly</a:t>
            </a:r>
            <a:r>
              <a:rPr lang="de-DE" sz="2200" dirty="0" smtClean="0"/>
              <a:t> </a:t>
            </a:r>
            <a:r>
              <a:rPr lang="de-DE" sz="2200" dirty="0" err="1" smtClean="0"/>
              <a:t>chosen</a:t>
            </a:r>
            <a:r>
              <a:rPr lang="de-DE" sz="2200" dirty="0" smtClean="0"/>
              <a:t> lab </a:t>
            </a:r>
            <a:r>
              <a:rPr lang="de-DE" sz="2200" dirty="0" err="1" smtClean="0"/>
              <a:t>computers</a:t>
            </a:r>
            <a:r>
              <a:rPr lang="de-DE" sz="2200" dirty="0" smtClean="0"/>
              <a:t> </a:t>
            </a:r>
            <a:r>
              <a:rPr lang="de-DE" sz="2200" dirty="0" err="1" smtClean="0"/>
              <a:t>nylxy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</a:t>
            </a:r>
            <a:r>
              <a:rPr lang="de-DE" sz="2200" dirty="0" err="1" smtClean="0"/>
              <a:t>xy</a:t>
            </a:r>
            <a:r>
              <a:rPr lang="de-DE" sz="2200" dirty="0" smtClean="0"/>
              <a:t> </a:t>
            </a:r>
            <a:r>
              <a:rPr lang="de-DE" sz="2200" dirty="0" err="1" smtClean="0"/>
              <a:t>chosen</a:t>
            </a:r>
            <a:r>
              <a:rPr lang="de-DE" sz="2200" dirty="0" smtClean="0"/>
              <a:t> </a:t>
            </a:r>
            <a:r>
              <a:rPr lang="de-DE" sz="2200" dirty="0" err="1" smtClean="0"/>
              <a:t>from</a:t>
            </a:r>
            <a:r>
              <a:rPr lang="de-DE" sz="2200" dirty="0" smtClean="0"/>
              <a:t> 01 </a:t>
            </a:r>
            <a:r>
              <a:rPr lang="de-DE" sz="2200" dirty="0" err="1" smtClean="0"/>
              <a:t>up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64</a:t>
            </a:r>
          </a:p>
          <a:p>
            <a:r>
              <a:rPr lang="de-DE" sz="2200" dirty="0" smtClean="0"/>
              <a:t>Call </a:t>
            </a:r>
            <a:r>
              <a:rPr lang="de-DE" sz="2200" dirty="0" err="1" smtClean="0">
                <a:solidFill>
                  <a:srgbClr val="006600"/>
                </a:solidFill>
              </a:rPr>
              <a:t>edenenv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set</a:t>
            </a:r>
            <a:r>
              <a:rPr lang="de-DE" sz="2200" dirty="0" smtClean="0"/>
              <a:t> </a:t>
            </a:r>
            <a:r>
              <a:rPr lang="de-DE" sz="2200" dirty="0" err="1" smtClean="0"/>
              <a:t>up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environment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Eden</a:t>
            </a:r>
            <a:br>
              <a:rPr lang="de-DE" sz="2200" dirty="0" smtClean="0"/>
            </a:br>
            <a:endParaRPr lang="de-DE" sz="2200" dirty="0" smtClean="0"/>
          </a:p>
          <a:p>
            <a:r>
              <a:rPr lang="de-DE" sz="2200" dirty="0" err="1" smtClean="0">
                <a:solidFill>
                  <a:srgbClr val="FF0000"/>
                </a:solidFill>
              </a:rPr>
              <a:t>Compile</a:t>
            </a:r>
            <a:r>
              <a:rPr lang="de-DE" sz="2200" dirty="0" smtClean="0"/>
              <a:t> Eden </a:t>
            </a:r>
            <a:r>
              <a:rPr lang="de-DE" sz="2200" dirty="0" err="1" smtClean="0"/>
              <a:t>programs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err="1" smtClean="0">
                <a:solidFill>
                  <a:srgbClr val="006600"/>
                </a:solidFill>
              </a:rPr>
              <a:t>ghc</a:t>
            </a:r>
            <a:r>
              <a:rPr lang="de-DE" sz="2200" dirty="0" smtClean="0">
                <a:solidFill>
                  <a:srgbClr val="006600"/>
                </a:solidFill>
              </a:rPr>
              <a:t>   –</a:t>
            </a:r>
            <a:r>
              <a:rPr lang="de-DE" sz="2200" dirty="0" err="1" smtClean="0">
                <a:solidFill>
                  <a:srgbClr val="006600"/>
                </a:solidFill>
              </a:rPr>
              <a:t>parmpi</a:t>
            </a:r>
            <a:r>
              <a:rPr lang="de-DE" sz="2200" dirty="0" smtClean="0">
                <a:solidFill>
                  <a:srgbClr val="006600"/>
                </a:solidFill>
              </a:rPr>
              <a:t>   --</a:t>
            </a:r>
            <a:r>
              <a:rPr lang="de-DE" sz="2200" dirty="0" err="1" smtClean="0">
                <a:solidFill>
                  <a:srgbClr val="006600"/>
                </a:solidFill>
              </a:rPr>
              <a:t>make</a:t>
            </a:r>
            <a:r>
              <a:rPr lang="de-DE" sz="2200" dirty="0" smtClean="0">
                <a:solidFill>
                  <a:srgbClr val="006600"/>
                </a:solidFill>
              </a:rPr>
              <a:t> –O2 –</a:t>
            </a:r>
            <a:r>
              <a:rPr lang="de-DE" sz="2200" dirty="0" err="1" smtClean="0">
                <a:solidFill>
                  <a:srgbClr val="006600"/>
                </a:solidFill>
              </a:rPr>
              <a:t>eventlog</a:t>
            </a:r>
            <a:r>
              <a:rPr lang="de-DE" sz="2200" dirty="0" smtClean="0">
                <a:solidFill>
                  <a:srgbClr val="006600"/>
                </a:solidFill>
              </a:rPr>
              <a:t>   </a:t>
            </a:r>
            <a:r>
              <a:rPr lang="de-DE" sz="2200" dirty="0" err="1" smtClean="0">
                <a:solidFill>
                  <a:srgbClr val="006600"/>
                </a:solidFill>
              </a:rPr>
              <a:t>myprogram.hs</a:t>
            </a:r>
            <a:r>
              <a:rPr lang="de-DE" sz="2200" dirty="0" smtClean="0">
                <a:solidFill>
                  <a:srgbClr val="006600"/>
                </a:solidFill>
              </a:rPr>
              <a:t>     </a:t>
            </a:r>
            <a:endParaRPr lang="de-DE" sz="2200" dirty="0" smtClean="0"/>
          </a:p>
          <a:p>
            <a:r>
              <a:rPr lang="de-DE" sz="2200" dirty="0" smtClean="0">
                <a:solidFill>
                  <a:srgbClr val="FF0000"/>
                </a:solidFill>
              </a:rPr>
              <a:t>Run</a:t>
            </a:r>
            <a:r>
              <a:rPr lang="de-DE" sz="2200" dirty="0" smtClean="0"/>
              <a:t> </a:t>
            </a:r>
            <a:r>
              <a:rPr lang="de-DE" sz="2200" dirty="0" err="1" smtClean="0"/>
              <a:t>compiled</a:t>
            </a:r>
            <a:r>
              <a:rPr lang="de-DE" sz="2200" dirty="0" smtClean="0"/>
              <a:t> </a:t>
            </a:r>
            <a:r>
              <a:rPr lang="de-DE" sz="2200" dirty="0" err="1" smtClean="0"/>
              <a:t>programs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err="1" smtClean="0">
                <a:solidFill>
                  <a:srgbClr val="006600"/>
                </a:solidFill>
              </a:rPr>
              <a:t>myprogram</a:t>
            </a:r>
            <a:r>
              <a:rPr lang="de-DE" sz="2200" dirty="0" smtClean="0">
                <a:solidFill>
                  <a:srgbClr val="006600"/>
                </a:solidFill>
              </a:rPr>
              <a:t> &lt;</a:t>
            </a:r>
            <a:r>
              <a:rPr lang="de-DE" sz="2200" dirty="0" err="1" smtClean="0">
                <a:solidFill>
                  <a:srgbClr val="006600"/>
                </a:solidFill>
              </a:rPr>
              <a:t>parameters</a:t>
            </a:r>
            <a:r>
              <a:rPr lang="de-DE" sz="2200" dirty="0" smtClean="0">
                <a:solidFill>
                  <a:srgbClr val="006600"/>
                </a:solidFill>
              </a:rPr>
              <a:t>&gt;   +RTS   –</a:t>
            </a:r>
            <a:r>
              <a:rPr lang="de-DE" sz="2200" dirty="0" err="1" smtClean="0">
                <a:solidFill>
                  <a:srgbClr val="006600"/>
                </a:solidFill>
              </a:rPr>
              <a:t>ls</a:t>
            </a:r>
            <a:r>
              <a:rPr lang="de-DE" sz="2200" dirty="0" smtClean="0">
                <a:solidFill>
                  <a:srgbClr val="006600"/>
                </a:solidFill>
              </a:rPr>
              <a:t>    -</a:t>
            </a:r>
            <a:r>
              <a:rPr lang="de-DE" sz="2200" dirty="0" err="1" smtClean="0">
                <a:solidFill>
                  <a:srgbClr val="006600"/>
                </a:solidFill>
              </a:rPr>
              <a:t>Nx</a:t>
            </a:r>
            <a:r>
              <a:rPr lang="de-DE" sz="2200" dirty="0" smtClean="0">
                <a:solidFill>
                  <a:srgbClr val="006600"/>
                </a:solidFill>
              </a:rPr>
              <a:t>  </a:t>
            </a:r>
            <a:r>
              <a:rPr lang="de-DE" sz="2200" dirty="0" smtClean="0">
                <a:solidFill>
                  <a:srgbClr val="006600"/>
                </a:solidFill>
              </a:rPr>
              <a:t>-</a:t>
            </a:r>
            <a:r>
              <a:rPr lang="de-DE" sz="2200" dirty="0" smtClean="0">
                <a:solidFill>
                  <a:srgbClr val="006600"/>
                </a:solidFill>
              </a:rPr>
              <a:t>RTS   </a:t>
            </a:r>
            <a:r>
              <a:rPr lang="de-DE" sz="2200" dirty="0" err="1" smtClean="0">
                <a:solidFill>
                  <a:srgbClr val="006600"/>
                </a:solidFill>
              </a:rPr>
              <a:t>with</a:t>
            </a:r>
            <a:r>
              <a:rPr lang="de-DE" sz="2200" dirty="0" smtClean="0">
                <a:solidFill>
                  <a:srgbClr val="006600"/>
                </a:solidFill>
              </a:rPr>
              <a:t> x=</a:t>
            </a:r>
            <a:r>
              <a:rPr lang="de-DE" sz="2200" dirty="0" err="1" smtClean="0">
                <a:solidFill>
                  <a:srgbClr val="006600"/>
                </a:solidFill>
              </a:rPr>
              <a:t>noPe</a:t>
            </a:r>
            <a:endParaRPr lang="de-DE" sz="2200" dirty="0" smtClean="0"/>
          </a:p>
          <a:p>
            <a:r>
              <a:rPr lang="de-DE" sz="2200" dirty="0" smtClean="0">
                <a:solidFill>
                  <a:srgbClr val="FF0000"/>
                </a:solidFill>
              </a:rPr>
              <a:t>View</a:t>
            </a:r>
            <a:r>
              <a:rPr lang="de-DE" sz="2200" dirty="0" smtClean="0"/>
              <a:t> </a:t>
            </a:r>
            <a:r>
              <a:rPr lang="de-DE" sz="2200" dirty="0" err="1" smtClean="0"/>
              <a:t>activity</a:t>
            </a:r>
            <a:r>
              <a:rPr lang="de-DE" sz="2200" dirty="0" smtClean="0"/>
              <a:t> </a:t>
            </a:r>
            <a:r>
              <a:rPr lang="de-DE" sz="2200" dirty="0" err="1" smtClean="0"/>
              <a:t>profile</a:t>
            </a:r>
            <a:r>
              <a:rPr lang="de-DE" sz="2200" dirty="0" smtClean="0"/>
              <a:t> (</a:t>
            </a:r>
            <a:r>
              <a:rPr lang="de-DE" sz="2200" dirty="0" err="1" smtClean="0"/>
              <a:t>trace</a:t>
            </a:r>
            <a:r>
              <a:rPr lang="de-DE" sz="2200" dirty="0" smtClean="0"/>
              <a:t> </a:t>
            </a:r>
            <a:r>
              <a:rPr lang="de-DE" sz="2200" dirty="0" err="1" smtClean="0"/>
              <a:t>file</a:t>
            </a:r>
            <a:r>
              <a:rPr lang="de-DE" sz="2200" dirty="0" smtClean="0"/>
              <a:t>) </a:t>
            </a:r>
            <a:r>
              <a:rPr lang="de-DE" sz="2200" dirty="0" err="1" smtClean="0"/>
              <a:t>with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err="1" smtClean="0">
                <a:solidFill>
                  <a:srgbClr val="006600"/>
                </a:solidFill>
              </a:rPr>
              <a:t>edentv</a:t>
            </a:r>
            <a:r>
              <a:rPr lang="de-DE" sz="2200" dirty="0" smtClean="0">
                <a:solidFill>
                  <a:srgbClr val="006600"/>
                </a:solidFill>
              </a:rPr>
              <a:t>    </a:t>
            </a:r>
            <a:r>
              <a:rPr lang="de-DE" sz="2200" dirty="0" err="1" smtClean="0">
                <a:solidFill>
                  <a:srgbClr val="006600"/>
                </a:solidFill>
              </a:rPr>
              <a:t>myprogram</a:t>
            </a:r>
            <a:r>
              <a:rPr lang="de-DE" sz="2200" dirty="0" smtClean="0">
                <a:solidFill>
                  <a:srgbClr val="006600"/>
                </a:solidFill>
              </a:rPr>
              <a:t>_..._-N…_-RTS.parevents </a:t>
            </a:r>
          </a:p>
          <a:p>
            <a:endParaRPr lang="de-DE" sz="2200" dirty="0" smtClean="0"/>
          </a:p>
          <a:p>
            <a:endParaRPr lang="de-DE" sz="2200" dirty="0" smtClean="0"/>
          </a:p>
          <a:p>
            <a:pPr>
              <a:buNone/>
            </a:pPr>
            <a:endParaRPr lang="de-DE" sz="22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6331C1-4BA8-4DFE-8BCE-94F061D230DF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600" y="2571744"/>
            <a:ext cx="7772400" cy="1362075"/>
          </a:xfrm>
        </p:spPr>
        <p:txBody>
          <a:bodyPr/>
          <a:lstStyle/>
          <a:p>
            <a:r>
              <a:rPr lang="de-DE" dirty="0" err="1" smtClean="0"/>
              <a:t>Eden‘s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A27FBA-BD3B-424F-AA00-43BA308348E3}" type="slidenum">
              <a:rPr lang="de-DE" smtClean="0"/>
              <a:pPr/>
              <a:t>88</a:t>
            </a:fld>
            <a:endParaRPr lang="de-DE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9144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Glasgow </a:t>
            </a:r>
            <a:r>
              <a:rPr lang="de-DE" dirty="0" err="1" smtClean="0">
                <a:solidFill>
                  <a:schemeClr val="tx1"/>
                </a:solidFill>
              </a:rPr>
              <a:t>Haskell</a:t>
            </a:r>
            <a:r>
              <a:rPr lang="de-DE" dirty="0" smtClean="0">
                <a:solidFill>
                  <a:schemeClr val="tx1"/>
                </a:solidFill>
              </a:rPr>
              <a:t> Compiler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229E5A"/>
                </a:solidFill>
              </a:rPr>
              <a:t>&amp; Eden </a:t>
            </a:r>
            <a:r>
              <a:rPr lang="de-DE" dirty="0" err="1" smtClean="0">
                <a:solidFill>
                  <a:srgbClr val="229E5A"/>
                </a:solidFill>
              </a:rPr>
              <a:t>Extensions</a:t>
            </a:r>
            <a:endParaRPr lang="de-DE" dirty="0" smtClean="0">
              <a:solidFill>
                <a:srgbClr val="229E5A"/>
              </a:solidFill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55650" y="1052513"/>
            <a:ext cx="8305800" cy="5334000"/>
            <a:chOff x="476" y="663"/>
            <a:chExt cx="5232" cy="3360"/>
          </a:xfrm>
        </p:grpSpPr>
        <p:sp>
          <p:nvSpPr>
            <p:cNvPr id="36870" name="Oval 3"/>
            <p:cNvSpPr>
              <a:spLocks noChangeArrowheads="1"/>
            </p:cNvSpPr>
            <p:nvPr/>
          </p:nvSpPr>
          <p:spPr bwMode="auto">
            <a:xfrm>
              <a:off x="620" y="663"/>
              <a:ext cx="1392" cy="2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800" dirty="0" err="1"/>
                <a:t>Haskell</a:t>
              </a:r>
              <a:r>
                <a:rPr lang="de-DE" sz="1800" dirty="0"/>
                <a:t>  </a:t>
              </a:r>
              <a:r>
                <a:rPr lang="de-DE" sz="1800" dirty="0">
                  <a:solidFill>
                    <a:srgbClr val="FF0000"/>
                  </a:solidFill>
                </a:rPr>
                <a:t>Eden</a:t>
              </a:r>
            </a:p>
          </p:txBody>
        </p:sp>
        <p:sp>
          <p:nvSpPr>
            <p:cNvPr id="36871" name="Rectangle 4"/>
            <p:cNvSpPr>
              <a:spLocks noChangeArrowheads="1"/>
            </p:cNvSpPr>
            <p:nvPr/>
          </p:nvSpPr>
          <p:spPr bwMode="auto">
            <a:xfrm>
              <a:off x="620" y="1071"/>
              <a:ext cx="1440" cy="1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800"/>
                <a:t>Lex/Yacc parser</a:t>
              </a:r>
            </a:p>
          </p:txBody>
        </p:sp>
        <p:sp>
          <p:nvSpPr>
            <p:cNvPr id="36872" name="Line 5"/>
            <p:cNvSpPr>
              <a:spLocks noChangeShapeType="1"/>
            </p:cNvSpPr>
            <p:nvPr/>
          </p:nvSpPr>
          <p:spPr bwMode="auto">
            <a:xfrm>
              <a:off x="1340" y="923"/>
              <a:ext cx="0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20" y="1256"/>
              <a:ext cx="1440" cy="668"/>
              <a:chOff x="480" y="1680"/>
              <a:chExt cx="1440" cy="864"/>
            </a:xfrm>
          </p:grpSpPr>
          <p:sp>
            <p:nvSpPr>
              <p:cNvPr id="36916" name="Oval 7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1392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prefix form</a:t>
                </a:r>
                <a:r>
                  <a:rPr lang="de-DE" sz="1800">
                    <a:solidFill>
                      <a:srgbClr val="FF0000"/>
                    </a:solidFill>
                  </a:rPr>
                  <a:t>  </a:t>
                </a:r>
              </a:p>
            </p:txBody>
          </p:sp>
          <p:sp>
            <p:nvSpPr>
              <p:cNvPr id="36917" name="Rectangle 8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1440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reader</a:t>
                </a:r>
              </a:p>
            </p:txBody>
          </p:sp>
          <p:sp>
            <p:nvSpPr>
              <p:cNvPr id="36918" name="Line 9"/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19" name="Line 10"/>
              <p:cNvSpPr>
                <a:spLocks noChangeShapeType="1"/>
              </p:cNvSpPr>
              <p:nvPr/>
            </p:nvSpPr>
            <p:spPr bwMode="auto">
              <a:xfrm>
                <a:off x="1200" y="21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620" y="1924"/>
              <a:ext cx="1440" cy="668"/>
              <a:chOff x="480" y="1680"/>
              <a:chExt cx="1440" cy="864"/>
            </a:xfrm>
          </p:grpSpPr>
          <p:sp>
            <p:nvSpPr>
              <p:cNvPr id="36912" name="Oval 12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1392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abs. syntax</a:t>
                </a:r>
                <a:endParaRPr lang="de-D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913" name="Rectangle 13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1440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renamer</a:t>
                </a:r>
              </a:p>
            </p:txBody>
          </p:sp>
          <p:sp>
            <p:nvSpPr>
              <p:cNvPr id="36914" name="Line 14"/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15" name="Line 15"/>
              <p:cNvSpPr>
                <a:spLocks noChangeShapeType="1"/>
              </p:cNvSpPr>
              <p:nvPr/>
            </p:nvSpPr>
            <p:spPr bwMode="auto">
              <a:xfrm>
                <a:off x="1200" y="21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620" y="2592"/>
              <a:ext cx="1440" cy="668"/>
              <a:chOff x="480" y="1680"/>
              <a:chExt cx="1440" cy="864"/>
            </a:xfrm>
          </p:grpSpPr>
          <p:sp>
            <p:nvSpPr>
              <p:cNvPr id="36908" name="Oval 17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1392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abs. syntax</a:t>
                </a:r>
                <a:endParaRPr lang="de-D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909" name="Rectangle 18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1440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type checker</a:t>
                </a:r>
              </a:p>
            </p:txBody>
          </p:sp>
          <p:sp>
            <p:nvSpPr>
              <p:cNvPr id="36910" name="Line 19"/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11" name="Line 20"/>
              <p:cNvSpPr>
                <a:spLocks noChangeShapeType="1"/>
              </p:cNvSpPr>
              <p:nvPr/>
            </p:nvSpPr>
            <p:spPr bwMode="auto">
              <a:xfrm>
                <a:off x="1200" y="21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620" y="3260"/>
              <a:ext cx="1440" cy="667"/>
              <a:chOff x="480" y="1680"/>
              <a:chExt cx="1440" cy="864"/>
            </a:xfrm>
          </p:grpSpPr>
          <p:sp>
            <p:nvSpPr>
              <p:cNvPr id="36904" name="Oval 22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1392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abs. syntax</a:t>
                </a:r>
                <a:endParaRPr lang="de-D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905" name="Rectangle 23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1440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desugarer</a:t>
                </a:r>
              </a:p>
            </p:txBody>
          </p:sp>
          <p:sp>
            <p:nvSpPr>
              <p:cNvPr id="36906" name="Line 24"/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07" name="Line 25"/>
              <p:cNvSpPr>
                <a:spLocks noChangeShapeType="1"/>
              </p:cNvSpPr>
              <p:nvPr/>
            </p:nvSpPr>
            <p:spPr bwMode="auto">
              <a:xfrm>
                <a:off x="1200" y="21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877" name="Freeform 26"/>
            <p:cNvSpPr>
              <a:spLocks/>
            </p:cNvSpPr>
            <p:nvPr/>
          </p:nvSpPr>
          <p:spPr bwMode="auto">
            <a:xfrm>
              <a:off x="1340" y="663"/>
              <a:ext cx="2352" cy="3360"/>
            </a:xfrm>
            <a:custGeom>
              <a:avLst/>
              <a:gdLst>
                <a:gd name="T0" fmla="*/ 0 w 3120"/>
                <a:gd name="T1" fmla="*/ 3264 h 3360"/>
                <a:gd name="T2" fmla="*/ 0 w 3120"/>
                <a:gd name="T3" fmla="*/ 3360 h 3360"/>
                <a:gd name="T4" fmla="*/ 1158 w 3120"/>
                <a:gd name="T5" fmla="*/ 3360 h 3360"/>
                <a:gd name="T6" fmla="*/ 1158 w 3120"/>
                <a:gd name="T7" fmla="*/ 0 h 3360"/>
                <a:gd name="T8" fmla="*/ 2352 w 3120"/>
                <a:gd name="T9" fmla="*/ 0 h 3360"/>
                <a:gd name="T10" fmla="*/ 2352 w 3120"/>
                <a:gd name="T11" fmla="*/ 144 h 3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0"/>
                <a:gd name="T19" fmla="*/ 0 h 3360"/>
                <a:gd name="T20" fmla="*/ 3120 w 3120"/>
                <a:gd name="T21" fmla="*/ 3360 h 3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0" h="3360">
                  <a:moveTo>
                    <a:pt x="0" y="3264"/>
                  </a:moveTo>
                  <a:lnTo>
                    <a:pt x="0" y="3360"/>
                  </a:lnTo>
                  <a:lnTo>
                    <a:pt x="1536" y="3360"/>
                  </a:lnTo>
                  <a:lnTo>
                    <a:pt x="1536" y="0"/>
                  </a:lnTo>
                  <a:lnTo>
                    <a:pt x="3120" y="0"/>
                  </a:lnTo>
                  <a:lnTo>
                    <a:pt x="312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78" name="Rectangle 27"/>
            <p:cNvSpPr>
              <a:spLocks noChangeArrowheads="1"/>
            </p:cNvSpPr>
            <p:nvPr/>
          </p:nvSpPr>
          <p:spPr bwMode="auto">
            <a:xfrm>
              <a:off x="2972" y="1167"/>
              <a:ext cx="1440" cy="1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800"/>
                <a:t>core to STG</a:t>
              </a:r>
            </a:p>
          </p:txBody>
        </p:sp>
        <p:sp>
          <p:nvSpPr>
            <p:cNvPr id="36879" name="Oval 28"/>
            <p:cNvSpPr>
              <a:spLocks noChangeArrowheads="1"/>
            </p:cNvSpPr>
            <p:nvPr/>
          </p:nvSpPr>
          <p:spPr bwMode="auto">
            <a:xfrm>
              <a:off x="2972" y="1500"/>
              <a:ext cx="1392" cy="1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800"/>
                <a:t> STG</a:t>
              </a:r>
              <a:endParaRPr lang="de-DE" sz="1800">
                <a:solidFill>
                  <a:srgbClr val="FF0000"/>
                </a:solidFill>
              </a:endParaRPr>
            </a:p>
          </p:txBody>
        </p:sp>
        <p:sp>
          <p:nvSpPr>
            <p:cNvPr id="36880" name="Line 29"/>
            <p:cNvSpPr>
              <a:spLocks noChangeShapeType="1"/>
            </p:cNvSpPr>
            <p:nvPr/>
          </p:nvSpPr>
          <p:spPr bwMode="auto">
            <a:xfrm>
              <a:off x="3692" y="1671"/>
              <a:ext cx="0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81" name="Rectangle 30"/>
            <p:cNvSpPr>
              <a:spLocks noChangeArrowheads="1"/>
            </p:cNvSpPr>
            <p:nvPr/>
          </p:nvSpPr>
          <p:spPr bwMode="auto">
            <a:xfrm>
              <a:off x="2972" y="1815"/>
              <a:ext cx="1440" cy="87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CCFF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800"/>
                <a:t>code generation</a:t>
              </a:r>
            </a:p>
            <a:p>
              <a:pPr algn="ctr"/>
              <a:endParaRPr lang="de-DE" sz="1800"/>
            </a:p>
            <a:p>
              <a:pPr algn="ctr"/>
              <a:r>
                <a:rPr lang="de-DE" sz="1800">
                  <a:solidFill>
                    <a:srgbClr val="FF0000"/>
                  </a:solidFill>
                </a:rPr>
                <a:t>(parallel Eden</a:t>
              </a:r>
            </a:p>
            <a:p>
              <a:pPr algn="ctr"/>
              <a:r>
                <a:rPr lang="de-DE" sz="1800">
                  <a:solidFill>
                    <a:srgbClr val="FF0000"/>
                  </a:solidFill>
                </a:rPr>
                <a:t>runtime system)</a:t>
              </a: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972" y="2688"/>
              <a:ext cx="1440" cy="668"/>
              <a:chOff x="480" y="1680"/>
              <a:chExt cx="1440" cy="864"/>
            </a:xfrm>
          </p:grpSpPr>
          <p:sp>
            <p:nvSpPr>
              <p:cNvPr id="36900" name="Oval 32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1392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abstract C</a:t>
                </a:r>
                <a:endParaRPr lang="de-D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901" name="Rectangle 33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1440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flattening</a:t>
                </a:r>
              </a:p>
            </p:txBody>
          </p:sp>
          <p:sp>
            <p:nvSpPr>
              <p:cNvPr id="36902" name="Line 34"/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03" name="Line 35"/>
              <p:cNvSpPr>
                <a:spLocks noChangeShapeType="1"/>
              </p:cNvSpPr>
              <p:nvPr/>
            </p:nvSpPr>
            <p:spPr bwMode="auto">
              <a:xfrm>
                <a:off x="1200" y="21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2972" y="3356"/>
              <a:ext cx="1440" cy="667"/>
              <a:chOff x="480" y="1680"/>
              <a:chExt cx="1440" cy="864"/>
            </a:xfrm>
          </p:grpSpPr>
          <p:sp>
            <p:nvSpPr>
              <p:cNvPr id="36896" name="Oval 37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1392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C</a:t>
                </a:r>
                <a:endParaRPr lang="de-D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897" name="Rectangle 38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1440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800"/>
                  <a:t>C compiler</a:t>
                </a:r>
              </a:p>
            </p:txBody>
          </p:sp>
          <p:sp>
            <p:nvSpPr>
              <p:cNvPr id="36898" name="Line 39"/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899" name="Line 40"/>
              <p:cNvSpPr>
                <a:spLocks noChangeShapeType="1"/>
              </p:cNvSpPr>
              <p:nvPr/>
            </p:nvSpPr>
            <p:spPr bwMode="auto">
              <a:xfrm>
                <a:off x="1200" y="21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884" name="Oval 41"/>
            <p:cNvSpPr>
              <a:spLocks noChangeArrowheads="1"/>
            </p:cNvSpPr>
            <p:nvPr/>
          </p:nvSpPr>
          <p:spPr bwMode="auto">
            <a:xfrm>
              <a:off x="2972" y="807"/>
              <a:ext cx="1392" cy="1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800"/>
                <a:t>core syntax</a:t>
              </a:r>
              <a:r>
                <a:rPr lang="de-DE" sz="180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36885" name="Line 42"/>
            <p:cNvSpPr>
              <a:spLocks noChangeShapeType="1"/>
            </p:cNvSpPr>
            <p:nvPr/>
          </p:nvSpPr>
          <p:spPr bwMode="auto">
            <a:xfrm>
              <a:off x="3692" y="999"/>
              <a:ext cx="0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86" name="Rectangle 43"/>
            <p:cNvSpPr>
              <a:spLocks noChangeArrowheads="1"/>
            </p:cNvSpPr>
            <p:nvPr/>
          </p:nvSpPr>
          <p:spPr bwMode="auto">
            <a:xfrm>
              <a:off x="4796" y="807"/>
              <a:ext cx="768" cy="1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800"/>
                <a:t>simplify</a:t>
              </a:r>
            </a:p>
          </p:txBody>
        </p:sp>
        <p:sp>
          <p:nvSpPr>
            <p:cNvPr id="36887" name="Rectangle 44"/>
            <p:cNvSpPr>
              <a:spLocks noChangeArrowheads="1"/>
            </p:cNvSpPr>
            <p:nvPr/>
          </p:nvSpPr>
          <p:spPr bwMode="auto">
            <a:xfrm>
              <a:off x="4796" y="1486"/>
              <a:ext cx="768" cy="1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800"/>
                <a:t>simplify</a:t>
              </a:r>
            </a:p>
          </p:txBody>
        </p:sp>
        <p:sp>
          <p:nvSpPr>
            <p:cNvPr id="36888" name="Line 45"/>
            <p:cNvSpPr>
              <a:spLocks noChangeShapeType="1"/>
            </p:cNvSpPr>
            <p:nvPr/>
          </p:nvSpPr>
          <p:spPr bwMode="auto">
            <a:xfrm>
              <a:off x="4316" y="1623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89" name="Line 46"/>
            <p:cNvSpPr>
              <a:spLocks noChangeShapeType="1"/>
            </p:cNvSpPr>
            <p:nvPr/>
          </p:nvSpPr>
          <p:spPr bwMode="auto">
            <a:xfrm flipH="1">
              <a:off x="4268" y="855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90" name="Line 47"/>
            <p:cNvSpPr>
              <a:spLocks noChangeShapeType="1"/>
            </p:cNvSpPr>
            <p:nvPr/>
          </p:nvSpPr>
          <p:spPr bwMode="auto">
            <a:xfrm flipH="1">
              <a:off x="4268" y="1527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91" name="Line 48"/>
            <p:cNvSpPr>
              <a:spLocks noChangeShapeType="1"/>
            </p:cNvSpPr>
            <p:nvPr/>
          </p:nvSpPr>
          <p:spPr bwMode="auto">
            <a:xfrm>
              <a:off x="3692" y="1352"/>
              <a:ext cx="0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92" name="Rectangle 49"/>
            <p:cNvSpPr>
              <a:spLocks noChangeArrowheads="1"/>
            </p:cNvSpPr>
            <p:nvPr/>
          </p:nvSpPr>
          <p:spPr bwMode="auto">
            <a:xfrm>
              <a:off x="476" y="1719"/>
              <a:ext cx="1776" cy="22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Front end</a:t>
              </a:r>
            </a:p>
          </p:txBody>
        </p:sp>
        <p:sp>
          <p:nvSpPr>
            <p:cNvPr id="36893" name="Oval 51"/>
            <p:cNvSpPr>
              <a:spLocks noChangeArrowheads="1"/>
            </p:cNvSpPr>
            <p:nvPr/>
          </p:nvSpPr>
          <p:spPr bwMode="auto">
            <a:xfrm>
              <a:off x="4508" y="3063"/>
              <a:ext cx="1200" cy="91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800">
                  <a:solidFill>
                    <a:srgbClr val="FF0000"/>
                  </a:solidFill>
                </a:rPr>
                <a:t>Message </a:t>
              </a:r>
            </a:p>
            <a:p>
              <a:pPr algn="ctr"/>
              <a:r>
                <a:rPr lang="de-DE" sz="1800">
                  <a:solidFill>
                    <a:srgbClr val="FF0000"/>
                  </a:solidFill>
                </a:rPr>
                <a:t>Passing</a:t>
              </a:r>
            </a:p>
            <a:p>
              <a:pPr algn="ctr"/>
              <a:r>
                <a:rPr lang="de-DE" sz="1800">
                  <a:solidFill>
                    <a:srgbClr val="FF0000"/>
                  </a:solidFill>
                </a:rPr>
                <a:t>Library</a:t>
              </a:r>
            </a:p>
            <a:p>
              <a:pPr algn="ctr"/>
              <a:r>
                <a:rPr lang="de-DE" sz="1800"/>
                <a:t>MPI or PVM</a:t>
              </a:r>
              <a:endParaRPr lang="de-DE"/>
            </a:p>
          </p:txBody>
        </p:sp>
        <p:sp>
          <p:nvSpPr>
            <p:cNvPr id="36894" name="Line 52"/>
            <p:cNvSpPr>
              <a:spLocks noChangeShapeType="1"/>
            </p:cNvSpPr>
            <p:nvPr/>
          </p:nvSpPr>
          <p:spPr bwMode="auto">
            <a:xfrm flipV="1">
              <a:off x="4124" y="3687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95" name="Line 53"/>
            <p:cNvSpPr>
              <a:spLocks noChangeShapeType="1"/>
            </p:cNvSpPr>
            <p:nvPr/>
          </p:nvSpPr>
          <p:spPr bwMode="auto">
            <a:xfrm>
              <a:off x="4220" y="951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B42417-A827-46C5-AF06-23A26A468111}" type="slidenum">
              <a:rPr lang="de-DE" smtClean="0"/>
              <a:pPr/>
              <a:t>89</a:t>
            </a:fld>
            <a:endParaRPr lang="de-DE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838200"/>
          </a:xfrm>
        </p:spPr>
        <p:txBody>
          <a:bodyPr/>
          <a:lstStyle/>
          <a:p>
            <a:r>
              <a:rPr lang="de-DE" dirty="0" err="1" smtClean="0"/>
              <a:t>Eden‘s</a:t>
            </a:r>
            <a:r>
              <a:rPr lang="de-DE" dirty="0" smtClean="0"/>
              <a:t> parallel </a:t>
            </a:r>
            <a:r>
              <a:rPr lang="de-DE" dirty="0" err="1" smtClean="0"/>
              <a:t>runtime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(PRTS)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90" y="1143000"/>
            <a:ext cx="8496328" cy="5214958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b="1" dirty="0" err="1" smtClean="0"/>
              <a:t>Modification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GUM,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PRTS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GpH</a:t>
            </a:r>
            <a:r>
              <a:rPr lang="de-DE" sz="2000" b="1" dirty="0" smtClean="0"/>
              <a:t> (Glasgow Parallel </a:t>
            </a:r>
            <a:r>
              <a:rPr lang="de-DE" sz="2000" b="1" dirty="0" err="1" smtClean="0"/>
              <a:t>Haskell</a:t>
            </a:r>
            <a:r>
              <a:rPr lang="de-DE" sz="2000" b="1" dirty="0" smtClean="0"/>
              <a:t>):</a:t>
            </a:r>
          </a:p>
          <a:p>
            <a:r>
              <a:rPr lang="de-DE" sz="2000" b="1" dirty="0" err="1" smtClean="0">
                <a:solidFill>
                  <a:srgbClr val="FF0000"/>
                </a:solidFill>
              </a:rPr>
              <a:t>Recycled</a:t>
            </a:r>
            <a:endParaRPr lang="de-DE" sz="2000" b="1" dirty="0" smtClean="0"/>
          </a:p>
          <a:p>
            <a:pPr marL="650875" lvl="1" indent="-193675"/>
            <a:r>
              <a:rPr lang="de-DE" b="1" dirty="0" smtClean="0"/>
              <a:t>Thread </a:t>
            </a:r>
            <a:r>
              <a:rPr lang="de-DE" b="1" dirty="0" err="1" smtClean="0"/>
              <a:t>management</a:t>
            </a:r>
            <a:r>
              <a:rPr lang="de-DE" b="1" dirty="0" smtClean="0"/>
              <a:t>: 	</a:t>
            </a:r>
            <a:r>
              <a:rPr lang="de-DE" b="1" dirty="0" err="1" smtClean="0"/>
              <a:t>heap</a:t>
            </a:r>
            <a:r>
              <a:rPr lang="de-DE" b="1" dirty="0" smtClean="0"/>
              <a:t> </a:t>
            </a:r>
            <a:r>
              <a:rPr lang="de-DE" b="1" dirty="0" err="1" smtClean="0"/>
              <a:t>objects</a:t>
            </a:r>
            <a:r>
              <a:rPr lang="de-DE" b="1" dirty="0" smtClean="0"/>
              <a:t>, </a:t>
            </a:r>
            <a:r>
              <a:rPr lang="de-DE" b="1" dirty="0" err="1" smtClean="0"/>
              <a:t>thread</a:t>
            </a:r>
            <a:r>
              <a:rPr lang="de-DE" b="1" dirty="0" smtClean="0"/>
              <a:t> </a:t>
            </a:r>
            <a:r>
              <a:rPr lang="de-DE" b="1" dirty="0" err="1" smtClean="0"/>
              <a:t>scheduler</a:t>
            </a:r>
            <a:endParaRPr lang="de-DE" b="1" dirty="0" smtClean="0"/>
          </a:p>
          <a:p>
            <a:pPr marL="650875" lvl="1" indent="-193675"/>
            <a:r>
              <a:rPr lang="de-DE" b="1" dirty="0" smtClean="0"/>
              <a:t>Memory </a:t>
            </a:r>
            <a:r>
              <a:rPr lang="de-DE" b="1" dirty="0" err="1" smtClean="0"/>
              <a:t>management</a:t>
            </a:r>
            <a:r>
              <a:rPr lang="de-DE" b="1" dirty="0" smtClean="0"/>
              <a:t>: 	</a:t>
            </a:r>
            <a:r>
              <a:rPr lang="de-DE" b="1" dirty="0" err="1" smtClean="0"/>
              <a:t>local</a:t>
            </a:r>
            <a:r>
              <a:rPr lang="de-DE" b="1" dirty="0" smtClean="0"/>
              <a:t> </a:t>
            </a:r>
            <a:r>
              <a:rPr lang="de-DE" b="1" dirty="0" err="1" smtClean="0"/>
              <a:t>garbage</a:t>
            </a:r>
            <a:r>
              <a:rPr lang="de-DE" b="1" dirty="0" smtClean="0"/>
              <a:t> </a:t>
            </a:r>
            <a:r>
              <a:rPr lang="de-DE" b="1" dirty="0" err="1" smtClean="0"/>
              <a:t>collection</a:t>
            </a:r>
            <a:endParaRPr lang="de-DE" b="1" dirty="0" smtClean="0"/>
          </a:p>
          <a:p>
            <a:pPr marL="650875" lvl="1" indent="-193675"/>
            <a:r>
              <a:rPr lang="de-DE" b="1" dirty="0" smtClean="0"/>
              <a:t>Communication: 		</a:t>
            </a:r>
            <a:r>
              <a:rPr lang="de-DE" b="1" dirty="0" err="1" smtClean="0"/>
              <a:t>graph</a:t>
            </a:r>
            <a:r>
              <a:rPr lang="de-DE" b="1" dirty="0" smtClean="0"/>
              <a:t> </a:t>
            </a:r>
            <a:r>
              <a:rPr lang="de-DE" b="1" dirty="0" err="1" smtClean="0"/>
              <a:t>packing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unpacking</a:t>
            </a:r>
            <a:r>
              <a:rPr lang="de-DE" b="1" dirty="0" smtClean="0"/>
              <a:t> </a:t>
            </a:r>
            <a:r>
              <a:rPr lang="de-DE" b="1" dirty="0" err="1" smtClean="0"/>
              <a:t>routines</a:t>
            </a:r>
            <a:endParaRPr lang="de-DE" b="1" dirty="0" smtClean="0"/>
          </a:p>
          <a:p>
            <a:pPr marL="650875" lvl="1" indent="-193675"/>
            <a:endParaRPr lang="de-DE" b="1" dirty="0" smtClean="0"/>
          </a:p>
          <a:p>
            <a:r>
              <a:rPr lang="de-DE" sz="2000" b="1" dirty="0" err="1" smtClean="0">
                <a:solidFill>
                  <a:srgbClr val="FF0000"/>
                </a:solidFill>
              </a:rPr>
              <a:t>Newly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developed</a:t>
            </a:r>
            <a:endParaRPr lang="de-DE" sz="2000" b="1" dirty="0" smtClean="0"/>
          </a:p>
          <a:p>
            <a:pPr marL="650875" lvl="1" indent="-193675"/>
            <a:r>
              <a:rPr lang="de-DE" b="1" dirty="0" err="1" smtClean="0">
                <a:solidFill>
                  <a:srgbClr val="006600"/>
                </a:solidFill>
              </a:rPr>
              <a:t>Process</a:t>
            </a:r>
            <a:r>
              <a:rPr lang="de-DE" b="1" dirty="0" smtClean="0">
                <a:solidFill>
                  <a:srgbClr val="006600"/>
                </a:solidFill>
              </a:rPr>
              <a:t> </a:t>
            </a:r>
            <a:r>
              <a:rPr lang="de-DE" b="1" dirty="0" err="1" smtClean="0">
                <a:solidFill>
                  <a:srgbClr val="006600"/>
                </a:solidFill>
              </a:rPr>
              <a:t>management</a:t>
            </a:r>
            <a:r>
              <a:rPr lang="de-DE" b="1" dirty="0" smtClean="0">
                <a:solidFill>
                  <a:srgbClr val="229E5A"/>
                </a:solidFill>
              </a:rPr>
              <a:t>:</a:t>
            </a:r>
            <a:r>
              <a:rPr lang="de-DE" b="1" dirty="0" smtClean="0">
                <a:solidFill>
                  <a:srgbClr val="0000FF"/>
                </a:solidFill>
              </a:rPr>
              <a:t>	</a:t>
            </a:r>
            <a:r>
              <a:rPr lang="de-DE" b="1" dirty="0" err="1" smtClean="0"/>
              <a:t>runtime</a:t>
            </a:r>
            <a:r>
              <a:rPr lang="de-DE" b="1" dirty="0" smtClean="0"/>
              <a:t> </a:t>
            </a:r>
            <a:r>
              <a:rPr lang="de-DE" b="1" dirty="0" err="1" smtClean="0"/>
              <a:t>tables</a:t>
            </a:r>
            <a:r>
              <a:rPr lang="de-DE" b="1" dirty="0" smtClean="0"/>
              <a:t>, </a:t>
            </a:r>
            <a:r>
              <a:rPr lang="de-DE" b="1" dirty="0" err="1" smtClean="0"/>
              <a:t>generation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termination</a:t>
            </a:r>
            <a:endParaRPr lang="de-DE" b="1" dirty="0" smtClean="0"/>
          </a:p>
          <a:p>
            <a:pPr marL="650875" lvl="1" indent="-193675"/>
            <a:r>
              <a:rPr lang="de-DE" b="1" dirty="0" smtClean="0">
                <a:solidFill>
                  <a:srgbClr val="006600"/>
                </a:solidFill>
              </a:rPr>
              <a:t>Channel </a:t>
            </a:r>
            <a:r>
              <a:rPr lang="de-DE" b="1" dirty="0" err="1" smtClean="0">
                <a:solidFill>
                  <a:srgbClr val="006600"/>
                </a:solidFill>
              </a:rPr>
              <a:t>management</a:t>
            </a:r>
            <a:r>
              <a:rPr lang="de-DE" b="1" dirty="0" smtClean="0">
                <a:solidFill>
                  <a:srgbClr val="229E5A"/>
                </a:solidFill>
              </a:rPr>
              <a:t>:</a:t>
            </a:r>
            <a:r>
              <a:rPr lang="de-DE" b="1" dirty="0" smtClean="0">
                <a:solidFill>
                  <a:srgbClr val="008000"/>
                </a:solidFill>
              </a:rPr>
              <a:t>	</a:t>
            </a:r>
            <a:r>
              <a:rPr lang="de-DE" b="1" dirty="0" err="1" smtClean="0"/>
              <a:t>channel</a:t>
            </a:r>
            <a:r>
              <a:rPr lang="de-DE" b="1" dirty="0" smtClean="0"/>
              <a:t> </a:t>
            </a:r>
            <a:r>
              <a:rPr lang="de-DE" b="1" dirty="0" err="1" smtClean="0"/>
              <a:t>representation</a:t>
            </a:r>
            <a:r>
              <a:rPr lang="de-DE" b="1" dirty="0" smtClean="0"/>
              <a:t>, </a:t>
            </a:r>
            <a:r>
              <a:rPr lang="de-DE" b="1" dirty="0" err="1" smtClean="0"/>
              <a:t>connection</a:t>
            </a:r>
            <a:r>
              <a:rPr lang="de-DE" b="1" dirty="0" smtClean="0"/>
              <a:t>, etc.</a:t>
            </a:r>
          </a:p>
          <a:p>
            <a:pPr marL="650875" lvl="1" indent="-193675"/>
            <a:endParaRPr lang="de-DE" b="1" dirty="0" smtClean="0"/>
          </a:p>
          <a:p>
            <a:r>
              <a:rPr lang="de-DE" sz="2000" b="1" dirty="0" err="1" smtClean="0">
                <a:solidFill>
                  <a:srgbClr val="FF0000"/>
                </a:solidFill>
              </a:rPr>
              <a:t>Simplifications</a:t>
            </a:r>
            <a:endParaRPr lang="de-DE" sz="2000" b="1" dirty="0" smtClean="0"/>
          </a:p>
          <a:p>
            <a:pPr marL="650875" lvl="1" indent="-193675"/>
            <a:r>
              <a:rPr lang="de-DE" b="1" dirty="0" err="1" smtClean="0"/>
              <a:t>no</a:t>
            </a:r>
            <a:r>
              <a:rPr lang="de-DE" b="1" dirty="0" smtClean="0"/>
              <a:t> „</a:t>
            </a:r>
            <a:r>
              <a:rPr lang="de-DE" b="1" dirty="0" err="1" smtClean="0"/>
              <a:t>virtual</a:t>
            </a:r>
            <a:r>
              <a:rPr lang="de-DE" b="1" dirty="0" smtClean="0"/>
              <a:t> </a:t>
            </a:r>
            <a:r>
              <a:rPr lang="de-DE" b="1" dirty="0" err="1" smtClean="0"/>
              <a:t>shared</a:t>
            </a:r>
            <a:r>
              <a:rPr lang="de-DE" b="1" dirty="0" smtClean="0"/>
              <a:t> </a:t>
            </a:r>
            <a:r>
              <a:rPr lang="de-DE" b="1" dirty="0" err="1" smtClean="0"/>
              <a:t>memory</a:t>
            </a:r>
            <a:r>
              <a:rPr lang="de-DE" b="1" dirty="0" smtClean="0"/>
              <a:t>“ (global </a:t>
            </a:r>
            <a:r>
              <a:rPr lang="de-DE" b="1" dirty="0" err="1" smtClean="0"/>
              <a:t>address</a:t>
            </a:r>
            <a:r>
              <a:rPr lang="de-DE" b="1" dirty="0" smtClean="0"/>
              <a:t> </a:t>
            </a:r>
            <a:r>
              <a:rPr lang="de-DE" b="1" dirty="0" err="1" smtClean="0"/>
              <a:t>space</a:t>
            </a:r>
            <a:r>
              <a:rPr lang="de-DE" b="1" dirty="0" smtClean="0"/>
              <a:t>) </a:t>
            </a:r>
            <a:r>
              <a:rPr lang="de-DE" b="1" dirty="0" err="1" smtClean="0"/>
              <a:t>necessary</a:t>
            </a:r>
            <a:endParaRPr lang="de-DE" b="1" dirty="0" smtClean="0"/>
          </a:p>
          <a:p>
            <a:pPr marL="650875" lvl="1" indent="-193675"/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globalisation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unevaluated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</a:p>
          <a:p>
            <a:pPr marL="650875" lvl="1" indent="-193675"/>
            <a:r>
              <a:rPr lang="de-DE" dirty="0" err="1" smtClean="0"/>
              <a:t>no</a:t>
            </a:r>
            <a:r>
              <a:rPr lang="de-DE" dirty="0" smtClean="0"/>
              <a:t> global </a:t>
            </a:r>
            <a:r>
              <a:rPr lang="de-DE" dirty="0" err="1" smtClean="0"/>
              <a:t>garbage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/>
        </p:nvSpPr>
        <p:spPr bwMode="auto">
          <a:xfrm>
            <a:off x="357158" y="2428868"/>
            <a:ext cx="8429684" cy="42862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229E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357158" y="5786454"/>
            <a:ext cx="8429684" cy="42862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229E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5A452-B7AF-4636-821B-F7D38C1C103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74638"/>
            <a:ext cx="8229600" cy="922337"/>
          </a:xfrm>
        </p:spPr>
        <p:txBody>
          <a:bodyPr/>
          <a:lstStyle/>
          <a:p>
            <a:pPr algn="l"/>
            <a:r>
              <a:rPr lang="de-DE" sz="3600" dirty="0"/>
              <a:t>Eden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288" y="1052513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de-DE" sz="3200" dirty="0">
                <a:solidFill>
                  <a:schemeClr val="tx2"/>
                </a:solidFill>
                <a:latin typeface="Calibri" pitchFamily="34" charset="0"/>
              </a:rPr>
              <a:t>= </a:t>
            </a:r>
            <a:r>
              <a:rPr lang="de-DE" sz="3200" dirty="0" err="1">
                <a:solidFill>
                  <a:schemeClr val="tx2"/>
                </a:solidFill>
                <a:latin typeface="Calibri" pitchFamily="34" charset="0"/>
              </a:rPr>
              <a:t>Haskell</a:t>
            </a:r>
            <a:r>
              <a:rPr lang="de-DE" sz="3200" dirty="0">
                <a:solidFill>
                  <a:schemeClr val="tx2"/>
                </a:solidFill>
                <a:latin typeface="Calibri" pitchFamily="34" charset="0"/>
              </a:rPr>
              <a:t> + </a:t>
            </a:r>
            <a:r>
              <a:rPr lang="de-DE" sz="3200" dirty="0" err="1">
                <a:solidFill>
                  <a:schemeClr val="tx2"/>
                </a:solidFill>
                <a:latin typeface="Calibri" pitchFamily="34" charset="0"/>
              </a:rPr>
              <a:t>Coordination</a:t>
            </a:r>
            <a:endParaRPr lang="de-DE" sz="3200" dirty="0">
              <a:solidFill>
                <a:schemeClr val="tx2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Calibri" pitchFamily="34" charset="0"/>
              </a:rPr>
              <a:t>process</a:t>
            </a:r>
            <a:r>
              <a:rPr lang="de-DE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Calibri" pitchFamily="34" charset="0"/>
              </a:rPr>
              <a:t>definition</a:t>
            </a:r>
            <a:endParaRPr lang="de-DE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de-DE" sz="24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de-DE" sz="24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de-DE" sz="24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F8FD3B"/>
              </a:buClr>
              <a:buFont typeface="Wingdings" pitchFamily="2" charset="2"/>
              <a:buChar char="Ø"/>
            </a:pPr>
            <a:endParaRPr lang="de-DE" sz="24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F8FD3B"/>
              </a:buClr>
              <a:buFont typeface="Wingdings" pitchFamily="2" charset="2"/>
              <a:buChar char="Ø"/>
            </a:pPr>
            <a:endParaRPr lang="de-DE" sz="2400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de-DE" sz="2400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de-DE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Calibri" pitchFamily="34" charset="0"/>
              </a:rPr>
              <a:t>process</a:t>
            </a:r>
            <a:r>
              <a:rPr lang="de-DE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Calibri" pitchFamily="34" charset="0"/>
              </a:rPr>
              <a:t>instantiation</a:t>
            </a:r>
            <a:r>
              <a:rPr lang="de-DE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de-DE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868988" y="260350"/>
            <a:ext cx="2951162" cy="1728788"/>
          </a:xfrm>
          <a:prstGeom prst="verticalScroll">
            <a:avLst>
              <a:gd name="adj" fmla="val 12500"/>
            </a:avLst>
          </a:prstGeom>
          <a:solidFill>
            <a:srgbClr val="E6FFB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parallel 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programming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 a high level of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abstraction</a:t>
            </a:r>
            <a:endParaRPr lang="en-GB" sz="2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5288" y="2420938"/>
            <a:ext cx="8353425" cy="1138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68300"/>
            <a:r>
              <a:rPr lang="de-DE" sz="2000" b="1" dirty="0" err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process</a:t>
            </a:r>
            <a:r>
              <a:rPr lang="de-DE" sz="2000" b="1" dirty="0">
                <a:solidFill>
                  <a:srgbClr val="00FF00"/>
                </a:solidFill>
                <a:latin typeface="Calibri" pitchFamily="34" charset="0"/>
                <a:cs typeface="Arial" charset="0"/>
              </a:rPr>
              <a:t>          </a:t>
            </a:r>
            <a:r>
              <a:rPr lang="de-DE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:: 	</a:t>
            </a:r>
            <a:r>
              <a:rPr lang="de-DE" sz="2000" b="1" dirty="0">
                <a:solidFill>
                  <a:srgbClr val="229E5A"/>
                </a:solidFill>
                <a:latin typeface="Calibri" pitchFamily="34" charset="0"/>
                <a:cs typeface="Arial" charset="0"/>
              </a:rPr>
              <a:t>(Trans a, Trans b) =&gt;  </a:t>
            </a:r>
            <a:r>
              <a:rPr lang="de-DE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(a -&gt; b) -&gt; </a:t>
            </a:r>
            <a:r>
              <a:rPr lang="de-DE" sz="2000" b="1" dirty="0" err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Process</a:t>
            </a:r>
            <a:r>
              <a:rPr lang="de-DE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a b</a:t>
            </a:r>
          </a:p>
          <a:p>
            <a:pPr defTabSz="368300">
              <a:lnSpc>
                <a:spcPct val="40000"/>
              </a:lnSpc>
            </a:pPr>
            <a:endParaRPr lang="de-DE" sz="2000" b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defTabSz="368300"/>
            <a:r>
              <a:rPr lang="de-DE" sz="2000" b="1" dirty="0" err="1">
                <a:latin typeface="Calibri" pitchFamily="34" charset="0"/>
                <a:cs typeface="Arial" charset="0"/>
              </a:rPr>
              <a:t>gridProcess</a:t>
            </a:r>
            <a:r>
              <a:rPr lang="de-DE" sz="2000" b="1" dirty="0">
                <a:latin typeface="Calibri" pitchFamily="34" charset="0"/>
                <a:cs typeface="Arial" charset="0"/>
              </a:rPr>
              <a:t>   =    	</a:t>
            </a:r>
            <a:r>
              <a:rPr lang="de-DE" sz="2000" b="1" dirty="0" err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process</a:t>
            </a:r>
            <a:r>
              <a:rPr lang="de-DE" sz="2000" b="1" dirty="0">
                <a:latin typeface="Calibri" pitchFamily="34" charset="0"/>
                <a:cs typeface="Arial" charset="0"/>
              </a:rPr>
              <a:t> (\ (</a:t>
            </a:r>
            <a:r>
              <a:rPr lang="de-DE" sz="2000" b="1" dirty="0" err="1">
                <a:latin typeface="Calibri" pitchFamily="34" charset="0"/>
                <a:cs typeface="Arial" charset="0"/>
              </a:rPr>
              <a:t>fromLeft,fromTop</a:t>
            </a:r>
            <a:r>
              <a:rPr lang="de-DE" sz="2000" b="1" dirty="0">
                <a:latin typeface="Calibri" pitchFamily="34" charset="0"/>
                <a:cs typeface="Arial" charset="0"/>
              </a:rPr>
              <a:t>) -&gt; 		</a:t>
            </a:r>
          </a:p>
          <a:p>
            <a:pPr defTabSz="368300"/>
            <a:r>
              <a:rPr lang="de-DE" sz="2000" b="1" dirty="0">
                <a:latin typeface="Calibri" pitchFamily="34" charset="0"/>
                <a:cs typeface="Arial" charset="0"/>
              </a:rPr>
              <a:t>									  </a:t>
            </a:r>
            <a:r>
              <a:rPr lang="de-DE" sz="2000" b="1" dirty="0" err="1">
                <a:latin typeface="Calibri" pitchFamily="34" charset="0"/>
              </a:rPr>
              <a:t>let</a:t>
            </a:r>
            <a:r>
              <a:rPr lang="de-DE" sz="2000" b="1" dirty="0">
                <a:latin typeface="Calibri" pitchFamily="34" charset="0"/>
              </a:rPr>
              <a:t>      ...     </a:t>
            </a:r>
            <a:r>
              <a:rPr lang="de-DE" sz="2000" b="1" dirty="0">
                <a:latin typeface="Calibri" pitchFamily="34" charset="0"/>
                <a:cs typeface="Arial" charset="0"/>
              </a:rPr>
              <a:t> in   (</a:t>
            </a:r>
            <a:r>
              <a:rPr lang="de-DE" sz="2000" b="1" dirty="0" err="1">
                <a:latin typeface="Calibri" pitchFamily="34" charset="0"/>
                <a:cs typeface="Arial" charset="0"/>
              </a:rPr>
              <a:t>toRight</a:t>
            </a:r>
            <a:r>
              <a:rPr lang="de-DE" sz="2000" b="1" dirty="0">
                <a:latin typeface="Calibri" pitchFamily="34" charset="0"/>
                <a:cs typeface="Arial" charset="0"/>
              </a:rPr>
              <a:t>, </a:t>
            </a:r>
            <a:r>
              <a:rPr lang="de-DE" sz="2000" b="1" dirty="0" err="1">
                <a:latin typeface="Calibri" pitchFamily="34" charset="0"/>
                <a:cs typeface="Arial" charset="0"/>
              </a:rPr>
              <a:t>toBottom</a:t>
            </a:r>
            <a:r>
              <a:rPr lang="de-DE" sz="2000" b="1" dirty="0">
                <a:latin typeface="Calibri" pitchFamily="34" charset="0"/>
                <a:cs typeface="Arial" charset="0"/>
              </a:rPr>
              <a:t>))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95288" y="5794375"/>
            <a:ext cx="8355012" cy="80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1800"/>
            <a:r>
              <a:rPr lang="de-DE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( # ) 			:: 	  </a:t>
            </a:r>
            <a:r>
              <a:rPr lang="de-DE" sz="2000" b="1" dirty="0">
                <a:solidFill>
                  <a:srgbClr val="229E5A"/>
                </a:solidFill>
                <a:latin typeface="Calibri" pitchFamily="34" charset="0"/>
                <a:cs typeface="Arial" charset="0"/>
              </a:rPr>
              <a:t>(Trans a, Trans b) =&gt;  </a:t>
            </a:r>
            <a:r>
              <a:rPr lang="de-DE" sz="2000" b="1" dirty="0" err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Process</a:t>
            </a:r>
            <a:r>
              <a:rPr lang="de-DE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a b -&gt; a -&gt;</a:t>
            </a:r>
            <a:r>
              <a:rPr lang="de-DE" sz="20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b</a:t>
            </a:r>
          </a:p>
          <a:p>
            <a:pPr defTabSz="431800">
              <a:lnSpc>
                <a:spcPct val="30000"/>
              </a:lnSpc>
            </a:pPr>
            <a:endParaRPr lang="de-DE" sz="2000" b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defTabSz="431800"/>
            <a:r>
              <a:rPr lang="de-DE" sz="2000" b="1" dirty="0">
                <a:latin typeface="Calibri" pitchFamily="34" charset="0"/>
                <a:cs typeface="Arial" charset="0"/>
              </a:rPr>
              <a:t>(</a:t>
            </a:r>
            <a:r>
              <a:rPr lang="de-DE" sz="2000" b="1" dirty="0" err="1">
                <a:latin typeface="Calibri" pitchFamily="34" charset="0"/>
                <a:cs typeface="Arial" charset="0"/>
              </a:rPr>
              <a:t>outEast</a:t>
            </a:r>
            <a:r>
              <a:rPr lang="de-DE" sz="2000" b="1" dirty="0">
                <a:latin typeface="Calibri" pitchFamily="34" charset="0"/>
                <a:cs typeface="Arial" charset="0"/>
              </a:rPr>
              <a:t>, </a:t>
            </a:r>
            <a:r>
              <a:rPr lang="de-DE" sz="2000" b="1" dirty="0" err="1">
                <a:latin typeface="Calibri" pitchFamily="34" charset="0"/>
                <a:cs typeface="Arial" charset="0"/>
              </a:rPr>
              <a:t>outSouth</a:t>
            </a:r>
            <a:r>
              <a:rPr lang="de-DE" sz="2000" b="1" dirty="0">
                <a:latin typeface="Calibri" pitchFamily="34" charset="0"/>
                <a:cs typeface="Arial" charset="0"/>
              </a:rPr>
              <a:t>)    =    </a:t>
            </a:r>
            <a:r>
              <a:rPr lang="de-DE" sz="2000" b="1" dirty="0" err="1">
                <a:latin typeface="Calibri" pitchFamily="34" charset="0"/>
                <a:cs typeface="Arial" charset="0"/>
              </a:rPr>
              <a:t>gridProcess</a:t>
            </a:r>
            <a:r>
              <a:rPr lang="de-DE" sz="2000" b="1" dirty="0">
                <a:solidFill>
                  <a:srgbClr val="00FF00"/>
                </a:solidFill>
                <a:latin typeface="Calibri" pitchFamily="34" charset="0"/>
                <a:cs typeface="Arial" charset="0"/>
              </a:rPr>
              <a:t>   </a:t>
            </a:r>
            <a:r>
              <a:rPr lang="de-DE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# </a:t>
            </a:r>
            <a:r>
              <a:rPr lang="de-DE" sz="2000" b="1" dirty="0">
                <a:latin typeface="Calibri" pitchFamily="34" charset="0"/>
                <a:cs typeface="Arial" charset="0"/>
              </a:rPr>
              <a:t>  (</a:t>
            </a:r>
            <a:r>
              <a:rPr lang="de-DE" sz="2000" b="1" dirty="0" err="1">
                <a:latin typeface="Calibri" pitchFamily="34" charset="0"/>
                <a:cs typeface="Arial" charset="0"/>
              </a:rPr>
              <a:t>inWest,inNorth</a:t>
            </a:r>
            <a:r>
              <a:rPr lang="de-DE" sz="2000" b="1" dirty="0">
                <a:latin typeface="Calibri" pitchFamily="34" charset="0"/>
                <a:cs typeface="Arial" charset="0"/>
              </a:rPr>
              <a:t>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92275" y="3716338"/>
            <a:ext cx="1366838" cy="1223962"/>
            <a:chOff x="2971" y="2523"/>
            <a:chExt cx="861" cy="771"/>
          </a:xfrm>
        </p:grpSpPr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3334" y="2841"/>
              <a:ext cx="136" cy="136"/>
            </a:xfrm>
            <a:prstGeom prst="ellipse">
              <a:avLst/>
            </a:prstGeom>
            <a:solidFill>
              <a:srgbClr val="2AC47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3696" y="2841"/>
              <a:ext cx="136" cy="13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2971" y="3158"/>
              <a:ext cx="136" cy="13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3334" y="3158"/>
              <a:ext cx="136" cy="13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3696" y="3158"/>
              <a:ext cx="136" cy="13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2971" y="2523"/>
              <a:ext cx="136" cy="13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2971" y="2841"/>
              <a:ext cx="136" cy="13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3334" y="2523"/>
              <a:ext cx="136" cy="13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3696" y="2523"/>
              <a:ext cx="136" cy="13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3469" y="3203"/>
              <a:ext cx="227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3015" y="2977"/>
              <a:ext cx="0" cy="18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3106" y="3203"/>
              <a:ext cx="227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3015" y="2659"/>
              <a:ext cx="0" cy="18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3469" y="2568"/>
              <a:ext cx="227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3106" y="2568"/>
              <a:ext cx="227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3469" y="288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3106" y="288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3786" y="2977"/>
              <a:ext cx="0" cy="18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3786" y="2659"/>
              <a:ext cx="0" cy="18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3378" y="297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3378" y="265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5867400" y="3716338"/>
            <a:ext cx="2952750" cy="1800225"/>
          </a:xfrm>
          <a:prstGeom prst="verticalScroll">
            <a:avLst>
              <a:gd name="adj" fmla="val 12500"/>
            </a:avLst>
          </a:prstGeom>
          <a:solidFill>
            <a:srgbClr val="E6FFB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de-DE" sz="2000" b="1" dirty="0" err="1">
                <a:solidFill>
                  <a:srgbClr val="000000"/>
                </a:solidFill>
                <a:latin typeface="Calibri" pitchFamily="34" charset="0"/>
              </a:rPr>
              <a:t>process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Calibri" pitchFamily="34" charset="0"/>
              </a:rPr>
              <a:t>outputs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de-DE" sz="2000" b="1" dirty="0" err="1">
                <a:solidFill>
                  <a:srgbClr val="000000"/>
                </a:solidFill>
                <a:latin typeface="Calibri" pitchFamily="34" charset="0"/>
              </a:rPr>
              <a:t>computed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Calibri" pitchFamily="34" charset="0"/>
              </a:rPr>
              <a:t>by</a:t>
            </a:r>
            <a:endParaRPr lang="de-DE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de-DE" sz="2000" b="1" dirty="0" err="1">
                <a:solidFill>
                  <a:srgbClr val="000000"/>
                </a:solidFill>
                <a:latin typeface="Calibri" pitchFamily="34" charset="0"/>
              </a:rPr>
              <a:t>concurrent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Calibri" pitchFamily="34" charset="0"/>
              </a:rPr>
              <a:t>threads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de-DE" sz="2000" b="1" dirty="0" err="1">
                <a:solidFill>
                  <a:srgbClr val="000000"/>
                </a:solidFill>
                <a:latin typeface="Calibri" pitchFamily="34" charset="0"/>
              </a:rPr>
              <a:t>lists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Calibri" pitchFamily="34" charset="0"/>
              </a:rPr>
              <a:t>sent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Calibri" pitchFamily="34" charset="0"/>
              </a:rPr>
              <a:t>as</a:t>
            </a:r>
            <a:r>
              <a:rPr lang="de-DE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Calibri" pitchFamily="34" charset="0"/>
              </a:rPr>
              <a:t>streams</a:t>
            </a:r>
            <a:endParaRPr lang="de-DE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DREAM: </a:t>
            </a:r>
            <a:r>
              <a:rPr lang="de-DE" dirty="0" err="1" smtClean="0"/>
              <a:t>DistRibuted</a:t>
            </a:r>
            <a:r>
              <a:rPr lang="de-DE" dirty="0" smtClean="0"/>
              <a:t> Eden Abstract </a:t>
            </a:r>
            <a:r>
              <a:rPr lang="de-DE" dirty="0" err="1" smtClean="0"/>
              <a:t>Machine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500174"/>
            <a:ext cx="8534400" cy="4572000"/>
          </a:xfrm>
        </p:spPr>
        <p:txBody>
          <a:bodyPr/>
          <a:lstStyle/>
          <a:p>
            <a:r>
              <a:rPr lang="de-DE" dirty="0" err="1" smtClean="0"/>
              <a:t>abstract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Eden‘s</a:t>
            </a:r>
            <a:r>
              <a:rPr lang="de-DE" dirty="0" smtClean="0"/>
              <a:t> parallel </a:t>
            </a:r>
            <a:r>
              <a:rPr lang="de-DE" dirty="0" err="1" smtClean="0"/>
              <a:t>runtime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r>
              <a:rPr lang="de-DE" dirty="0" err="1" smtClean="0"/>
              <a:t>abstract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928662" y="5964270"/>
            <a:ext cx="371476" cy="25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dirty="0" smtClean="0"/>
              <a:t>BH</a:t>
            </a:r>
            <a:endParaRPr lang="de-DE" sz="1800" dirty="0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1597904" y="5857892"/>
            <a:ext cx="7188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 err="1" smtClean="0">
                <a:latin typeface="Calibri" pitchFamily="34" charset="0"/>
              </a:rPr>
              <a:t>black</a:t>
            </a:r>
            <a:r>
              <a:rPr lang="de-DE" dirty="0" smtClean="0">
                <a:latin typeface="Calibri" pitchFamily="34" charset="0"/>
              </a:rPr>
              <a:t> hole </a:t>
            </a:r>
            <a:r>
              <a:rPr lang="de-DE" dirty="0" err="1" smtClean="0">
                <a:latin typeface="Calibri" pitchFamily="34" charset="0"/>
              </a:rPr>
              <a:t>closure</a:t>
            </a:r>
            <a:r>
              <a:rPr lang="de-DE" dirty="0" smtClean="0">
                <a:latin typeface="Calibri" pitchFamily="34" charset="0"/>
              </a:rPr>
              <a:t>, on </a:t>
            </a:r>
            <a:r>
              <a:rPr lang="de-DE" dirty="0" err="1" smtClean="0">
                <a:latin typeface="Calibri" pitchFamily="34" charset="0"/>
              </a:rPr>
              <a:t>access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threads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are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suspended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until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this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closure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overwritten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>
            <a:off x="5456216" y="2919464"/>
            <a:ext cx="381000" cy="6096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 flipV="1">
            <a:off x="5456216" y="3986264"/>
            <a:ext cx="381000" cy="6096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5456216" y="3529064"/>
            <a:ext cx="381000" cy="1524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2109766" y="3452864"/>
            <a:ext cx="684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>
                <a:solidFill>
                  <a:srgbClr val="008000"/>
                </a:solidFill>
                <a:latin typeface="Calibri" pitchFamily="34" charset="0"/>
              </a:rPr>
              <a:t>in-</a:t>
            </a:r>
          </a:p>
          <a:p>
            <a:r>
              <a:rPr lang="de-DE" sz="1800" dirty="0" err="1">
                <a:solidFill>
                  <a:srgbClr val="008000"/>
                </a:solidFill>
                <a:latin typeface="Calibri" pitchFamily="34" charset="0"/>
              </a:rPr>
              <a:t>ports</a:t>
            </a:r>
            <a:endParaRPr lang="de-DE" sz="1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 flipV="1">
            <a:off x="2789216" y="2995664"/>
            <a:ext cx="381000" cy="6096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flipV="1">
            <a:off x="2789216" y="3376664"/>
            <a:ext cx="381000" cy="3810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>
            <a:off x="2789216" y="3986264"/>
            <a:ext cx="381000" cy="5334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3179770" y="2605156"/>
            <a:ext cx="2463800" cy="2438400"/>
            <a:chOff x="3600" y="2640"/>
            <a:chExt cx="1552" cy="1536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648" y="2640"/>
              <a:ext cx="1392" cy="15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656" y="2736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4656" y="3072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656" y="3792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4896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896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896" y="38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40" y="2784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040" y="3168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040" y="3840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648" y="2832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648" y="3072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648" y="3792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937" y="2880"/>
              <a:ext cx="190" cy="1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 dirty="0" smtClean="0">
                  <a:latin typeface="Calibri" pitchFamily="34" charset="0"/>
                </a:rPr>
                <a:t>BH</a:t>
              </a:r>
              <a:endParaRPr lang="de-DE" sz="1800" dirty="0">
                <a:latin typeface="Calibri" pitchFamily="34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3696" y="2880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3696" y="3120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3696" y="38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9" name="Text Box 48"/>
            <p:cNvSpPr txBox="1">
              <a:spLocks noChangeArrowheads="1"/>
            </p:cNvSpPr>
            <p:nvPr/>
          </p:nvSpPr>
          <p:spPr bwMode="auto">
            <a:xfrm>
              <a:off x="3600" y="3264"/>
              <a:ext cx="1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4992" y="3360"/>
              <a:ext cx="1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</p:txBody>
        </p:sp>
        <p:sp>
          <p:nvSpPr>
            <p:cNvPr id="41" name="Text Box 50"/>
            <p:cNvSpPr txBox="1">
              <a:spLocks noChangeArrowheads="1"/>
            </p:cNvSpPr>
            <p:nvPr/>
          </p:nvSpPr>
          <p:spPr bwMode="auto">
            <a:xfrm>
              <a:off x="4704" y="3360"/>
              <a:ext cx="1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FF0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FF0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FF0000"/>
                  </a:solidFill>
                  <a:latin typeface="Calibri" pitchFamily="34" charset="0"/>
                </a:rPr>
                <a:t>.</a:t>
              </a:r>
            </a:p>
          </p:txBody>
        </p:sp>
      </p:grp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3857620" y="3352854"/>
            <a:ext cx="428628" cy="261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dirty="0" smtClean="0">
                <a:latin typeface="Calibri" pitchFamily="34" charset="0"/>
              </a:rPr>
              <a:t>BH</a:t>
            </a:r>
            <a:endParaRPr lang="de-DE" sz="1800" dirty="0">
              <a:latin typeface="Calibri" pitchFamily="34" charset="0"/>
            </a:endParaRP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3786182" y="4352986"/>
            <a:ext cx="301642" cy="261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dirty="0" smtClean="0">
                <a:latin typeface="Calibri" pitchFamily="34" charset="0"/>
              </a:rPr>
              <a:t>BH</a:t>
            </a:r>
            <a:endParaRPr lang="de-DE" sz="1800" dirty="0">
              <a:latin typeface="Calibri" pitchFamily="34" charset="0"/>
            </a:endParaRPr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928662" y="5429264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1571604" y="5429264"/>
            <a:ext cx="657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</a:rPr>
              <a:t>Thread </a:t>
            </a:r>
            <a:r>
              <a:rPr lang="de-DE" dirty="0" err="1" smtClean="0">
                <a:latin typeface="Calibri" pitchFamily="34" charset="0"/>
              </a:rPr>
              <a:t>represented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by</a:t>
            </a:r>
            <a:r>
              <a:rPr lang="de-DE" dirty="0" smtClean="0">
                <a:latin typeface="Calibri" pitchFamily="34" charset="0"/>
              </a:rPr>
              <a:t> TSO (</a:t>
            </a:r>
            <a:r>
              <a:rPr lang="de-DE" dirty="0" err="1" smtClean="0">
                <a:latin typeface="Calibri" pitchFamily="34" charset="0"/>
              </a:rPr>
              <a:t>thread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state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object</a:t>
            </a:r>
            <a:r>
              <a:rPr lang="de-DE" dirty="0" smtClean="0">
                <a:latin typeface="Calibri" pitchFamily="34" charset="0"/>
              </a:rPr>
              <a:t>) in </a:t>
            </a:r>
            <a:r>
              <a:rPr lang="de-DE" dirty="0" err="1" smtClean="0">
                <a:latin typeface="Calibri" pitchFamily="34" charset="0"/>
              </a:rPr>
              <a:t>the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heap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000760" y="3400482"/>
            <a:ext cx="684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>
                <a:solidFill>
                  <a:srgbClr val="008000"/>
                </a:solidFill>
                <a:latin typeface="Calibri" pitchFamily="34" charset="0"/>
              </a:rPr>
              <a:t>out-</a:t>
            </a:r>
            <a:endParaRPr lang="de-DE" sz="1800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de-DE" sz="1800" dirty="0" err="1">
                <a:solidFill>
                  <a:srgbClr val="008000"/>
                </a:solidFill>
                <a:latin typeface="Calibri" pitchFamily="34" charset="0"/>
              </a:rPr>
              <a:t>ports</a:t>
            </a:r>
            <a:endParaRPr lang="de-DE" sz="1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886709" y="2571744"/>
            <a:ext cx="76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  <a:latin typeface="Calibri" pitchFamily="34" charset="0"/>
              </a:rPr>
              <a:t>HEAP</a:t>
            </a:r>
            <a:endParaRPr lang="de-DE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9" name="Gerade Verbindung 48"/>
          <p:cNvCxnSpPr/>
          <p:nvPr/>
        </p:nvCxnSpPr>
        <p:spPr bwMode="auto">
          <a:xfrm rot="10800000" flipV="1">
            <a:off x="4572000" y="2928934"/>
            <a:ext cx="285752" cy="214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 rot="10800000" flipV="1">
            <a:off x="4572000" y="3500437"/>
            <a:ext cx="285752" cy="214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1" name="Gerade Verbindung 50"/>
          <p:cNvCxnSpPr/>
          <p:nvPr/>
        </p:nvCxnSpPr>
        <p:spPr bwMode="auto">
          <a:xfrm rot="10800000">
            <a:off x="4571999" y="4357694"/>
            <a:ext cx="285753" cy="214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3" name="Gerade Verbindung 52"/>
          <p:cNvCxnSpPr/>
          <p:nvPr/>
        </p:nvCxnSpPr>
        <p:spPr bwMode="auto">
          <a:xfrm rot="10800000" flipV="1">
            <a:off x="4143372" y="3143247"/>
            <a:ext cx="285752" cy="214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 rot="10800000" flipV="1">
            <a:off x="3929059" y="4143380"/>
            <a:ext cx="285752" cy="214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 rot="16200000" flipH="1">
            <a:off x="3679024" y="4179098"/>
            <a:ext cx="285752" cy="714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 rot="16200000" flipH="1">
            <a:off x="3607588" y="2821777"/>
            <a:ext cx="285752" cy="714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Garbage Collection and Termination</a:t>
            </a:r>
          </a:p>
        </p:txBody>
      </p:sp>
      <p:sp>
        <p:nvSpPr>
          <p:cNvPr id="29699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47708" y="1571612"/>
            <a:ext cx="3962400" cy="1190620"/>
          </a:xfrm>
          <a:prstGeom prst="homePlate">
            <a:avLst>
              <a:gd name="adj" fmla="val 29615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txBody>
          <a:bodyPr/>
          <a:lstStyle/>
          <a:p>
            <a:r>
              <a:rPr lang="de-DE" sz="2000" dirty="0" err="1"/>
              <a:t>no</a:t>
            </a:r>
            <a:r>
              <a:rPr lang="de-DE" sz="2000" dirty="0"/>
              <a:t> global </a:t>
            </a:r>
            <a:r>
              <a:rPr lang="de-DE" sz="2000" dirty="0" err="1"/>
              <a:t>address</a:t>
            </a:r>
            <a:r>
              <a:rPr lang="de-DE" sz="2000" dirty="0"/>
              <a:t> </a:t>
            </a:r>
            <a:r>
              <a:rPr lang="de-DE" sz="2000" dirty="0" err="1"/>
              <a:t>space</a:t>
            </a:r>
            <a:r>
              <a:rPr lang="de-DE" sz="2000" dirty="0"/>
              <a:t> </a:t>
            </a:r>
          </a:p>
          <a:p>
            <a:r>
              <a:rPr lang="de-DE" sz="2000" dirty="0" err="1"/>
              <a:t>local</a:t>
            </a:r>
            <a:r>
              <a:rPr lang="de-DE" sz="2000" dirty="0"/>
              <a:t> </a:t>
            </a:r>
            <a:r>
              <a:rPr lang="de-DE" sz="2000" dirty="0" err="1" smtClean="0"/>
              <a:t>heap</a:t>
            </a:r>
            <a:endParaRPr lang="de-DE" sz="2000" dirty="0"/>
          </a:p>
          <a:p>
            <a:r>
              <a:rPr lang="de-DE" sz="2000" dirty="0" err="1"/>
              <a:t>inports</a:t>
            </a:r>
            <a:r>
              <a:rPr lang="de-DE" sz="2000" dirty="0"/>
              <a:t>/</a:t>
            </a:r>
            <a:r>
              <a:rPr lang="de-DE" sz="2000" dirty="0" err="1"/>
              <a:t>outports</a:t>
            </a:r>
            <a:r>
              <a:rPr lang="de-DE" sz="2000" dirty="0"/>
              <a:t>	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86308" y="1571612"/>
            <a:ext cx="4800600" cy="1905000"/>
          </a:xfrm>
        </p:spPr>
        <p:txBody>
          <a:bodyPr/>
          <a:lstStyle/>
          <a:p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need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global </a:t>
            </a:r>
            <a:r>
              <a:rPr lang="de-DE" sz="2000" dirty="0" err="1"/>
              <a:t>garbage</a:t>
            </a:r>
            <a:r>
              <a:rPr lang="de-DE" sz="2000" dirty="0"/>
              <a:t> </a:t>
            </a:r>
            <a:r>
              <a:rPr lang="de-DE" sz="2000" dirty="0" err="1" smtClean="0"/>
              <a:t>collection</a:t>
            </a:r>
            <a:endParaRPr lang="de-DE" sz="2000" dirty="0"/>
          </a:p>
          <a:p>
            <a:r>
              <a:rPr lang="de-DE" sz="2000" dirty="0" err="1"/>
              <a:t>local</a:t>
            </a:r>
            <a:r>
              <a:rPr lang="de-DE" sz="2000" dirty="0"/>
              <a:t> </a:t>
            </a:r>
            <a:r>
              <a:rPr lang="de-DE" sz="2000" dirty="0" err="1"/>
              <a:t>garbage</a:t>
            </a:r>
            <a:r>
              <a:rPr lang="de-DE" sz="2000" dirty="0"/>
              <a:t> </a:t>
            </a:r>
            <a:r>
              <a:rPr lang="de-DE" sz="2000" dirty="0" err="1" smtClean="0"/>
              <a:t>collection</a:t>
            </a:r>
            <a:endParaRPr lang="de-DE" sz="2000" dirty="0"/>
          </a:p>
          <a:p>
            <a:r>
              <a:rPr lang="de-DE" sz="2000" dirty="0" err="1"/>
              <a:t>outports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additional </a:t>
            </a:r>
            <a:r>
              <a:rPr lang="de-DE" sz="2000" dirty="0" err="1"/>
              <a:t>roots</a:t>
            </a:r>
            <a:endParaRPr lang="de-DE" sz="2000" dirty="0"/>
          </a:p>
          <a:p>
            <a:pPr marL="741363" lvl="1" indent="-284163">
              <a:buFont typeface="Symbol" pitchFamily="18" charset="2"/>
              <a:buChar char="®"/>
            </a:pPr>
            <a:r>
              <a:rPr lang="de-DE" sz="2000" b="1" dirty="0" err="1">
                <a:solidFill>
                  <a:srgbClr val="FF0000"/>
                </a:solidFill>
              </a:rPr>
              <a:t>inports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can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be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recognised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as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garbage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3971956" y="4800600"/>
            <a:ext cx="167640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1304956" y="4419600"/>
            <a:ext cx="381000" cy="6096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1304956" y="4800600"/>
            <a:ext cx="381000" cy="3810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1304956" y="5410200"/>
            <a:ext cx="381000" cy="5334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685956" y="4038600"/>
            <a:ext cx="2209800" cy="2438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3286156" y="47244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3667156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22" name="Freeform 26"/>
          <p:cNvSpPr>
            <a:spLocks/>
          </p:cNvSpPr>
          <p:nvPr/>
        </p:nvSpPr>
        <p:spPr bwMode="auto">
          <a:xfrm>
            <a:off x="3895756" y="487680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0" y="96"/>
              </a:cxn>
            </a:cxnLst>
            <a:rect l="0" t="0" r="r" b="b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24" name="Freeform 28"/>
          <p:cNvSpPr>
            <a:spLocks/>
          </p:cNvSpPr>
          <p:nvPr/>
        </p:nvSpPr>
        <p:spPr bwMode="auto">
          <a:xfrm>
            <a:off x="1685956" y="434340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0" y="96"/>
              </a:cxn>
            </a:cxnLst>
            <a:rect l="0" t="0" r="r" b="b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1685956" y="472440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0" y="96"/>
              </a:cxn>
            </a:cxnLst>
            <a:rect l="0" t="0" r="r" b="b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26" name="Freeform 30"/>
          <p:cNvSpPr>
            <a:spLocks/>
          </p:cNvSpPr>
          <p:nvPr/>
        </p:nvSpPr>
        <p:spPr bwMode="auto">
          <a:xfrm>
            <a:off x="1685956" y="586740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0" y="96"/>
              </a:cxn>
            </a:cxnLst>
            <a:rect l="0" t="0" r="r" b="b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143156" y="4429132"/>
            <a:ext cx="395270" cy="21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dirty="0" smtClean="0">
                <a:latin typeface="Calibri" pitchFamily="34" charset="0"/>
              </a:rPr>
              <a:t>BH</a:t>
            </a:r>
            <a:endParaRPr lang="de-DE" sz="1800" dirty="0">
              <a:latin typeface="Calibri" pitchFamily="34" charset="0"/>
            </a:endParaRP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1762156" y="4419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1762156" y="48006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1762156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1609756" y="5029200"/>
            <a:ext cx="25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de-DE">
                <a:solidFill>
                  <a:srgbClr val="008000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50000"/>
              </a:lnSpc>
            </a:pPr>
            <a:r>
              <a:rPr lang="de-DE">
                <a:solidFill>
                  <a:srgbClr val="008000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50000"/>
              </a:lnSpc>
            </a:pPr>
            <a:r>
              <a:rPr lang="de-DE">
                <a:solidFill>
                  <a:srgbClr val="008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466756" y="4876800"/>
            <a:ext cx="684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Calibri" pitchFamily="34" charset="0"/>
              </a:rPr>
              <a:t>in-</a:t>
            </a:r>
          </a:p>
          <a:p>
            <a:r>
              <a:rPr lang="de-DE" sz="1800">
                <a:solidFill>
                  <a:srgbClr val="008000"/>
                </a:solidFill>
                <a:latin typeface="Calibri" pitchFamily="34" charset="0"/>
              </a:rPr>
              <a:t>ports</a:t>
            </a:r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7934356" y="4343400"/>
            <a:ext cx="381000" cy="6096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7934356" y="5410200"/>
            <a:ext cx="381000" cy="6096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7934356" y="4953000"/>
            <a:ext cx="381000" cy="152400"/>
          </a:xfrm>
          <a:prstGeom prst="lin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572156" y="4038600"/>
            <a:ext cx="2463800" cy="2438400"/>
            <a:chOff x="3600" y="2640"/>
            <a:chExt cx="1552" cy="1536"/>
          </a:xfrm>
        </p:grpSpPr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3648" y="2640"/>
              <a:ext cx="1392" cy="15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45" name="Oval 49"/>
            <p:cNvSpPr>
              <a:spLocks noChangeArrowheads="1"/>
            </p:cNvSpPr>
            <p:nvPr/>
          </p:nvSpPr>
          <p:spPr bwMode="auto">
            <a:xfrm>
              <a:off x="4656" y="2736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46" name="Oval 50"/>
            <p:cNvSpPr>
              <a:spLocks noChangeArrowheads="1"/>
            </p:cNvSpPr>
            <p:nvPr/>
          </p:nvSpPr>
          <p:spPr bwMode="auto">
            <a:xfrm>
              <a:off x="4656" y="3072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47" name="Oval 51"/>
            <p:cNvSpPr>
              <a:spLocks noChangeArrowheads="1"/>
            </p:cNvSpPr>
            <p:nvPr/>
          </p:nvSpPr>
          <p:spPr bwMode="auto">
            <a:xfrm>
              <a:off x="4656" y="3792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52" name="Line 56"/>
            <p:cNvSpPr>
              <a:spLocks noChangeShapeType="1"/>
            </p:cNvSpPr>
            <p:nvPr/>
          </p:nvSpPr>
          <p:spPr bwMode="auto">
            <a:xfrm>
              <a:off x="4896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53" name="Line 57"/>
            <p:cNvSpPr>
              <a:spLocks noChangeShapeType="1"/>
            </p:cNvSpPr>
            <p:nvPr/>
          </p:nvSpPr>
          <p:spPr bwMode="auto">
            <a:xfrm>
              <a:off x="4896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54" name="Line 58"/>
            <p:cNvSpPr>
              <a:spLocks noChangeShapeType="1"/>
            </p:cNvSpPr>
            <p:nvPr/>
          </p:nvSpPr>
          <p:spPr bwMode="auto">
            <a:xfrm>
              <a:off x="4896" y="38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55" name="Freeform 59"/>
            <p:cNvSpPr>
              <a:spLocks/>
            </p:cNvSpPr>
            <p:nvPr/>
          </p:nvSpPr>
          <p:spPr bwMode="auto">
            <a:xfrm>
              <a:off x="5040" y="2784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56" name="Freeform 60"/>
            <p:cNvSpPr>
              <a:spLocks/>
            </p:cNvSpPr>
            <p:nvPr/>
          </p:nvSpPr>
          <p:spPr bwMode="auto">
            <a:xfrm>
              <a:off x="5040" y="3168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57" name="Freeform 61"/>
            <p:cNvSpPr>
              <a:spLocks/>
            </p:cNvSpPr>
            <p:nvPr/>
          </p:nvSpPr>
          <p:spPr bwMode="auto">
            <a:xfrm>
              <a:off x="5040" y="3840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58" name="Freeform 62"/>
            <p:cNvSpPr>
              <a:spLocks/>
            </p:cNvSpPr>
            <p:nvPr/>
          </p:nvSpPr>
          <p:spPr bwMode="auto">
            <a:xfrm>
              <a:off x="3648" y="2832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59" name="Freeform 63"/>
            <p:cNvSpPr>
              <a:spLocks/>
            </p:cNvSpPr>
            <p:nvPr/>
          </p:nvSpPr>
          <p:spPr bwMode="auto">
            <a:xfrm>
              <a:off x="3648" y="3072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60" name="Freeform 64"/>
            <p:cNvSpPr>
              <a:spLocks/>
            </p:cNvSpPr>
            <p:nvPr/>
          </p:nvSpPr>
          <p:spPr bwMode="auto">
            <a:xfrm>
              <a:off x="3648" y="3792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64" name="Line 68"/>
            <p:cNvSpPr>
              <a:spLocks noChangeShapeType="1"/>
            </p:cNvSpPr>
            <p:nvPr/>
          </p:nvSpPr>
          <p:spPr bwMode="auto">
            <a:xfrm>
              <a:off x="3696" y="2880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65" name="Line 69"/>
            <p:cNvSpPr>
              <a:spLocks noChangeShapeType="1"/>
            </p:cNvSpPr>
            <p:nvPr/>
          </p:nvSpPr>
          <p:spPr bwMode="auto">
            <a:xfrm>
              <a:off x="3696" y="3120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66" name="Line 70"/>
            <p:cNvSpPr>
              <a:spLocks noChangeShapeType="1"/>
            </p:cNvSpPr>
            <p:nvPr/>
          </p:nvSpPr>
          <p:spPr bwMode="auto">
            <a:xfrm>
              <a:off x="3696" y="38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767" name="Text Box 71"/>
            <p:cNvSpPr txBox="1">
              <a:spLocks noChangeArrowheads="1"/>
            </p:cNvSpPr>
            <p:nvPr/>
          </p:nvSpPr>
          <p:spPr bwMode="auto">
            <a:xfrm>
              <a:off x="3600" y="3264"/>
              <a:ext cx="1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</p:txBody>
        </p:sp>
        <p:sp>
          <p:nvSpPr>
            <p:cNvPr id="29768" name="Text Box 72"/>
            <p:cNvSpPr txBox="1">
              <a:spLocks noChangeArrowheads="1"/>
            </p:cNvSpPr>
            <p:nvPr/>
          </p:nvSpPr>
          <p:spPr bwMode="auto">
            <a:xfrm>
              <a:off x="4992" y="3360"/>
              <a:ext cx="1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008000"/>
                  </a:solidFill>
                  <a:latin typeface="Calibri" pitchFamily="34" charset="0"/>
                </a:rPr>
                <a:t>.</a:t>
              </a:r>
            </a:p>
          </p:txBody>
        </p:sp>
        <p:sp>
          <p:nvSpPr>
            <p:cNvPr id="29769" name="Text Box 73"/>
            <p:cNvSpPr txBox="1">
              <a:spLocks noChangeArrowheads="1"/>
            </p:cNvSpPr>
            <p:nvPr/>
          </p:nvSpPr>
          <p:spPr bwMode="auto">
            <a:xfrm>
              <a:off x="4704" y="3360"/>
              <a:ext cx="1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FF0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FF0000"/>
                  </a:solidFill>
                  <a:latin typeface="Calibri" pitchFamily="34" charset="0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de-DE">
                  <a:solidFill>
                    <a:srgbClr val="FF0000"/>
                  </a:solidFill>
                  <a:latin typeface="Calibri" pitchFamily="34" charset="0"/>
                </a:rPr>
                <a:t>.</a:t>
              </a:r>
            </a:p>
          </p:txBody>
        </p:sp>
      </p:grp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8245506" y="4845050"/>
            <a:ext cx="684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Calibri" pitchFamily="34" charset="0"/>
              </a:rPr>
              <a:t>out-</a:t>
            </a:r>
          </a:p>
          <a:p>
            <a:r>
              <a:rPr lang="de-DE" sz="1800">
                <a:solidFill>
                  <a:srgbClr val="008000"/>
                </a:solidFill>
                <a:latin typeface="Calibri" pitchFamily="34" charset="0"/>
              </a:rPr>
              <a:t>ports</a:t>
            </a:r>
          </a:p>
        </p:txBody>
      </p:sp>
      <p:sp>
        <p:nvSpPr>
          <p:cNvPr id="29771" name="Line 75"/>
          <p:cNvSpPr>
            <a:spLocks noChangeShapeType="1"/>
          </p:cNvSpPr>
          <p:nvPr/>
        </p:nvSpPr>
        <p:spPr bwMode="auto">
          <a:xfrm flipH="1">
            <a:off x="6181756" y="4800600"/>
            <a:ext cx="381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72" name="Line 76"/>
          <p:cNvSpPr>
            <a:spLocks noChangeShapeType="1"/>
          </p:cNvSpPr>
          <p:nvPr/>
        </p:nvSpPr>
        <p:spPr bwMode="auto">
          <a:xfrm>
            <a:off x="6181756" y="4800600"/>
            <a:ext cx="381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73" name="AutoShape 77"/>
          <p:cNvSpPr>
            <a:spLocks noChangeArrowheads="1"/>
          </p:cNvSpPr>
          <p:nvPr/>
        </p:nvSpPr>
        <p:spPr bwMode="auto">
          <a:xfrm rot="-4020913" flipH="1" flipV="1">
            <a:off x="4543456" y="4457700"/>
            <a:ext cx="457200" cy="533400"/>
          </a:xfrm>
          <a:prstGeom prst="lightningBol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9774" name="Text Box 78"/>
          <p:cNvSpPr txBox="1">
            <a:spLocks noChangeArrowheads="1"/>
          </p:cNvSpPr>
          <p:nvPr/>
        </p:nvSpPr>
        <p:spPr bwMode="auto">
          <a:xfrm>
            <a:off x="4352956" y="4191000"/>
            <a:ext cx="724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  <a:latin typeface="Calibri" pitchFamily="34" charset="0"/>
              </a:rPr>
              <a:t>close</a:t>
            </a:r>
            <a:endParaRPr lang="de-D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>
            <a:off x="2214594" y="5853138"/>
            <a:ext cx="395270" cy="21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dirty="0" smtClean="0">
                <a:latin typeface="Calibri" pitchFamily="34" charset="0"/>
              </a:rPr>
              <a:t>BH</a:t>
            </a:r>
            <a:endParaRPr lang="de-DE" sz="1800" dirty="0">
              <a:latin typeface="Calibri" pitchFamily="34" charset="0"/>
            </a:endParaRPr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2252674" y="4853006"/>
            <a:ext cx="395270" cy="21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dirty="0" smtClean="0">
                <a:latin typeface="Calibri" pitchFamily="34" charset="0"/>
              </a:rPr>
              <a:t>BH</a:t>
            </a:r>
            <a:endParaRPr lang="de-DE" sz="1800" dirty="0">
              <a:latin typeface="Calibri" pitchFamily="34" charset="0"/>
            </a:endParaRP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110326" y="4429132"/>
            <a:ext cx="395270" cy="21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dirty="0" smtClean="0">
                <a:latin typeface="Calibri" pitchFamily="34" charset="0"/>
              </a:rPr>
              <a:t>BH</a:t>
            </a:r>
            <a:endParaRPr lang="de-DE" sz="1800" dirty="0">
              <a:latin typeface="Calibri" pitchFamily="34" charset="0"/>
            </a:endParaRPr>
          </a:p>
        </p:txBody>
      </p: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6181764" y="5853138"/>
            <a:ext cx="395270" cy="21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dirty="0" smtClean="0">
                <a:latin typeface="Calibri" pitchFamily="34" charset="0"/>
              </a:rPr>
              <a:t>BH</a:t>
            </a:r>
            <a:endParaRPr lang="de-DE" sz="1800" dirty="0">
              <a:latin typeface="Calibri" pitchFamily="34" charset="0"/>
            </a:endParaRPr>
          </a:p>
        </p:txBody>
      </p:sp>
      <p:sp>
        <p:nvSpPr>
          <p:cNvPr id="65" name="Rectangle 33"/>
          <p:cNvSpPr>
            <a:spLocks noChangeArrowheads="1"/>
          </p:cNvSpPr>
          <p:nvPr/>
        </p:nvSpPr>
        <p:spPr bwMode="auto">
          <a:xfrm>
            <a:off x="6219844" y="4853006"/>
            <a:ext cx="395270" cy="21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 dirty="0" smtClean="0">
                <a:solidFill>
                  <a:srgbClr val="FF0000"/>
                </a:solidFill>
                <a:latin typeface="Calibri" pitchFamily="34" charset="0"/>
              </a:rPr>
              <a:t>BH</a:t>
            </a:r>
            <a:endParaRPr lang="de-DE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2BF077-F1C1-45F1-BE0A-6E8017100797}" type="slidenum">
              <a:rPr lang="de-DE" smtClean="0"/>
              <a:pPr/>
              <a:t>92</a:t>
            </a:fld>
            <a:endParaRPr lang="de-DE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19200"/>
            <a:ext cx="5551487" cy="5410200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de-DE" dirty="0" smtClean="0">
                <a:solidFill>
                  <a:srgbClr val="006600"/>
                </a:solidFill>
              </a:rPr>
              <a:t>Parallel </a:t>
            </a:r>
            <a:r>
              <a:rPr lang="de-DE" dirty="0" err="1" smtClean="0">
                <a:solidFill>
                  <a:srgbClr val="006600"/>
                </a:solidFill>
              </a:rPr>
              <a:t>programming</a:t>
            </a:r>
            <a:r>
              <a:rPr lang="de-DE" dirty="0" smtClean="0">
                <a:solidFill>
                  <a:srgbClr val="006600"/>
                </a:solidFill>
              </a:rPr>
              <a:t> on a </a:t>
            </a:r>
            <a:r>
              <a:rPr lang="de-DE" dirty="0" err="1" smtClean="0">
                <a:solidFill>
                  <a:srgbClr val="006600"/>
                </a:solidFill>
              </a:rPr>
              <a:t>high</a:t>
            </a:r>
            <a:r>
              <a:rPr lang="de-DE" dirty="0" smtClean="0">
                <a:solidFill>
                  <a:srgbClr val="006600"/>
                </a:solidFill>
              </a:rPr>
              <a:t> </a:t>
            </a:r>
            <a:r>
              <a:rPr lang="de-DE" dirty="0" err="1" smtClean="0">
                <a:solidFill>
                  <a:srgbClr val="006600"/>
                </a:solidFill>
              </a:rPr>
              <a:t>level</a:t>
            </a:r>
            <a:r>
              <a:rPr lang="de-DE" dirty="0" smtClean="0">
                <a:solidFill>
                  <a:srgbClr val="006600"/>
                </a:solidFill>
              </a:rPr>
              <a:t> </a:t>
            </a:r>
            <a:r>
              <a:rPr lang="de-DE" dirty="0" err="1" smtClean="0">
                <a:solidFill>
                  <a:srgbClr val="006600"/>
                </a:solidFill>
              </a:rPr>
              <a:t>of</a:t>
            </a:r>
            <a:r>
              <a:rPr lang="de-DE" dirty="0" smtClean="0">
                <a:solidFill>
                  <a:srgbClr val="006600"/>
                </a:solidFill>
              </a:rPr>
              <a:t> </a:t>
            </a:r>
            <a:r>
              <a:rPr lang="de-DE" dirty="0" err="1" smtClean="0">
                <a:solidFill>
                  <a:srgbClr val="006600"/>
                </a:solidFill>
              </a:rPr>
              <a:t>abstraction</a:t>
            </a:r>
            <a:r>
              <a:rPr lang="de-DE" dirty="0" smtClean="0">
                <a:solidFill>
                  <a:srgbClr val="006600"/>
                </a:solidFill>
              </a:rPr>
              <a:t> </a:t>
            </a:r>
          </a:p>
          <a:p>
            <a:pPr lvl="1"/>
            <a:r>
              <a:rPr lang="de-DE" dirty="0" smtClean="0"/>
              <a:t>explicit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definitions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endParaRPr lang="de-DE" sz="20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Clr>
                <a:srgbClr val="FF3300"/>
              </a:buClr>
            </a:pPr>
            <a:r>
              <a:rPr lang="de-DE" dirty="0" err="1" smtClean="0">
                <a:solidFill>
                  <a:srgbClr val="FF3300"/>
                </a:solidFill>
              </a:rPr>
              <a:t>Automatic</a:t>
            </a:r>
            <a:r>
              <a:rPr lang="de-DE" dirty="0" smtClean="0">
                <a:solidFill>
                  <a:srgbClr val="FF3300"/>
                </a:solidFill>
              </a:rPr>
              <a:t> </a:t>
            </a:r>
            <a:r>
              <a:rPr lang="de-DE" dirty="0" err="1" smtClean="0">
                <a:solidFill>
                  <a:srgbClr val="FF3300"/>
                </a:solidFill>
              </a:rPr>
              <a:t>process</a:t>
            </a:r>
            <a:r>
              <a:rPr lang="de-DE" dirty="0" smtClean="0">
                <a:solidFill>
                  <a:srgbClr val="FF3300"/>
                </a:solidFill>
              </a:rPr>
              <a:t> </a:t>
            </a:r>
            <a:r>
              <a:rPr lang="de-DE" dirty="0" err="1" smtClean="0">
                <a:solidFill>
                  <a:srgbClr val="FF3300"/>
                </a:solidFill>
              </a:rPr>
              <a:t>and</a:t>
            </a:r>
            <a:r>
              <a:rPr lang="de-DE" dirty="0" smtClean="0">
                <a:solidFill>
                  <a:srgbClr val="FF3300"/>
                </a:solidFill>
              </a:rPr>
              <a:t> </a:t>
            </a:r>
            <a:r>
              <a:rPr lang="de-DE" dirty="0" err="1" smtClean="0">
                <a:solidFill>
                  <a:srgbClr val="FF3300"/>
                </a:solidFill>
              </a:rPr>
              <a:t>channel</a:t>
            </a:r>
            <a:r>
              <a:rPr lang="de-DE" dirty="0" smtClean="0">
                <a:solidFill>
                  <a:srgbClr val="FF3300"/>
                </a:solidFill>
              </a:rPr>
              <a:t>  </a:t>
            </a:r>
            <a:r>
              <a:rPr lang="de-DE" dirty="0" err="1" smtClean="0">
                <a:solidFill>
                  <a:srgbClr val="FF3300"/>
                </a:solidFill>
              </a:rPr>
              <a:t>management</a:t>
            </a:r>
            <a:endParaRPr lang="de-DE" dirty="0" smtClean="0"/>
          </a:p>
          <a:p>
            <a:pPr lvl="1"/>
            <a:r>
              <a:rPr lang="de-DE" dirty="0" smtClean="0"/>
              <a:t>Distributed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endParaRPr lang="de-DE" dirty="0" smtClean="0"/>
          </a:p>
          <a:p>
            <a:pPr lvl="1"/>
            <a:r>
              <a:rPr lang="de-DE" dirty="0" smtClean="0"/>
              <a:t>Management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interconnecting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 smtClean="0"/>
          </a:p>
          <a:p>
            <a:pPr lvl="1"/>
            <a:r>
              <a:rPr lang="de-DE" dirty="0" smtClean="0"/>
              <a:t>Message </a:t>
            </a:r>
            <a:r>
              <a:rPr lang="de-DE" dirty="0" err="1" smtClean="0"/>
              <a:t>passing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5364163" y="1125538"/>
            <a:ext cx="2808287" cy="2232025"/>
          </a:xfrm>
          <a:prstGeom prst="sun">
            <a:avLst>
              <a:gd name="adj" fmla="val 25000"/>
            </a:avLst>
          </a:prstGeom>
          <a:solidFill>
            <a:srgbClr val="F8FD3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320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Eden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5003800" y="4437063"/>
            <a:ext cx="3529013" cy="2232025"/>
          </a:xfrm>
          <a:prstGeom prst="cloudCallout">
            <a:avLst>
              <a:gd name="adj1" fmla="val 3083"/>
              <a:gd name="adj2" fmla="val 426"/>
            </a:avLst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sz="2800" dirty="0">
                <a:latin typeface="Calibri" pitchFamily="34" charset="0"/>
                <a:cs typeface="Arial" charset="0"/>
              </a:rPr>
              <a:t>Eden </a:t>
            </a:r>
            <a:endParaRPr lang="de-DE" sz="2800" dirty="0" smtClean="0"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de-DE" sz="2800" dirty="0" err="1" smtClean="0">
                <a:latin typeface="Calibri" pitchFamily="34" charset="0"/>
                <a:cs typeface="Arial" charset="0"/>
              </a:rPr>
              <a:t>Runtime</a:t>
            </a:r>
            <a:r>
              <a:rPr lang="de-DE" sz="2800" dirty="0" smtClean="0">
                <a:latin typeface="Calibri" pitchFamily="34" charset="0"/>
                <a:cs typeface="Arial" charset="0"/>
              </a:rPr>
              <a:t> System (RTS</a:t>
            </a:r>
            <a:r>
              <a:rPr lang="de-DE" sz="2800" dirty="0"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389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Eden</a:t>
            </a:r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4572000" y="2781300"/>
            <a:ext cx="720725" cy="2016125"/>
          </a:xfrm>
          <a:prstGeom prst="curvedRightArrow">
            <a:avLst>
              <a:gd name="adj1" fmla="val 55947"/>
              <a:gd name="adj2" fmla="val 111894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4716463" y="349567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5003800" y="4437063"/>
            <a:ext cx="3529013" cy="2232025"/>
          </a:xfrm>
          <a:prstGeom prst="cloudCallout">
            <a:avLst>
              <a:gd name="adj1" fmla="val 3083"/>
              <a:gd name="adj2" fmla="val 426"/>
            </a:avLst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sz="2800" dirty="0">
                <a:latin typeface="Calibri" pitchFamily="34" charset="0"/>
                <a:cs typeface="Arial" charset="0"/>
              </a:rPr>
              <a:t>Eden </a:t>
            </a:r>
            <a:endParaRPr lang="de-DE" sz="2800" dirty="0" smtClean="0"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de-DE" sz="2800" dirty="0" err="1" smtClean="0">
                <a:latin typeface="Calibri" pitchFamily="34" charset="0"/>
                <a:cs typeface="Arial" charset="0"/>
              </a:rPr>
              <a:t>Runtime</a:t>
            </a:r>
            <a:r>
              <a:rPr lang="de-DE" sz="2800" dirty="0" smtClean="0">
                <a:latin typeface="Calibri" pitchFamily="34" charset="0"/>
                <a:cs typeface="Arial" charset="0"/>
              </a:rPr>
              <a:t> System (RTS</a:t>
            </a:r>
            <a:r>
              <a:rPr lang="de-DE" sz="2800" dirty="0"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5011BA-299B-467B-A257-8692261B666F}" type="slidenum">
              <a:rPr lang="de-DE" smtClean="0"/>
              <a:pPr/>
              <a:t>93</a:t>
            </a:fld>
            <a:endParaRPr lang="de-DE" smtClean="0"/>
          </a:p>
        </p:txBody>
      </p:sp>
      <p:sp>
        <p:nvSpPr>
          <p:cNvPr id="39941" name="AutoShape 3"/>
          <p:cNvSpPr>
            <a:spLocks noChangeArrowheads="1"/>
          </p:cNvSpPr>
          <p:nvPr/>
        </p:nvSpPr>
        <p:spPr bwMode="auto">
          <a:xfrm>
            <a:off x="5364163" y="1125538"/>
            <a:ext cx="2808287" cy="2232025"/>
          </a:xfrm>
          <a:prstGeom prst="sun">
            <a:avLst>
              <a:gd name="adj" fmla="val 25000"/>
            </a:avLst>
          </a:prstGeom>
          <a:solidFill>
            <a:srgbClr val="F8FD3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3200">
                <a:solidFill>
                  <a:srgbClr val="006600"/>
                </a:solidFill>
                <a:latin typeface="Times New Roman" pitchFamily="18" charset="0"/>
                <a:cs typeface="Arial" charset="0"/>
              </a:rPr>
              <a:t>Eden</a:t>
            </a:r>
          </a:p>
        </p:txBody>
      </p:sp>
      <p:sp>
        <p:nvSpPr>
          <p:cNvPr id="39943" name="Freeform 5"/>
          <p:cNvSpPr>
            <a:spLocks/>
          </p:cNvSpPr>
          <p:nvPr/>
        </p:nvSpPr>
        <p:spPr bwMode="auto">
          <a:xfrm>
            <a:off x="2057400" y="2971800"/>
            <a:ext cx="3733800" cy="685800"/>
          </a:xfrm>
          <a:custGeom>
            <a:avLst/>
            <a:gdLst>
              <a:gd name="T0" fmla="*/ 0 w 2496"/>
              <a:gd name="T1" fmla="*/ 0 h 304"/>
              <a:gd name="T2" fmla="*/ 718038 w 2496"/>
              <a:gd name="T3" fmla="*/ 433137 h 304"/>
              <a:gd name="T4" fmla="*/ 2297723 w 2496"/>
              <a:gd name="T5" fmla="*/ 649705 h 304"/>
              <a:gd name="T6" fmla="*/ 3733800 w 2496"/>
              <a:gd name="T7" fmla="*/ 649705 h 304"/>
              <a:gd name="T8" fmla="*/ 0 60000 65536"/>
              <a:gd name="T9" fmla="*/ 0 60000 65536"/>
              <a:gd name="T10" fmla="*/ 0 60000 65536"/>
              <a:gd name="T11" fmla="*/ 0 60000 65536"/>
              <a:gd name="T12" fmla="*/ 0 w 2496"/>
              <a:gd name="T13" fmla="*/ 0 h 304"/>
              <a:gd name="T14" fmla="*/ 2496 w 2496"/>
              <a:gd name="T15" fmla="*/ 304 h 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6" h="304">
                <a:moveTo>
                  <a:pt x="0" y="0"/>
                </a:moveTo>
                <a:cubicBezTo>
                  <a:pt x="112" y="72"/>
                  <a:pt x="224" y="144"/>
                  <a:pt x="480" y="192"/>
                </a:cubicBezTo>
                <a:cubicBezTo>
                  <a:pt x="736" y="240"/>
                  <a:pt x="1200" y="272"/>
                  <a:pt x="1536" y="288"/>
                </a:cubicBezTo>
                <a:cubicBezTo>
                  <a:pt x="1872" y="304"/>
                  <a:pt x="2184" y="296"/>
                  <a:pt x="2496" y="288"/>
                </a:cubicBezTo>
              </a:path>
            </a:pathLst>
          </a:custGeom>
          <a:noFill/>
          <a:ln w="38100" cap="rnd">
            <a:solidFill>
              <a:srgbClr val="0066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62600" y="2743200"/>
            <a:ext cx="2514600" cy="2057400"/>
            <a:chOff x="3504" y="1728"/>
            <a:chExt cx="1584" cy="1296"/>
          </a:xfrm>
        </p:grpSpPr>
        <p:sp>
          <p:nvSpPr>
            <p:cNvPr id="39947" name="AutoShape 8"/>
            <p:cNvSpPr>
              <a:spLocks noChangeArrowheads="1"/>
            </p:cNvSpPr>
            <p:nvPr/>
          </p:nvSpPr>
          <p:spPr bwMode="auto">
            <a:xfrm>
              <a:off x="3504" y="2112"/>
              <a:ext cx="1584" cy="528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de-DE" sz="2800" dirty="0">
                  <a:solidFill>
                    <a:schemeClr val="bg1"/>
                  </a:solidFill>
                  <a:latin typeface="Garamond" pitchFamily="18" charset="0"/>
                  <a:cs typeface="Arial" charset="0"/>
                </a:rPr>
                <a:t>Eden </a:t>
              </a:r>
              <a:r>
                <a:rPr lang="de-DE" sz="2800" dirty="0" smtClean="0">
                  <a:solidFill>
                    <a:schemeClr val="bg1"/>
                  </a:solidFill>
                  <a:latin typeface="Garamond" pitchFamily="18" charset="0"/>
                  <a:cs typeface="Arial" charset="0"/>
                </a:rPr>
                <a:t>Module</a:t>
              </a:r>
              <a:endParaRPr lang="de-DE" sz="2800" dirty="0">
                <a:solidFill>
                  <a:schemeClr val="bg1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9948" name="AutoShape 9"/>
            <p:cNvSpPr>
              <a:spLocks noChangeArrowheads="1"/>
            </p:cNvSpPr>
            <p:nvPr/>
          </p:nvSpPr>
          <p:spPr bwMode="auto">
            <a:xfrm flipV="1">
              <a:off x="3984" y="2640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49" name="AutoShape 10"/>
            <p:cNvSpPr>
              <a:spLocks noChangeArrowheads="1"/>
            </p:cNvSpPr>
            <p:nvPr/>
          </p:nvSpPr>
          <p:spPr bwMode="auto">
            <a:xfrm>
              <a:off x="3986" y="1728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945" name="Freeform 11"/>
          <p:cNvSpPr>
            <a:spLocks/>
          </p:cNvSpPr>
          <p:nvPr/>
        </p:nvSpPr>
        <p:spPr bwMode="auto">
          <a:xfrm>
            <a:off x="4211638" y="4267200"/>
            <a:ext cx="1731962" cy="1033463"/>
          </a:xfrm>
          <a:custGeom>
            <a:avLst/>
            <a:gdLst>
              <a:gd name="T0" fmla="*/ 0 w 672"/>
              <a:gd name="T1" fmla="*/ 1033463 h 1008"/>
              <a:gd name="T2" fmla="*/ 1113404 w 672"/>
              <a:gd name="T3" fmla="*/ 787400 h 1008"/>
              <a:gd name="T4" fmla="*/ 1731962 w 672"/>
              <a:gd name="T5" fmla="*/ 0 h 1008"/>
              <a:gd name="T6" fmla="*/ 0 60000 65536"/>
              <a:gd name="T7" fmla="*/ 0 60000 65536"/>
              <a:gd name="T8" fmla="*/ 0 60000 65536"/>
              <a:gd name="T9" fmla="*/ 0 w 672"/>
              <a:gd name="T10" fmla="*/ 0 h 1008"/>
              <a:gd name="T11" fmla="*/ 672 w 672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008">
                <a:moveTo>
                  <a:pt x="0" y="1008"/>
                </a:moveTo>
                <a:cubicBezTo>
                  <a:pt x="160" y="972"/>
                  <a:pt x="320" y="936"/>
                  <a:pt x="432" y="768"/>
                </a:cubicBezTo>
                <a:cubicBezTo>
                  <a:pt x="544" y="600"/>
                  <a:pt x="608" y="300"/>
                  <a:pt x="672" y="0"/>
                </a:cubicBezTo>
              </a:path>
            </a:pathLst>
          </a:custGeom>
          <a:noFill/>
          <a:ln w="3810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8313" y="1219200"/>
            <a:ext cx="55514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Tx/>
              <a:buChar char="•"/>
              <a:tabLst/>
              <a:defRPr/>
            </a:pPr>
            <a:r>
              <a:rPr kumimoji="0" lang="de-DE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Parallel </a:t>
            </a:r>
            <a:r>
              <a:rPr kumimoji="0" lang="de-DE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programming</a:t>
            </a:r>
            <a:r>
              <a:rPr kumimoji="0" lang="de-DE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on a </a:t>
            </a:r>
            <a:r>
              <a:rPr kumimoji="0" lang="de-DE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</a:t>
            </a:r>
            <a:r>
              <a:rPr kumimoji="0" lang="de-DE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level</a:t>
            </a:r>
            <a:r>
              <a:rPr kumimoji="0" lang="de-DE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</a:t>
            </a:r>
            <a:r>
              <a:rPr kumimoji="0" lang="de-DE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abstraction</a:t>
            </a:r>
            <a:r>
              <a:rPr kumimoji="0" lang="de-DE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explicit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process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definitions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implicit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communication</a:t>
            </a:r>
            <a:endPara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de-DE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Automatic</a:t>
            </a:r>
            <a:r>
              <a:rPr kumimoji="0" lang="de-DE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</a:t>
            </a:r>
            <a:r>
              <a:rPr kumimoji="0" lang="de-DE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</a:t>
            </a:r>
            <a:r>
              <a:rPr kumimoji="0" lang="de-DE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de-DE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channel</a:t>
            </a:r>
            <a:r>
              <a:rPr kumimoji="0" lang="de-DE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de-DE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management</a:t>
            </a:r>
            <a:endParaRPr kumimoji="0" lang="de-DE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Distributed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graph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reduction</a:t>
            </a:r>
            <a:endPara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Management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of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processes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and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their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interconnecting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channels</a:t>
            </a:r>
            <a:endPara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Message </a:t>
            </a:r>
            <a:r>
              <a:rPr kumimoji="0" 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passing</a:t>
            </a:r>
            <a: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endPara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FB6434-247B-42A2-AD23-CD67CB2ACE54}" type="slidenum">
              <a:rPr lang="de-DE" smtClean="0"/>
              <a:pPr/>
              <a:t>94</a:t>
            </a:fld>
            <a:endParaRPr lang="de-DE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Layer </a:t>
            </a:r>
            <a:r>
              <a:rPr lang="de-DE" dirty="0" err="1" smtClean="0"/>
              <a:t>Structure</a:t>
            </a:r>
            <a:endParaRPr lang="de-DE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63713" y="1989138"/>
            <a:ext cx="5616575" cy="3684587"/>
            <a:chOff x="1111" y="1253"/>
            <a:chExt cx="3538" cy="2321"/>
          </a:xfrm>
        </p:grpSpPr>
        <p:sp>
          <p:nvSpPr>
            <p:cNvPr id="40966" name="Rectangle 4"/>
            <p:cNvSpPr>
              <a:spLocks noChangeArrowheads="1"/>
            </p:cNvSpPr>
            <p:nvPr/>
          </p:nvSpPr>
          <p:spPr bwMode="auto">
            <a:xfrm>
              <a:off x="1111" y="2701"/>
              <a:ext cx="3538" cy="873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de-DE" sz="2800" dirty="0">
                <a:latin typeface="Calibri" pitchFamily="34" charset="0"/>
                <a:cs typeface="Arial" charset="0"/>
              </a:endParaRPr>
            </a:p>
            <a:p>
              <a:pPr algn="ctr"/>
              <a:r>
                <a:rPr lang="de-DE" sz="2800" dirty="0" smtClean="0">
                  <a:latin typeface="Calibri" pitchFamily="34" charset="0"/>
                  <a:cs typeface="Arial" charset="0"/>
                </a:rPr>
                <a:t>Parallel </a:t>
              </a:r>
              <a:r>
                <a:rPr lang="de-DE" sz="2800" dirty="0">
                  <a:latin typeface="Calibri" pitchFamily="34" charset="0"/>
                  <a:cs typeface="Arial" charset="0"/>
                </a:rPr>
                <a:t>GHC </a:t>
              </a:r>
              <a:r>
                <a:rPr lang="de-DE" sz="2800" dirty="0" err="1" smtClean="0">
                  <a:latin typeface="Calibri" pitchFamily="34" charset="0"/>
                  <a:cs typeface="Arial" charset="0"/>
                </a:rPr>
                <a:t>Runtime</a:t>
              </a:r>
              <a:r>
                <a:rPr lang="de-DE" sz="2800" dirty="0" smtClean="0">
                  <a:latin typeface="Calibri" pitchFamily="34" charset="0"/>
                  <a:cs typeface="Arial" charset="0"/>
                </a:rPr>
                <a:t> System</a:t>
              </a:r>
              <a:endParaRPr lang="de-DE" sz="2800" dirty="0">
                <a:latin typeface="Calibri" pitchFamily="34" charset="0"/>
                <a:cs typeface="Arial" charset="0"/>
              </a:endParaRPr>
            </a:p>
            <a:p>
              <a:pPr algn="ctr"/>
              <a:endParaRPr lang="de-DE" sz="2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967" name="Rectangle 5"/>
            <p:cNvSpPr>
              <a:spLocks noChangeArrowheads="1"/>
            </p:cNvSpPr>
            <p:nvPr/>
          </p:nvSpPr>
          <p:spPr bwMode="auto">
            <a:xfrm>
              <a:off x="1111" y="1253"/>
              <a:ext cx="3538" cy="980"/>
            </a:xfrm>
            <a:prstGeom prst="rect">
              <a:avLst/>
            </a:prstGeom>
            <a:solidFill>
              <a:srgbClr val="F8FD3B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r>
                <a:rPr lang="de-DE" sz="2800" dirty="0" smtClean="0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Eden </a:t>
              </a:r>
              <a:r>
                <a:rPr lang="de-DE" sz="2800" dirty="0" err="1" smtClean="0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programs</a:t>
              </a:r>
              <a:r>
                <a:rPr lang="de-DE" sz="2800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	</a:t>
              </a:r>
            </a:p>
          </p:txBody>
        </p:sp>
        <p:sp>
          <p:nvSpPr>
            <p:cNvPr id="40968" name="Rectangle 6"/>
            <p:cNvSpPr>
              <a:spLocks noChangeArrowheads="1"/>
            </p:cNvSpPr>
            <p:nvPr/>
          </p:nvSpPr>
          <p:spPr bwMode="auto">
            <a:xfrm>
              <a:off x="1111" y="1744"/>
              <a:ext cx="2886" cy="81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0000" tIns="46800" rIns="90000" bIns="46800"/>
            <a:lstStyle/>
            <a:p>
              <a:pPr algn="ctr"/>
              <a:r>
                <a:rPr lang="de-DE" sz="2800" dirty="0" smtClean="0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Skeleton Library </a:t>
              </a:r>
              <a:endParaRPr lang="de-DE" sz="2800" dirty="0">
                <a:solidFill>
                  <a:srgbClr val="0066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969" name="Rectangle 7"/>
            <p:cNvSpPr>
              <a:spLocks noChangeArrowheads="1"/>
            </p:cNvSpPr>
            <p:nvPr/>
          </p:nvSpPr>
          <p:spPr bwMode="auto">
            <a:xfrm>
              <a:off x="1391" y="2190"/>
              <a:ext cx="3258" cy="333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Eden </a:t>
              </a:r>
              <a:r>
                <a:rPr lang="de-DE" sz="2800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Module</a:t>
              </a:r>
              <a:endParaRPr lang="de-DE" sz="2800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970" name="Rectangle 8"/>
            <p:cNvSpPr>
              <a:spLocks noChangeArrowheads="1"/>
            </p:cNvSpPr>
            <p:nvPr/>
          </p:nvSpPr>
          <p:spPr bwMode="auto">
            <a:xfrm>
              <a:off x="1111" y="2473"/>
              <a:ext cx="3538" cy="335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sz="2800" dirty="0">
                  <a:latin typeface="Calibri" pitchFamily="34" charset="0"/>
                  <a:cs typeface="Arial" charset="0"/>
                </a:rPr>
                <a:t>Primitive </a:t>
              </a:r>
              <a:r>
                <a:rPr lang="de-DE" sz="2800" dirty="0" err="1" smtClean="0">
                  <a:latin typeface="Calibri" pitchFamily="34" charset="0"/>
                  <a:cs typeface="Arial" charset="0"/>
                </a:rPr>
                <a:t>Operations</a:t>
              </a:r>
              <a:endParaRPr lang="de-DE" sz="2800" dirty="0"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402638-F9BC-4504-9863-C0B04F739066}" type="slidenum">
              <a:rPr lang="de-DE" smtClean="0"/>
              <a:pPr/>
              <a:t>95</a:t>
            </a:fld>
            <a:endParaRPr lang="de-DE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r"/>
            <a:r>
              <a:rPr lang="en-GB" dirty="0" smtClean="0"/>
              <a:t>Parprim – The Interface to the Parallel RTS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" y="1357298"/>
            <a:ext cx="9144032" cy="5135563"/>
          </a:xfrm>
          <a:solidFill>
            <a:schemeClr val="bg1"/>
          </a:solidFill>
        </p:spPr>
        <p:txBody>
          <a:bodyPr/>
          <a:lstStyle/>
          <a:p>
            <a:pPr>
              <a:spcAft>
                <a:spcPct val="30000"/>
              </a:spcAft>
              <a:buClr>
                <a:srgbClr val="FF6600"/>
              </a:buClr>
              <a:buFont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Primitive operations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provide the basic functionality :</a:t>
            </a:r>
          </a:p>
          <a:p>
            <a:pPr marL="444500" indent="-266700">
              <a:spcAft>
                <a:spcPct val="30000"/>
              </a:spcAft>
              <a:buClr>
                <a:srgbClr val="FF6600"/>
              </a:buClr>
            </a:pPr>
            <a:r>
              <a:rPr lang="en-GB" b="1" dirty="0" smtClean="0"/>
              <a:t>channel administration</a:t>
            </a:r>
          </a:p>
          <a:p>
            <a:pPr marL="901700" lvl="2" indent="-323850" defTabSz="457200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à"/>
            </a:pPr>
            <a:r>
              <a:rPr lang="en-US" sz="2000" dirty="0" smtClean="0">
                <a:cs typeface="Times New Roman" pitchFamily="18" charset="0"/>
              </a:rPr>
              <a:t>primitive channels  (= </a:t>
            </a:r>
            <a:r>
              <a:rPr lang="en-US" sz="2000" dirty="0" err="1" smtClean="0">
                <a:cs typeface="Times New Roman" pitchFamily="18" charset="0"/>
              </a:rPr>
              <a:t>inports</a:t>
            </a:r>
            <a:r>
              <a:rPr lang="en-US" sz="2000" dirty="0" smtClean="0">
                <a:cs typeface="Times New Roman" pitchFamily="18" charset="0"/>
              </a:rPr>
              <a:t>)		</a:t>
            </a:r>
            <a:r>
              <a:rPr lang="en-US" sz="2000" b="1" dirty="0" smtClean="0">
                <a:solidFill>
                  <a:srgbClr val="FF0000"/>
                </a:solidFill>
              </a:rPr>
              <a:t>data </a:t>
            </a:r>
            <a:r>
              <a:rPr lang="en-US" sz="2000" b="1" dirty="0" err="1" smtClean="0">
                <a:solidFill>
                  <a:srgbClr val="FF0000"/>
                </a:solidFill>
              </a:rPr>
              <a:t>ChanName</a:t>
            </a:r>
            <a:r>
              <a:rPr lang="en-US" sz="2000" b="1" dirty="0" smtClean="0">
                <a:solidFill>
                  <a:srgbClr val="FF0000"/>
                </a:solidFill>
              </a:rPr>
              <a:t>' a = Chan </a:t>
            </a:r>
            <a:r>
              <a:rPr lang="en-US" sz="2000" b="1" dirty="0" err="1" smtClean="0">
                <a:solidFill>
                  <a:srgbClr val="FF0000"/>
                </a:solidFill>
              </a:rPr>
              <a:t>Int</a:t>
            </a:r>
            <a:r>
              <a:rPr lang="en-US" sz="2000" b="1" dirty="0" smtClean="0">
                <a:solidFill>
                  <a:srgbClr val="FF0000"/>
                </a:solidFill>
              </a:rPr>
              <a:t>#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Int</a:t>
            </a:r>
            <a:r>
              <a:rPr lang="en-US" sz="2000" b="1" dirty="0" smtClean="0">
                <a:solidFill>
                  <a:srgbClr val="FF0000"/>
                </a:solidFill>
              </a:rPr>
              <a:t># 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</a:rPr>
              <a:t>Int</a:t>
            </a:r>
            <a:r>
              <a:rPr lang="en-US" sz="2000" b="1" dirty="0" smtClean="0">
                <a:solidFill>
                  <a:srgbClr val="FF0000"/>
                </a:solidFill>
              </a:rPr>
              <a:t>#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marL="901700" lvl="2" indent="-323850" defTabSz="457200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à"/>
            </a:pPr>
            <a:r>
              <a:rPr lang="en-GB" sz="2000" dirty="0" smtClean="0"/>
              <a:t>create communication channel(s)	</a:t>
            </a:r>
            <a:r>
              <a:rPr lang="it-IT" sz="2000" b="1" dirty="0" err="1" smtClean="0">
                <a:solidFill>
                  <a:srgbClr val="FF0000"/>
                </a:solidFill>
              </a:rPr>
              <a:t>createC</a:t>
            </a:r>
            <a:r>
              <a:rPr lang="it-IT" sz="2000" b="1" dirty="0" smtClean="0">
                <a:solidFill>
                  <a:srgbClr val="FF0000"/>
                </a:solidFill>
              </a:rPr>
              <a:t> :: IO ( </a:t>
            </a:r>
            <a:r>
              <a:rPr lang="it-IT" sz="2000" b="1" dirty="0" err="1" smtClean="0">
                <a:solidFill>
                  <a:srgbClr val="FF0000"/>
                </a:solidFill>
              </a:rPr>
              <a:t>ChanName</a:t>
            </a:r>
            <a:r>
              <a:rPr lang="it-IT" sz="2000" b="1" dirty="0" smtClean="0">
                <a:solidFill>
                  <a:srgbClr val="FF0000"/>
                </a:solidFill>
              </a:rPr>
              <a:t>' a, </a:t>
            </a:r>
            <a:r>
              <a:rPr lang="it-IT" sz="2000" b="1" dirty="0" err="1" smtClean="0">
                <a:solidFill>
                  <a:srgbClr val="FF0000"/>
                </a:solidFill>
              </a:rPr>
              <a:t>a</a:t>
            </a:r>
            <a:r>
              <a:rPr lang="it-IT" sz="2000" b="1" dirty="0" smtClean="0">
                <a:solidFill>
                  <a:srgbClr val="FF0000"/>
                </a:solidFill>
              </a:rPr>
              <a:t> )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</a:p>
          <a:p>
            <a:pPr marL="901700" lvl="2" indent="-323850" defTabSz="457200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à"/>
            </a:pPr>
            <a:r>
              <a:rPr lang="en-GB" sz="2000" dirty="0" smtClean="0"/>
              <a:t>connect communication channel	</a:t>
            </a:r>
            <a:r>
              <a:rPr lang="de-DE" sz="2000" b="1" dirty="0" err="1" smtClean="0">
                <a:solidFill>
                  <a:srgbClr val="FF0000"/>
                </a:solidFill>
              </a:rPr>
              <a:t>connectToPort</a:t>
            </a:r>
            <a:r>
              <a:rPr lang="de-DE" sz="2000" b="1" dirty="0" smtClean="0">
                <a:solidFill>
                  <a:srgbClr val="FF0000"/>
                </a:solidFill>
              </a:rPr>
              <a:t> :: </a:t>
            </a:r>
            <a:r>
              <a:rPr lang="de-DE" sz="2000" b="1" dirty="0" err="1" smtClean="0">
                <a:solidFill>
                  <a:srgbClr val="FF0000"/>
                </a:solidFill>
              </a:rPr>
              <a:t>ChanName</a:t>
            </a:r>
            <a:r>
              <a:rPr lang="it-IT" sz="2000" b="1" dirty="0" smtClean="0">
                <a:solidFill>
                  <a:srgbClr val="FF0000"/>
                </a:solidFill>
              </a:rPr>
              <a:t>'</a:t>
            </a:r>
            <a:r>
              <a:rPr lang="de-DE" sz="2000" b="1" dirty="0" smtClean="0">
                <a:solidFill>
                  <a:srgbClr val="FF0000"/>
                </a:solidFill>
              </a:rPr>
              <a:t> a -&gt; IO ()</a:t>
            </a:r>
            <a:endParaRPr lang="en-GB" dirty="0" smtClean="0"/>
          </a:p>
          <a:p>
            <a:pPr marL="444500" indent="-266700" defTabSz="457200">
              <a:spcAft>
                <a:spcPct val="30000"/>
              </a:spcAft>
              <a:buClr>
                <a:srgbClr val="FF6600"/>
              </a:buClr>
            </a:pPr>
            <a:r>
              <a:rPr lang="en-GB" b="1" dirty="0" smtClean="0"/>
              <a:t>communication</a:t>
            </a:r>
          </a:p>
          <a:p>
            <a:pPr marL="901700" lvl="2" indent="-323850" defTabSz="457200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à"/>
            </a:pPr>
            <a:r>
              <a:rPr lang="en-GB" sz="2000" dirty="0" smtClean="0"/>
              <a:t>send data						</a:t>
            </a:r>
            <a:r>
              <a:rPr lang="en-GB" sz="2000" b="1" dirty="0" smtClean="0">
                <a:solidFill>
                  <a:srgbClr val="FF0000"/>
                </a:solidFill>
              </a:rPr>
              <a:t>sendData :: Mode -&gt; a -&gt; IO ()</a:t>
            </a:r>
            <a:endParaRPr lang="en-GB" sz="2000" dirty="0" smtClean="0">
              <a:solidFill>
                <a:srgbClr val="FF6600"/>
              </a:solidFill>
            </a:endParaRPr>
          </a:p>
          <a:p>
            <a:pPr marL="901700" lvl="2" indent="-323850" defTabSz="457200">
              <a:spcBef>
                <a:spcPct val="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à"/>
            </a:pPr>
            <a:r>
              <a:rPr lang="en-GB" sz="2000" dirty="0" smtClean="0"/>
              <a:t>modi							</a:t>
            </a:r>
            <a:r>
              <a:rPr lang="en-GB" sz="2000" b="1" dirty="0" smtClean="0">
                <a:solidFill>
                  <a:srgbClr val="FF0000"/>
                </a:solidFill>
              </a:rPr>
              <a:t>data Mode = Connect | Stream  | Data |</a:t>
            </a:r>
            <a:br>
              <a:rPr lang="en-GB" sz="2000" b="1" dirty="0" smtClean="0">
                <a:solidFill>
                  <a:srgbClr val="FF0000"/>
                </a:solidFill>
              </a:rPr>
            </a:br>
            <a:r>
              <a:rPr lang="en-GB" sz="2000" b="1" dirty="0" smtClean="0">
                <a:solidFill>
                  <a:srgbClr val="FF0000"/>
                </a:solidFill>
              </a:rPr>
              <a:t>											 	Instantiate Int</a:t>
            </a:r>
            <a:endParaRPr lang="en-GB" dirty="0" smtClean="0"/>
          </a:p>
          <a:p>
            <a:pPr marL="444500" indent="-266700" defTabSz="457200">
              <a:spcAft>
                <a:spcPct val="30000"/>
              </a:spcAft>
              <a:buClr>
                <a:srgbClr val="FF6600"/>
              </a:buClr>
            </a:pPr>
            <a:r>
              <a:rPr lang="en-GB" b="1" dirty="0" smtClean="0"/>
              <a:t>thread creation</a:t>
            </a:r>
            <a:r>
              <a:rPr lang="en-GB" dirty="0" smtClean="0"/>
              <a:t>					</a:t>
            </a:r>
            <a:r>
              <a:rPr lang="en-GB" sz="2000" b="1" dirty="0" smtClean="0">
                <a:solidFill>
                  <a:srgbClr val="FF0000"/>
                </a:solidFill>
              </a:rPr>
              <a:t>fork :: IO () -&gt; IO ()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444500" indent="-266700" defTabSz="457200">
              <a:spcAft>
                <a:spcPct val="30000"/>
              </a:spcAft>
              <a:buClr>
                <a:srgbClr val="FF6600"/>
              </a:buClr>
            </a:pPr>
            <a:r>
              <a:rPr lang="en-GB" b="1" dirty="0" smtClean="0"/>
              <a:t>general</a:t>
            </a:r>
            <a:r>
              <a:rPr lang="en-GB" dirty="0" smtClean="0"/>
              <a:t> 							</a:t>
            </a:r>
            <a:r>
              <a:rPr lang="en-GB" sz="2000" b="1" dirty="0" smtClean="0">
                <a:solidFill>
                  <a:srgbClr val="FF0000"/>
                </a:solidFill>
              </a:rPr>
              <a:t>noPE, selfPE :: Int</a:t>
            </a:r>
            <a:endParaRPr lang="en-GB" b="1" dirty="0" smtClean="0">
              <a:solidFill>
                <a:srgbClr val="FF6600"/>
              </a:solidFill>
            </a:endParaRPr>
          </a:p>
        </p:txBody>
      </p:sp>
      <p:sp>
        <p:nvSpPr>
          <p:cNvPr id="44038" name="AutoShape 4"/>
          <p:cNvSpPr>
            <a:spLocks noChangeArrowheads="1"/>
          </p:cNvSpPr>
          <p:nvPr/>
        </p:nvSpPr>
        <p:spPr bwMode="auto">
          <a:xfrm>
            <a:off x="285720" y="357166"/>
            <a:ext cx="792163" cy="576263"/>
          </a:xfrm>
          <a:prstGeom prst="cloudCallout">
            <a:avLst>
              <a:gd name="adj1" fmla="val 1505"/>
              <a:gd name="adj2" fmla="val -3995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GB" sz="1800" b="0">
              <a:solidFill>
                <a:srgbClr val="FF66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358114" y="2143116"/>
            <a:ext cx="200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Calibri" pitchFamily="34" charset="0"/>
              </a:rPr>
              <a:t>PE     </a:t>
            </a:r>
            <a:r>
              <a:rPr lang="de-DE" sz="1600" dirty="0" err="1" smtClean="0">
                <a:latin typeface="Calibri" pitchFamily="34" charset="0"/>
              </a:rPr>
              <a:t>Process</a:t>
            </a:r>
            <a:r>
              <a:rPr lang="de-DE" sz="1600" dirty="0" smtClean="0">
                <a:latin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</a:rPr>
              <a:t>Inport</a:t>
            </a:r>
            <a:endParaRPr lang="de-DE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Freeform 7"/>
          <p:cNvSpPr>
            <a:spLocks/>
          </p:cNvSpPr>
          <p:nvPr/>
        </p:nvSpPr>
        <p:spPr bwMode="auto">
          <a:xfrm>
            <a:off x="2981332" y="4429132"/>
            <a:ext cx="2590800" cy="1000132"/>
          </a:xfrm>
          <a:custGeom>
            <a:avLst/>
            <a:gdLst>
              <a:gd name="T0" fmla="*/ 0 w 1632"/>
              <a:gd name="T1" fmla="*/ 541867 h 432"/>
              <a:gd name="T2" fmla="*/ 2590800 w 1632"/>
              <a:gd name="T3" fmla="*/ 0 h 432"/>
              <a:gd name="T4" fmla="*/ 304800 w 1632"/>
              <a:gd name="T5" fmla="*/ 609600 h 432"/>
              <a:gd name="T6" fmla="*/ 0 w 1632"/>
              <a:gd name="T7" fmla="*/ 54186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432"/>
              <a:gd name="T14" fmla="*/ 1632 w 16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2" h="432">
                <a:moveTo>
                  <a:pt x="0" y="384"/>
                </a:moveTo>
                <a:lnTo>
                  <a:pt x="1632" y="0"/>
                </a:lnTo>
                <a:lnTo>
                  <a:pt x="192" y="432"/>
                </a:lnTo>
                <a:lnTo>
                  <a:pt x="0" y="38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6C6982-F3F1-42AA-B8DC-40EC5CB6BB24}" type="slidenum">
              <a:rPr lang="de-DE" smtClean="0"/>
              <a:pPr/>
              <a:t>96</a:t>
            </a:fld>
            <a:endParaRPr lang="de-DE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76200"/>
            <a:ext cx="7458068" cy="1143000"/>
          </a:xfrm>
        </p:spPr>
        <p:txBody>
          <a:bodyPr/>
          <a:lstStyle/>
          <a:p>
            <a:r>
              <a:rPr lang="de-DE" dirty="0" smtClean="0">
                <a:solidFill>
                  <a:srgbClr val="006600"/>
                </a:solidFill>
              </a:rPr>
              <a:t>The Eden Module</a:t>
            </a: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-32" y="3413469"/>
            <a:ext cx="9144032" cy="1015663"/>
          </a:xfrm>
          <a:prstGeom prst="rect">
            <a:avLst/>
          </a:prstGeom>
          <a:solidFill>
            <a:srgbClr val="F8FD3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46163" eaLnBrk="1" hangingPunct="1"/>
            <a:r>
              <a:rPr lang="de-DE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:: </a:t>
            </a:r>
            <a:r>
              <a:rPr lang="de-DE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(Trans a, Trans b) </a:t>
            </a:r>
            <a:r>
              <a:rPr lang="de-DE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=&gt; (</a:t>
            </a:r>
            <a:r>
              <a:rPr lang="de-DE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a -&gt; b</a:t>
            </a:r>
            <a:r>
              <a:rPr lang="de-DE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de-DE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	-&gt; </a:t>
            </a:r>
            <a:r>
              <a:rPr lang="de-DE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a b</a:t>
            </a:r>
          </a:p>
          <a:p>
            <a:pPr defTabSz="1046163" eaLnBrk="1" hangingPunct="1"/>
            <a:r>
              <a:rPr lang="de-DE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( # ) 	</a:t>
            </a:r>
            <a:r>
              <a:rPr lang="de-DE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de-DE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(Trans a, Trans b) </a:t>
            </a:r>
            <a:r>
              <a:rPr lang="de-DE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=&gt; </a:t>
            </a:r>
            <a:r>
              <a:rPr lang="de-DE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a b </a:t>
            </a:r>
            <a:r>
              <a:rPr lang="de-DE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de-DE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a -&gt; </a:t>
            </a:r>
            <a:r>
              <a:rPr lang="de-DE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  <a:p>
            <a:pPr defTabSz="1046163" eaLnBrk="1" hangingPunct="1"/>
            <a:r>
              <a:rPr lang="de-DE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spawn</a:t>
            </a:r>
            <a:r>
              <a:rPr lang="de-DE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  :: (Trans a, Trans b) =&gt; [</a:t>
            </a:r>
            <a:r>
              <a:rPr lang="de-DE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a b] -&gt; [a]-&gt;[b]</a:t>
            </a:r>
            <a:endParaRPr lang="de-DE" dirty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90" name="AutoShape 4"/>
          <p:cNvSpPr>
            <a:spLocks noChangeArrowheads="1"/>
          </p:cNvSpPr>
          <p:nvPr/>
        </p:nvSpPr>
        <p:spPr bwMode="auto">
          <a:xfrm>
            <a:off x="642910" y="1309686"/>
            <a:ext cx="8072494" cy="1690686"/>
          </a:xfrm>
          <a:prstGeom prst="wedgeRoundRectCallout">
            <a:avLst>
              <a:gd name="adj1" fmla="val -25125"/>
              <a:gd name="adj2" fmla="val 681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95263" indent="-195263" eaLnBrk="1" hangingPunct="1"/>
            <a:r>
              <a:rPr lang="en-GB" sz="2400" b="0" dirty="0" smtClean="0">
                <a:latin typeface="Calibri" pitchFamily="34" charset="0"/>
                <a:cs typeface="Arial" charset="0"/>
              </a:rPr>
              <a:t>Type class  </a:t>
            </a:r>
            <a:r>
              <a:rPr lang="en-GB" sz="2400" dirty="0">
                <a:latin typeface="Calibri" pitchFamily="34" charset="0"/>
                <a:cs typeface="Arial" charset="0"/>
              </a:rPr>
              <a:t>Trans</a:t>
            </a:r>
            <a:endParaRPr lang="en-GB" sz="2400" b="0" dirty="0">
              <a:latin typeface="Calibri" pitchFamily="34" charset="0"/>
              <a:cs typeface="Arial" charset="0"/>
            </a:endParaRPr>
          </a:p>
          <a:p>
            <a:pPr marL="195263" indent="-195263" eaLnBrk="1" hangingPunct="1">
              <a:buFontTx/>
              <a:buChar char="•"/>
            </a:pPr>
            <a:r>
              <a:rPr lang="en-GB" b="0" dirty="0" smtClean="0">
                <a:latin typeface="Calibri" pitchFamily="34" charset="0"/>
                <a:cs typeface="Arial" charset="0"/>
              </a:rPr>
              <a:t>transmissible data types </a:t>
            </a:r>
            <a:endParaRPr lang="en-GB" b="0" dirty="0">
              <a:latin typeface="Calibri" pitchFamily="34" charset="0"/>
              <a:cs typeface="Arial" charset="0"/>
            </a:endParaRPr>
          </a:p>
          <a:p>
            <a:pPr marL="195263" indent="-195263" eaLnBrk="1" hangingPunct="1">
              <a:buFontTx/>
              <a:buChar char="•"/>
            </a:pPr>
            <a:r>
              <a:rPr lang="en-GB" b="0" dirty="0" smtClean="0">
                <a:latin typeface="Calibri" pitchFamily="34" charset="0"/>
                <a:cs typeface="Arial" charset="0"/>
              </a:rPr>
              <a:t>overloaded communication functions </a:t>
            </a:r>
            <a:r>
              <a:rPr lang="en-GB" b="0" dirty="0">
                <a:latin typeface="Calibri" pitchFamily="34" charset="0"/>
                <a:cs typeface="Arial" charset="0"/>
              </a:rPr>
              <a:t/>
            </a:r>
            <a:br>
              <a:rPr lang="en-GB" b="0" dirty="0">
                <a:latin typeface="Calibri" pitchFamily="34" charset="0"/>
                <a:cs typeface="Arial" charset="0"/>
              </a:rPr>
            </a:br>
            <a:r>
              <a:rPr lang="en-GB" b="0" dirty="0" smtClean="0">
                <a:latin typeface="Calibri" pitchFamily="34" charset="0"/>
                <a:cs typeface="Arial" charset="0"/>
              </a:rPr>
              <a:t>	for lists (-&gt; </a:t>
            </a:r>
            <a:r>
              <a:rPr lang="en-GB" b="0" dirty="0">
                <a:latin typeface="Calibri" pitchFamily="34" charset="0"/>
                <a:cs typeface="Arial" charset="0"/>
              </a:rPr>
              <a:t>streams</a:t>
            </a:r>
            <a:r>
              <a:rPr lang="en-GB" b="0" dirty="0" smtClean="0">
                <a:latin typeface="Calibri" pitchFamily="34" charset="0"/>
                <a:cs typeface="Arial" charset="0"/>
              </a:rPr>
              <a:t>):  	      </a:t>
            </a:r>
            <a:r>
              <a:rPr lang="en-GB" dirty="0" smtClean="0">
                <a:latin typeface="Calibri" pitchFamily="34" charset="0"/>
                <a:cs typeface="Arial" charset="0"/>
              </a:rPr>
              <a:t>write :: a -&gt; IO ()  </a:t>
            </a:r>
            <a:r>
              <a:rPr lang="en-GB" b="0" dirty="0" smtClean="0">
                <a:latin typeface="Calibri" pitchFamily="34" charset="0"/>
                <a:cs typeface="Arial" charset="0"/>
              </a:rPr>
              <a:t/>
            </a:r>
            <a:br>
              <a:rPr lang="en-GB" b="0" dirty="0" smtClean="0">
                <a:latin typeface="Calibri" pitchFamily="34" charset="0"/>
                <a:cs typeface="Arial" charset="0"/>
              </a:rPr>
            </a:br>
            <a:r>
              <a:rPr lang="en-GB" b="0" dirty="0" smtClean="0">
                <a:latin typeface="Calibri" pitchFamily="34" charset="0"/>
                <a:cs typeface="Arial" charset="0"/>
              </a:rPr>
              <a:t>	and tuples (-&gt; concurrency):   </a:t>
            </a:r>
            <a:r>
              <a:rPr lang="en-GB" dirty="0" smtClean="0">
                <a:latin typeface="Calibri" pitchFamily="34" charset="0"/>
                <a:cs typeface="Arial" charset="0"/>
              </a:rPr>
              <a:t>createComm :: IO (ChanName a, a)</a:t>
            </a:r>
            <a:endParaRPr lang="en-GB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41991" name="AutoShape 5"/>
          <p:cNvSpPr>
            <a:spLocks noChangeArrowheads="1"/>
          </p:cNvSpPr>
          <p:nvPr/>
        </p:nvSpPr>
        <p:spPr bwMode="auto">
          <a:xfrm flipV="1">
            <a:off x="228600" y="5286388"/>
            <a:ext cx="3771896" cy="1357322"/>
          </a:xfrm>
          <a:prstGeom prst="wedgeRoundRectCallout">
            <a:avLst>
              <a:gd name="adj1" fmla="val -36209"/>
              <a:gd name="adj2" fmla="val 1121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r>
              <a:rPr lang="en-GB" sz="2400" b="0" dirty="0" smtClean="0">
                <a:latin typeface="Calibri" pitchFamily="34" charset="0"/>
                <a:cs typeface="Arial" charset="0"/>
              </a:rPr>
              <a:t>explicit definitions  </a:t>
            </a:r>
            <a:endParaRPr lang="en-GB" sz="2400" b="0" dirty="0"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en-GB" sz="2400" dirty="0" smtClean="0">
                <a:latin typeface="Calibri" pitchFamily="34" charset="0"/>
                <a:cs typeface="Arial" charset="0"/>
              </a:rPr>
              <a:t>of </a:t>
            </a:r>
            <a:r>
              <a:rPr lang="en-GB" sz="2400" dirty="0">
                <a:latin typeface="Calibri" pitchFamily="34" charset="0"/>
                <a:cs typeface="Arial" charset="0"/>
              </a:rPr>
              <a:t>process</a:t>
            </a:r>
            <a:r>
              <a:rPr lang="en-GB" sz="2400" b="0" dirty="0">
                <a:latin typeface="Calibri" pitchFamily="34" charset="0"/>
                <a:cs typeface="Arial" charset="0"/>
              </a:rPr>
              <a:t>, </a:t>
            </a:r>
            <a:r>
              <a:rPr lang="en-GB" sz="2400" dirty="0">
                <a:latin typeface="Calibri" pitchFamily="34" charset="0"/>
                <a:cs typeface="Arial" charset="0"/>
              </a:rPr>
              <a:t>( # ) </a:t>
            </a:r>
            <a:r>
              <a:rPr lang="en-GB" sz="2400" b="0" dirty="0" smtClean="0">
                <a:latin typeface="Calibri" pitchFamily="34" charset="0"/>
                <a:cs typeface="Arial" charset="0"/>
              </a:rPr>
              <a:t>and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 Process</a:t>
            </a:r>
          </a:p>
          <a:p>
            <a:pPr eaLnBrk="1" hangingPunct="1"/>
            <a:r>
              <a:rPr lang="en-GB" sz="2400" b="0" dirty="0" smtClean="0">
                <a:latin typeface="Calibri" pitchFamily="34" charset="0"/>
                <a:cs typeface="Arial" charset="0"/>
              </a:rPr>
              <a:t>as well as 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spawn</a:t>
            </a:r>
            <a:endParaRPr lang="en-GB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41992" name="AutoShape 6"/>
          <p:cNvSpPr>
            <a:spLocks noChangeArrowheads="1"/>
          </p:cNvSpPr>
          <p:nvPr/>
        </p:nvSpPr>
        <p:spPr bwMode="auto">
          <a:xfrm>
            <a:off x="4572000" y="5286388"/>
            <a:ext cx="4414862" cy="1347806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87338" indent="-287338" defTabSz="279400" eaLnBrk="1" hangingPunct="1">
              <a:spcAft>
                <a:spcPct val="10000"/>
              </a:spcAft>
            </a:pPr>
            <a:r>
              <a:rPr lang="en-GB" sz="2400" b="0" dirty="0" smtClean="0">
                <a:latin typeface="Calibri" pitchFamily="34" charset="0"/>
                <a:cs typeface="Arial" charset="0"/>
              </a:rPr>
              <a:t>explicit 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channels</a:t>
            </a:r>
            <a:endParaRPr lang="en-GB" sz="2400" dirty="0">
              <a:latin typeface="Calibri" pitchFamily="34" charset="0"/>
              <a:cs typeface="Arial" charset="0"/>
            </a:endParaRPr>
          </a:p>
          <a:p>
            <a:pPr marL="287338" indent="-287338" defTabSz="279400" eaLnBrk="1" hangingPunct="1">
              <a:spcAft>
                <a:spcPct val="10000"/>
              </a:spcAft>
              <a:buFontTx/>
              <a:buChar char="•"/>
            </a:pPr>
            <a:r>
              <a:rPr lang="en-GB" b="0" dirty="0" smtClean="0">
                <a:latin typeface="Calibri" pitchFamily="34" charset="0"/>
                <a:cs typeface="Arial" charset="0"/>
              </a:rPr>
              <a:t>newtype </a:t>
            </a:r>
            <a:r>
              <a:rPr lang="en-GB" b="0" dirty="0">
                <a:latin typeface="Calibri" pitchFamily="34" charset="0"/>
                <a:cs typeface="Arial" charset="0"/>
              </a:rPr>
              <a:t>ChanName a 	</a:t>
            </a:r>
            <a:endParaRPr lang="en-GB" b="0" dirty="0" smtClean="0">
              <a:latin typeface="Calibri" pitchFamily="34" charset="0"/>
              <a:cs typeface="Arial" charset="0"/>
            </a:endParaRPr>
          </a:p>
          <a:p>
            <a:pPr marL="287338" indent="-287338" defTabSz="279400" eaLnBrk="1" hangingPunct="1">
              <a:spcAft>
                <a:spcPct val="10000"/>
              </a:spcAft>
            </a:pPr>
            <a:r>
              <a:rPr lang="en-GB" b="0" dirty="0" smtClean="0">
                <a:latin typeface="Calibri" pitchFamily="34" charset="0"/>
                <a:cs typeface="Arial" charset="0"/>
              </a:rPr>
              <a:t>							= Comm (a -&gt; IO ())</a:t>
            </a:r>
            <a:endParaRPr lang="en-GB" b="0" dirty="0">
              <a:latin typeface="Calibri" pitchFamily="34" charset="0"/>
              <a:cs typeface="Arial" charset="0"/>
            </a:endParaRPr>
          </a:p>
        </p:txBody>
      </p:sp>
      <p:sp>
        <p:nvSpPr>
          <p:cNvPr id="41994" name="Oval 8"/>
          <p:cNvSpPr>
            <a:spLocks noChangeArrowheads="1"/>
          </p:cNvSpPr>
          <p:nvPr/>
        </p:nvSpPr>
        <p:spPr bwMode="auto">
          <a:xfrm>
            <a:off x="2667000" y="4648200"/>
            <a:ext cx="457200" cy="152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014" y="142852"/>
            <a:ext cx="914400" cy="990600"/>
            <a:chOff x="3504" y="1728"/>
            <a:chExt cx="1584" cy="1296"/>
          </a:xfrm>
        </p:grpSpPr>
        <p:sp>
          <p:nvSpPr>
            <p:cNvPr id="41996" name="AutoShape 10"/>
            <p:cNvSpPr>
              <a:spLocks noChangeArrowheads="1"/>
            </p:cNvSpPr>
            <p:nvPr/>
          </p:nvSpPr>
          <p:spPr bwMode="auto">
            <a:xfrm>
              <a:off x="3504" y="2112"/>
              <a:ext cx="1584" cy="528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 sz="2800">
                <a:solidFill>
                  <a:schemeClr val="bg1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41997" name="AutoShape 11"/>
            <p:cNvSpPr>
              <a:spLocks noChangeArrowheads="1"/>
            </p:cNvSpPr>
            <p:nvPr/>
          </p:nvSpPr>
          <p:spPr bwMode="auto">
            <a:xfrm flipV="1">
              <a:off x="3984" y="2640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998" name="AutoShape 12"/>
            <p:cNvSpPr>
              <a:spLocks noChangeArrowheads="1"/>
            </p:cNvSpPr>
            <p:nvPr/>
          </p:nvSpPr>
          <p:spPr bwMode="auto">
            <a:xfrm>
              <a:off x="3986" y="1728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Rechteck 13"/>
          <p:cNvSpPr/>
          <p:nvPr/>
        </p:nvSpPr>
        <p:spPr bwMode="auto">
          <a:xfrm>
            <a:off x="3143240" y="5214950"/>
            <a:ext cx="500066" cy="1428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auto">
          <a:xfrm rot="10800000" flipV="1">
            <a:off x="3071803" y="4429132"/>
            <a:ext cx="2500330" cy="8572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1870" y="6643710"/>
            <a:ext cx="2133600" cy="196850"/>
          </a:xfrm>
          <a:noFill/>
        </p:spPr>
        <p:txBody>
          <a:bodyPr/>
          <a:lstStyle/>
          <a:p>
            <a:fld id="{7B27CC0F-1600-4369-86EA-4E7C9423E374}" type="slidenum">
              <a:rPr lang="de-DE" smtClean="0"/>
              <a:pPr/>
              <a:t>97</a:t>
            </a:fld>
            <a:endParaRPr lang="de-DE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142860"/>
            <a:ext cx="7458068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00"/>
                </a:solidFill>
              </a:rPr>
              <a:t>Type class Trans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89119"/>
            <a:ext cx="8643966" cy="4525963"/>
          </a:xfrm>
        </p:spPr>
        <p:txBody>
          <a:bodyPr/>
          <a:lstStyle/>
          <a:p>
            <a:pPr defTabSz="261938">
              <a:buFontTx/>
              <a:buNone/>
            </a:pP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NFData</a:t>
            </a: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 a =&gt; </a:t>
            </a:r>
            <a:r>
              <a:rPr lang="en-GB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Trans</a:t>
            </a:r>
            <a:r>
              <a:rPr lang="en-GB" sz="2200" b="1" dirty="0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a where</a:t>
            </a:r>
          </a:p>
          <a:p>
            <a:pPr defTabSz="261938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write</a:t>
            </a: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 		:: 	a -&gt; IO ( )</a:t>
            </a:r>
          </a:p>
          <a:p>
            <a:pPr defTabSz="261938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	write </a:t>
            </a: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x 	= 	</a:t>
            </a:r>
            <a:r>
              <a:rPr lang="en-GB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rnf</a:t>
            </a: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 x `pseq` </a:t>
            </a:r>
            <a:r>
              <a:rPr lang="en-GB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sendData</a:t>
            </a:r>
            <a:r>
              <a:rPr lang="en-GB" sz="22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Data x</a:t>
            </a:r>
          </a:p>
          <a:p>
            <a:pPr defTabSz="261938">
              <a:lnSpc>
                <a:spcPct val="80000"/>
              </a:lnSpc>
              <a:buFontTx/>
              <a:buNone/>
            </a:pP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defTabSz="261938">
              <a:buFontTx/>
              <a:buNone/>
            </a:pPr>
            <a:r>
              <a:rPr lang="en-GB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	createComm </a:t>
            </a: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:: (ChanName a, a) </a:t>
            </a:r>
            <a:br>
              <a:rPr lang="en-GB" sz="2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createComm</a:t>
            </a: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 =  do	(cx, x) &lt;- </a:t>
            </a:r>
            <a:r>
              <a:rPr lang="en-GB" sz="2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createC</a:t>
            </a: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defTabSz="261938">
              <a:lnSpc>
                <a:spcPct val="80000"/>
              </a:lnSpc>
              <a:buFontTx/>
              <a:buNone/>
            </a:pP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											  return (Comm (</a:t>
            </a:r>
            <a:r>
              <a:rPr lang="en-GB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sendVia</a:t>
            </a:r>
            <a:r>
              <a:rPr lang="en-GB" sz="2200" b="1" dirty="0" smtClean="0">
                <a:latin typeface="Courier New" pitchFamily="49" charset="0"/>
                <a:cs typeface="Courier New" pitchFamily="49" charset="0"/>
              </a:rPr>
              <a:t> cx), x)</a:t>
            </a:r>
          </a:p>
          <a:p>
            <a:pPr>
              <a:spcBef>
                <a:spcPts val="0"/>
              </a:spcBef>
              <a:buNone/>
            </a:pPr>
            <a:endParaRPr lang="en-US" sz="2200" b="1" dirty="0" smtClean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US" sz="2200" b="1" dirty="0" smtClean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200" b="1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sendVia</a:t>
            </a:r>
            <a:r>
              <a:rPr lang="en-US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:: </a:t>
            </a:r>
            <a:r>
              <a:rPr lang="en-US" sz="2200" b="1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ChanName</a:t>
            </a:r>
            <a:r>
              <a:rPr lang="en-US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’ a -&gt; a -&gt; IO ()</a:t>
            </a:r>
          </a:p>
          <a:p>
            <a:pPr>
              <a:spcBef>
                <a:spcPts val="0"/>
              </a:spcBef>
              <a:buNone/>
            </a:pPr>
            <a:r>
              <a:rPr lang="en-US" sz="2200" b="1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sendVia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d =  do </a:t>
            </a:r>
            <a:r>
              <a:rPr lang="en-US" sz="2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connectToPort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				   </a:t>
            </a:r>
            <a:r>
              <a:rPr lang="de-DE" sz="2200" b="1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write</a:t>
            </a:r>
            <a:r>
              <a:rPr lang="de-DE" sz="2200" b="1" dirty="0" smtClean="0">
                <a:latin typeface="Courier New" pitchFamily="49" charset="0"/>
                <a:cs typeface="Courier New" pitchFamily="49" charset="0"/>
              </a:rPr>
              <a:t> d </a:t>
            </a:r>
            <a:endParaRPr lang="en-GB" sz="2200" b="1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014" y="142852"/>
            <a:ext cx="914400" cy="990600"/>
            <a:chOff x="3504" y="1728"/>
            <a:chExt cx="1584" cy="1296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3504" y="2112"/>
              <a:ext cx="1584" cy="528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 sz="2800">
                <a:solidFill>
                  <a:schemeClr val="bg1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 flipV="1">
              <a:off x="3984" y="2640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3986" y="1728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76200"/>
            <a:ext cx="7458068" cy="1143000"/>
          </a:xfrm>
        </p:spPr>
        <p:txBody>
          <a:bodyPr/>
          <a:lstStyle/>
          <a:p>
            <a:r>
              <a:rPr lang="de-DE" dirty="0" err="1" smtClean="0"/>
              <a:t>Tuple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concurrent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0066" y="1555514"/>
            <a:ext cx="8572528" cy="415498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scene3d>
            <a:camera prst="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square">
            <a:spAutoFit/>
            <a:flatTx/>
          </a:bodyPr>
          <a:lstStyle/>
          <a:p>
            <a:pPr defTabSz="325438" eaLnBrk="1" hangingPunct="1"/>
            <a:r>
              <a:rPr lang="en-GB" sz="2400" dirty="0">
                <a:latin typeface="Calibri" pitchFamily="34" charset="0"/>
                <a:cs typeface="Arial" charset="0"/>
              </a:rPr>
              <a:t> instance (Trans a, Trans b) 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 =&gt;  </a:t>
            </a:r>
            <a:r>
              <a:rPr lang="en-GB" sz="2400" dirty="0" smtClean="0">
                <a:solidFill>
                  <a:srgbClr val="006600"/>
                </a:solidFill>
                <a:latin typeface="Calibri" pitchFamily="34" charset="0"/>
                <a:cs typeface="Arial" charset="0"/>
              </a:rPr>
              <a:t>Trans </a:t>
            </a:r>
            <a:r>
              <a:rPr lang="en-GB" sz="2400" dirty="0">
                <a:solidFill>
                  <a:srgbClr val="006600"/>
                </a:solidFill>
                <a:latin typeface="Calibri" pitchFamily="34" charset="0"/>
                <a:cs typeface="Arial" charset="0"/>
              </a:rPr>
              <a:t>(a,b)</a:t>
            </a:r>
            <a:r>
              <a:rPr lang="en-GB" sz="2400" dirty="0">
                <a:latin typeface="Calibri" pitchFamily="34" charset="0"/>
                <a:cs typeface="Arial" charset="0"/>
              </a:rPr>
              <a:t> where </a:t>
            </a:r>
          </a:p>
          <a:p>
            <a:pPr defTabSz="325438" eaLnBrk="1" hangingPunct="1"/>
            <a:r>
              <a:rPr lang="en-GB" sz="2400" dirty="0" smtClean="0">
                <a:latin typeface="Calibri" pitchFamily="34" charset="0"/>
                <a:cs typeface="Arial" charset="0"/>
              </a:rPr>
              <a:t>   			</a:t>
            </a:r>
            <a:r>
              <a:rPr lang="en-US" sz="2400" dirty="0" err="1" smtClean="0">
                <a:solidFill>
                  <a:srgbClr val="006600"/>
                </a:solidFill>
                <a:latin typeface="Calibri" pitchFamily="34" charset="0"/>
              </a:rPr>
              <a:t>createComm</a:t>
            </a:r>
            <a:r>
              <a:rPr lang="en-US" sz="2400" dirty="0" smtClean="0">
                <a:solidFill>
                  <a:srgbClr val="006600"/>
                </a:solidFill>
                <a:latin typeface="Calibri" pitchFamily="34" charset="0"/>
              </a:rPr>
              <a:t>  </a:t>
            </a:r>
            <a:r>
              <a:rPr lang="en-US" sz="2400" dirty="0" smtClean="0">
                <a:latin typeface="Calibri" pitchFamily="34" charset="0"/>
              </a:rPr>
              <a:t>    	= 	do 	(</a:t>
            </a:r>
            <a:r>
              <a:rPr lang="en-US" sz="2400" dirty="0" err="1" smtClean="0">
                <a:latin typeface="Calibri" pitchFamily="34" charset="0"/>
              </a:rPr>
              <a:t>cx,x</a:t>
            </a:r>
            <a:r>
              <a:rPr lang="en-US" sz="2400" dirty="0" smtClean="0">
                <a:latin typeface="Calibri" pitchFamily="34" charset="0"/>
              </a:rPr>
              <a:t>) &lt;-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createC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defTabSz="325438" eaLnBrk="1" hangingPunct="1"/>
            <a:r>
              <a:rPr lang="en-US" sz="2400" dirty="0" smtClean="0">
                <a:latin typeface="Calibri" pitchFamily="34" charset="0"/>
              </a:rPr>
              <a:t>													(</a:t>
            </a:r>
            <a:r>
              <a:rPr lang="en-US" sz="2400" dirty="0" err="1" smtClean="0">
                <a:latin typeface="Calibri" pitchFamily="34" charset="0"/>
              </a:rPr>
              <a:t>cy,y</a:t>
            </a:r>
            <a:r>
              <a:rPr lang="en-US" sz="2400" dirty="0" smtClean="0">
                <a:latin typeface="Calibri" pitchFamily="34" charset="0"/>
              </a:rPr>
              <a:t>) &lt;-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createC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defTabSz="325438" eaLnBrk="1" hangingPunct="1"/>
            <a:r>
              <a:rPr lang="en-US" sz="2400" dirty="0" smtClean="0">
                <a:latin typeface="Calibri" pitchFamily="34" charset="0"/>
              </a:rPr>
              <a:t>													return   (</a:t>
            </a:r>
            <a:r>
              <a:rPr lang="en-US" sz="2400" dirty="0" err="1" smtClean="0">
                <a:latin typeface="Calibri" pitchFamily="34" charset="0"/>
              </a:rPr>
              <a:t>Comm</a:t>
            </a:r>
            <a:r>
              <a:rPr lang="en-US" sz="2400" dirty="0" smtClean="0">
                <a:latin typeface="Calibri" pitchFamily="34" charset="0"/>
              </a:rPr>
              <a:t> (write2 (</a:t>
            </a:r>
            <a:r>
              <a:rPr lang="en-US" sz="2400" dirty="0" err="1" smtClean="0">
                <a:latin typeface="Calibri" pitchFamily="34" charset="0"/>
              </a:rPr>
              <a:t>cx,cy</a:t>
            </a:r>
            <a:r>
              <a:rPr lang="en-US" sz="2400" dirty="0" smtClean="0">
                <a:latin typeface="Calibri" pitchFamily="34" charset="0"/>
              </a:rPr>
              <a:t>)),</a:t>
            </a:r>
          </a:p>
          <a:p>
            <a:pPr defTabSz="325438" eaLnBrk="1" hangingPunct="1"/>
            <a:r>
              <a:rPr lang="en-US" sz="2400" dirty="0" smtClean="0">
                <a:latin typeface="Calibri" pitchFamily="34" charset="0"/>
              </a:rPr>
              <a:t>																 (</a:t>
            </a:r>
            <a:r>
              <a:rPr lang="en-US" sz="2400" dirty="0" err="1" smtClean="0">
                <a:latin typeface="Calibri" pitchFamily="34" charset="0"/>
              </a:rPr>
              <a:t>x,y</a:t>
            </a:r>
            <a:r>
              <a:rPr lang="en-US" sz="2400" dirty="0" smtClean="0">
                <a:latin typeface="Calibri" pitchFamily="34" charset="0"/>
              </a:rPr>
              <a:t>))</a:t>
            </a:r>
          </a:p>
          <a:p>
            <a:pPr defTabSz="325438" eaLnBrk="1" hangingPunct="1"/>
            <a:endParaRPr lang="de-DE" sz="2400" dirty="0" smtClean="0">
              <a:latin typeface="Calibri" pitchFamily="34" charset="0"/>
            </a:endParaRPr>
          </a:p>
          <a:p>
            <a:pPr defTabSz="325438" eaLnBrk="1" hangingPunct="1"/>
            <a:r>
              <a:rPr lang="de-DE" sz="2400" dirty="0" smtClean="0">
                <a:latin typeface="Calibri" pitchFamily="34" charset="0"/>
              </a:rPr>
              <a:t> write2 :: 	(Trans a, Trans b) =&gt;  </a:t>
            </a:r>
          </a:p>
          <a:p>
            <a:pPr defTabSz="325438" eaLnBrk="1" hangingPunct="1"/>
            <a:r>
              <a:rPr lang="de-DE" sz="2400" dirty="0" smtClean="0">
                <a:latin typeface="Calibri" pitchFamily="34" charset="0"/>
              </a:rPr>
              <a:t>				(</a:t>
            </a:r>
            <a:r>
              <a:rPr lang="de-DE" sz="2400" dirty="0" err="1" smtClean="0">
                <a:solidFill>
                  <a:srgbClr val="FF0000"/>
                </a:solidFill>
                <a:latin typeface="Calibri" pitchFamily="34" charset="0"/>
              </a:rPr>
              <a:t>ChanName</a:t>
            </a:r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'</a:t>
            </a:r>
            <a:r>
              <a:rPr lang="de-DE" sz="2400" dirty="0" smtClean="0">
                <a:latin typeface="Calibri" pitchFamily="34" charset="0"/>
              </a:rPr>
              <a:t> a, </a:t>
            </a:r>
            <a:r>
              <a:rPr lang="de-DE" sz="2400" dirty="0" err="1" smtClean="0">
                <a:solidFill>
                  <a:srgbClr val="FF0000"/>
                </a:solidFill>
                <a:latin typeface="Calibri" pitchFamily="34" charset="0"/>
              </a:rPr>
              <a:t>ChanName</a:t>
            </a:r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</a:rPr>
              <a:t>'</a:t>
            </a:r>
            <a:r>
              <a:rPr lang="de-DE" sz="2400" dirty="0" smtClean="0">
                <a:latin typeface="Calibri" pitchFamily="34" charset="0"/>
              </a:rPr>
              <a:t> b) -&gt; 	(</a:t>
            </a:r>
            <a:r>
              <a:rPr lang="de-DE" sz="2400" dirty="0" err="1" smtClean="0">
                <a:latin typeface="Calibri" pitchFamily="34" charset="0"/>
              </a:rPr>
              <a:t>a,b</a:t>
            </a:r>
            <a:r>
              <a:rPr lang="de-DE" sz="2400" dirty="0" smtClean="0">
                <a:latin typeface="Calibri" pitchFamily="34" charset="0"/>
              </a:rPr>
              <a:t>) -&gt; IO () </a:t>
            </a:r>
          </a:p>
          <a:p>
            <a:pPr defTabSz="325438" eaLnBrk="1" hangingPunct="1"/>
            <a:r>
              <a:rPr lang="de-DE" sz="2400" dirty="0" smtClean="0">
                <a:latin typeface="Calibri" pitchFamily="34" charset="0"/>
              </a:rPr>
              <a:t> write2  (c1,c2)  (x1,x2)  	= 	do 	</a:t>
            </a:r>
            <a:r>
              <a:rPr lang="de-DE" sz="2400" dirty="0" err="1" smtClean="0">
                <a:latin typeface="Calibri" pitchFamily="34" charset="0"/>
              </a:rPr>
              <a:t>fork</a:t>
            </a:r>
            <a:r>
              <a:rPr lang="de-DE" sz="2400" dirty="0" smtClean="0">
                <a:latin typeface="Calibri" pitchFamily="34" charset="0"/>
              </a:rPr>
              <a:t> (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sendVia</a:t>
            </a:r>
            <a:r>
              <a:rPr lang="de-DE" sz="2400" dirty="0" smtClean="0">
                <a:latin typeface="Calibri" pitchFamily="34" charset="0"/>
              </a:rPr>
              <a:t> c1 x1) </a:t>
            </a:r>
          </a:p>
          <a:p>
            <a:pPr defTabSz="325438" eaLnBrk="1" hangingPunct="1"/>
            <a:r>
              <a:rPr lang="de-DE" sz="2400" dirty="0" smtClean="0">
                <a:latin typeface="Calibri" pitchFamily="34" charset="0"/>
              </a:rPr>
              <a:t>													</a:t>
            </a:r>
            <a:r>
              <a:rPr lang="de-DE" sz="2400" dirty="0" err="1" smtClean="0">
                <a:solidFill>
                  <a:srgbClr val="006600"/>
                </a:solidFill>
                <a:latin typeface="Calibri" pitchFamily="34" charset="0"/>
              </a:rPr>
              <a:t>sendVia</a:t>
            </a:r>
            <a:r>
              <a:rPr lang="de-DE" sz="2400" dirty="0" smtClean="0">
                <a:latin typeface="Calibri" pitchFamily="34" charset="0"/>
              </a:rPr>
              <a:t> c2 x2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  <a:cs typeface="Arial" charset="0"/>
              </a:rPr>
              <a:t/>
            </a:r>
            <a:br>
              <a:rPr lang="en-GB" sz="2400" dirty="0">
                <a:latin typeface="Calibri" pitchFamily="34" charset="0"/>
                <a:cs typeface="Arial" charset="0"/>
              </a:rPr>
            </a:br>
            <a:endParaRPr lang="en-GB" sz="2400" dirty="0">
              <a:latin typeface="Calibri" pitchFamily="34" charset="0"/>
              <a:cs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0014" y="142852"/>
            <a:ext cx="914400" cy="990600"/>
            <a:chOff x="3504" y="1728"/>
            <a:chExt cx="1584" cy="1296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504" y="2112"/>
              <a:ext cx="1584" cy="528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 sz="2800">
                <a:solidFill>
                  <a:schemeClr val="bg1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flipV="1">
              <a:off x="3984" y="2640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986" y="1728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76200"/>
            <a:ext cx="7458068" cy="1143000"/>
          </a:xfrm>
        </p:spPr>
        <p:txBody>
          <a:bodyPr/>
          <a:lstStyle/>
          <a:p>
            <a:r>
              <a:rPr lang="de-DE" dirty="0" smtClean="0"/>
              <a:t>Stream Transmission </a:t>
            </a:r>
            <a:r>
              <a:rPr lang="de-DE" dirty="0" err="1" smtClean="0"/>
              <a:t>of</a:t>
            </a:r>
            <a:r>
              <a:rPr lang="de-DE" dirty="0" smtClean="0"/>
              <a:t> Lists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0AB05B-EF71-4A8E-9CA8-152DDD3A0FAA}" type="slidenum">
              <a:rPr lang="de-DE" smtClean="0"/>
              <a:pPr>
                <a:defRPr/>
              </a:pPr>
              <a:t>99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Rita Loogen: Eden – CEFP 2011</a:t>
            </a:r>
            <a:endParaRPr lang="de-DE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5642" y="2071678"/>
            <a:ext cx="8059762" cy="171739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scene3d>
            <a:camera prst="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square">
            <a:spAutoFit/>
            <a:flatTx/>
          </a:bodyPr>
          <a:lstStyle/>
          <a:p>
            <a:pPr defTabSz="266700" eaLnBrk="1" hangingPunct="1"/>
            <a:r>
              <a:rPr lang="en-GB" sz="2400" dirty="0">
                <a:latin typeface="Calibri" pitchFamily="34" charset="0"/>
                <a:cs typeface="Arial" charset="0"/>
              </a:rPr>
              <a:t>instance Trans a =&gt; </a:t>
            </a:r>
            <a:r>
              <a:rPr lang="en-GB" sz="2400" dirty="0">
                <a:solidFill>
                  <a:srgbClr val="006600"/>
                </a:solidFill>
                <a:latin typeface="Calibri" pitchFamily="34" charset="0"/>
                <a:cs typeface="Arial" charset="0"/>
              </a:rPr>
              <a:t>Trans [a] 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 </a:t>
            </a:r>
            <a:r>
              <a:rPr lang="en-GB" sz="2400" dirty="0">
                <a:latin typeface="Calibri" pitchFamily="34" charset="0"/>
                <a:cs typeface="Arial" charset="0"/>
              </a:rPr>
              <a:t>where</a:t>
            </a:r>
          </a:p>
          <a:p>
            <a:pPr defTabSz="266700" eaLnBrk="1" hangingPunct="1"/>
            <a:r>
              <a:rPr lang="en-GB" sz="2400" dirty="0">
                <a:latin typeface="Calibri" pitchFamily="34" charset="0"/>
                <a:cs typeface="Arial" charset="0"/>
              </a:rPr>
              <a:t>   </a:t>
            </a:r>
            <a:r>
              <a:rPr lang="en-GB" sz="2400" dirty="0" smtClean="0">
                <a:solidFill>
                  <a:srgbClr val="006600"/>
                </a:solidFill>
                <a:latin typeface="Calibri" pitchFamily="34" charset="0"/>
                <a:cs typeface="Arial" charset="0"/>
              </a:rPr>
              <a:t>write 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l@[] 		= 	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sendData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 Data l</a:t>
            </a:r>
            <a:endParaRPr lang="en-GB" sz="2400" dirty="0">
              <a:latin typeface="Calibri" pitchFamily="34" charset="0"/>
              <a:cs typeface="Arial" charset="0"/>
            </a:endParaRPr>
          </a:p>
          <a:p>
            <a:pPr defTabSz="266700" eaLnBrk="1" hangingPunct="1"/>
            <a:r>
              <a:rPr lang="en-GB" sz="2400" dirty="0">
                <a:latin typeface="Calibri" pitchFamily="34" charset="0"/>
                <a:cs typeface="Arial" charset="0"/>
              </a:rPr>
              <a:t>   </a:t>
            </a:r>
            <a:r>
              <a:rPr lang="en-GB" sz="2400" dirty="0" smtClean="0">
                <a:solidFill>
                  <a:srgbClr val="006600"/>
                </a:solidFill>
                <a:latin typeface="Calibri" pitchFamily="34" charset="0"/>
                <a:cs typeface="Arial" charset="0"/>
              </a:rPr>
              <a:t>write 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(x:xs</a:t>
            </a:r>
            <a:r>
              <a:rPr lang="en-GB" sz="2400" dirty="0">
                <a:latin typeface="Calibri" pitchFamily="34" charset="0"/>
                <a:cs typeface="Arial" charset="0"/>
              </a:rPr>
              <a:t>) 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	=  do 	(rnf </a:t>
            </a:r>
            <a:r>
              <a:rPr lang="en-GB" sz="2400" dirty="0">
                <a:latin typeface="Calibri" pitchFamily="34" charset="0"/>
                <a:cs typeface="Arial" charset="0"/>
              </a:rPr>
              <a:t>x 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`pseq</a:t>
            </a:r>
            <a:r>
              <a:rPr lang="en-GB" sz="2400" dirty="0">
                <a:latin typeface="Calibri" pitchFamily="34" charset="0"/>
                <a:cs typeface="Arial" charset="0"/>
              </a:rPr>
              <a:t>`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sendData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 Stream x)</a:t>
            </a:r>
            <a:endParaRPr lang="en-GB" sz="2400" dirty="0">
              <a:latin typeface="Calibri" pitchFamily="34" charset="0"/>
              <a:cs typeface="Arial" charset="0"/>
            </a:endParaRPr>
          </a:p>
          <a:p>
            <a:pPr defTabSz="266700" eaLnBrk="1" hangingPunct="1"/>
            <a:r>
              <a:rPr lang="en-GB" sz="2400" dirty="0">
                <a:latin typeface="Calibri" pitchFamily="34" charset="0"/>
                <a:cs typeface="Arial" charset="0"/>
              </a:rPr>
              <a:t>    		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  	 						</a:t>
            </a:r>
            <a:r>
              <a:rPr lang="en-GB" sz="2400" dirty="0" smtClean="0">
                <a:solidFill>
                  <a:srgbClr val="006600"/>
                </a:solidFill>
                <a:latin typeface="Calibri" pitchFamily="34" charset="0"/>
                <a:cs typeface="Arial" charset="0"/>
              </a:rPr>
              <a:t>write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 xs</a:t>
            </a:r>
            <a:endParaRPr lang="en-GB" sz="2400" dirty="0">
              <a:latin typeface="Calibri" pitchFamily="34" charset="0"/>
              <a:cs typeface="Arial" charset="0"/>
            </a:endParaRPr>
          </a:p>
          <a:p>
            <a:pPr defTabSz="266700" eaLnBrk="1" hangingPunct="1">
              <a:lnSpc>
                <a:spcPct val="40000"/>
              </a:lnSpc>
            </a:pPr>
            <a:endParaRPr lang="en-GB" sz="2400" dirty="0">
              <a:latin typeface="Calibri" pitchFamily="34" charset="0"/>
              <a:cs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0014" y="142852"/>
            <a:ext cx="914400" cy="990600"/>
            <a:chOff x="3504" y="1728"/>
            <a:chExt cx="1584" cy="1296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3504" y="2112"/>
              <a:ext cx="1584" cy="528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 sz="2800">
                <a:solidFill>
                  <a:schemeClr val="bg1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 flipV="1">
              <a:off x="3984" y="2640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3986" y="1728"/>
              <a:ext cx="574" cy="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.pot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4409</Words>
  <Application>Microsoft Office PowerPoint</Application>
  <PresentationFormat>Bildschirmpräsentation (4:3)</PresentationFormat>
  <Paragraphs>1906</Paragraphs>
  <Slides>106</Slides>
  <Notes>106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106</vt:i4>
      </vt:variant>
    </vt:vector>
  </HeadingPairs>
  <TitlesOfParts>
    <vt:vector size="108" baseType="lpstr">
      <vt:lpstr>Leere Präsentation</vt:lpstr>
      <vt:lpstr>Clip</vt:lpstr>
      <vt:lpstr>Eden  Parallel Functional Programming with Haskell</vt:lpstr>
      <vt:lpstr>Folie 2</vt:lpstr>
      <vt:lpstr>Overview</vt:lpstr>
      <vt:lpstr>Materials</vt:lpstr>
      <vt:lpstr>Motivation</vt:lpstr>
      <vt:lpstr>Our Goal</vt:lpstr>
      <vt:lpstr>Our Approach</vt:lpstr>
      <vt:lpstr>Basic Constructs</vt:lpstr>
      <vt:lpstr>Eden</vt:lpstr>
      <vt:lpstr>Derived operators and functions</vt:lpstr>
      <vt:lpstr>Evaluating  f $# e</vt:lpstr>
      <vt:lpstr>Defining process nets  Example: Computing Hamming numbers</vt:lpstr>
      <vt:lpstr>Questions about Semantics</vt:lpstr>
      <vt:lpstr>Answers</vt:lpstr>
      <vt:lpstr>Lazy evaluation vs. Parallelism</vt:lpstr>
      <vt:lpstr>Case Study: Merge Sort</vt:lpstr>
      <vt:lpstr>Case Study: Merge Sort</vt:lpstr>
      <vt:lpstr>Example: Merge Sort parallel</vt:lpstr>
      <vt:lpstr>Example: Merge Sort  Process net</vt:lpstr>
      <vt:lpstr>EdenTV: The Eden Trace Viewer Tool</vt:lpstr>
      <vt:lpstr>The Eden-System</vt:lpstr>
      <vt:lpstr>Compiling, Running, Analysing Eden Programs</vt:lpstr>
      <vt:lpstr>Eden Threads and Processes</vt:lpstr>
      <vt:lpstr>EdenTV  </vt:lpstr>
      <vt:lpstr>EdenTV Demo</vt:lpstr>
      <vt:lpstr>Case Study: Merge Sort continued</vt:lpstr>
      <vt:lpstr>Example: Activity profile of parallel mergesort</vt:lpstr>
      <vt:lpstr>How can we improve our parallel mergesort?  Here are some rules of thumb.</vt:lpstr>
      <vt:lpstr>Parallel Mergesort revisited</vt:lpstr>
      <vt:lpstr>A Simple Parallelisation of map</vt:lpstr>
      <vt:lpstr>Alternative Parallelisation of mergesort - 1st try</vt:lpstr>
      <vt:lpstr>Resulting Activity Profile  (Processes/Machine View)</vt:lpstr>
      <vt:lpstr>Reducing Communication Costs</vt:lpstr>
      <vt:lpstr>Reducing Number of Messages  by Chunking Streams</vt:lpstr>
      <vt:lpstr>Resulting Activity Profile  (Processes/Machine View)</vt:lpstr>
      <vt:lpstr>Activity Profile for Input Size 1.000.000 </vt:lpstr>
      <vt:lpstr>Further improvement</vt:lpstr>
      <vt:lpstr>Corresponding Activity Profiles</vt:lpstr>
      <vt:lpstr>Parallel map implementations</vt:lpstr>
      <vt:lpstr>Parallel map implementations: parMap vs farm</vt:lpstr>
      <vt:lpstr>Process farms</vt:lpstr>
      <vt:lpstr>Example:  Functional Program for Mandelbrot Sets</vt:lpstr>
      <vt:lpstr>Example: Parallel Functional Program for Mandelbrot Sets</vt:lpstr>
      <vt:lpstr>Folie 44</vt:lpstr>
      <vt:lpstr>Example: Ray Tracing</vt:lpstr>
      <vt:lpstr>Reducing Communication Costs by Chunking</vt:lpstr>
      <vt:lpstr>Raytracer Example: Element-wise Streaming      vs   Chunking</vt:lpstr>
      <vt:lpstr>Communication vs Parameter Passing</vt:lpstr>
      <vt:lpstr>Farm vs Offline Farm </vt:lpstr>
      <vt:lpstr>Raytracer Example: Farm vs   Offline Farm</vt:lpstr>
      <vt:lpstr>Eden:   What we have seen so far</vt:lpstr>
      <vt:lpstr>Overview Eden Lectures</vt:lpstr>
      <vt:lpstr>Many-to-one Communication: merge</vt:lpstr>
      <vt:lpstr>Example: Mandelbrot revisited!</vt:lpstr>
      <vt:lpstr>Parallel map implementations </vt:lpstr>
      <vt:lpstr>Explicit Channel Management</vt:lpstr>
      <vt:lpstr>Explicit Channel Management in Eden</vt:lpstr>
      <vt:lpstr>Explicit Channels in Eden</vt:lpstr>
      <vt:lpstr>Ring Definition</vt:lpstr>
      <vt:lpstr>Traceprofile Ring Implicit vs explicit channels</vt:lpstr>
      <vt:lpstr>The Remote Data Concept</vt:lpstr>
      <vt:lpstr>The „Remote Data“-Concept</vt:lpstr>
      <vt:lpstr>Ring Definition with Remote Data</vt:lpstr>
      <vt:lpstr>Implementation of Remote Data with   dynamic channels</vt:lpstr>
      <vt:lpstr>Example: Computing Shortest Paths </vt:lpstr>
      <vt:lpstr>Warshall‘s algorithm  in process ring</vt:lpstr>
      <vt:lpstr>Traces of parallel Warshall </vt:lpstr>
      <vt:lpstr>(Advanced) Algorithmic Skeletons</vt:lpstr>
      <vt:lpstr>Algorithmic Skeletons</vt:lpstr>
      <vt:lpstr>Nesting  Workpools</vt:lpstr>
      <vt:lpstr>Nesting  Workpools</vt:lpstr>
      <vt:lpstr>Hierarchical Workpool</vt:lpstr>
      <vt:lpstr>Experimental Results</vt:lpstr>
      <vt:lpstr>1-Level-Nesting Trace</vt:lpstr>
      <vt:lpstr> 3-Level-Nesting Trace</vt:lpstr>
      <vt:lpstr>Divide-and-conquer </vt:lpstr>
      <vt:lpstr>Explicit Placement via Ticket List</vt:lpstr>
      <vt:lpstr>Regular DC-Skeleton with Ticket Placement</vt:lpstr>
      <vt:lpstr>Regular DC-Skeleton with Ticket Placement</vt:lpstr>
      <vt:lpstr>Case Study: Karatsuba</vt:lpstr>
      <vt:lpstr>Divide-and-Conquer Schemes</vt:lpstr>
      <vt:lpstr>Divide-and-Conquer Using Master-Worker</vt:lpstr>
      <vt:lpstr>Case Study: Parallel FFT</vt:lpstr>
      <vt:lpstr>Using Master-Worker-DC</vt:lpstr>
      <vt:lpstr>Intermediate Conclusions </vt:lpstr>
      <vt:lpstr>Eden Lab Session</vt:lpstr>
      <vt:lpstr>Eden‘s Implementation</vt:lpstr>
      <vt:lpstr>Glasgow Haskell Compiler &amp; Eden Extensions</vt:lpstr>
      <vt:lpstr>Eden‘s parallel runtime system (PRTS)</vt:lpstr>
      <vt:lpstr>DREAM: DistRibuted Eden Abstract Machine</vt:lpstr>
      <vt:lpstr>Garbage Collection and Termination</vt:lpstr>
      <vt:lpstr>Implementation of Eden</vt:lpstr>
      <vt:lpstr>Implementation of Eden</vt:lpstr>
      <vt:lpstr>Layer Structure</vt:lpstr>
      <vt:lpstr>Parprim – The Interface to the Parallel RTS</vt:lpstr>
      <vt:lpstr>The Eden Module</vt:lpstr>
      <vt:lpstr>Type class Trans</vt:lpstr>
      <vt:lpstr>Tuple transmission by concurrent threads</vt:lpstr>
      <vt:lpstr>Stream Transmission of Lists</vt:lpstr>
      <vt:lpstr>The PA Monad</vt:lpstr>
      <vt:lpstr>Remote Process Creation </vt:lpstr>
      <vt:lpstr>Process Instantiation</vt:lpstr>
      <vt:lpstr>Folie 103</vt:lpstr>
      <vt:lpstr>Conclusions of Lecture 3 </vt:lpstr>
      <vt:lpstr>Conclusions</vt:lpstr>
      <vt:lpstr>More on Eden</vt:lpstr>
    </vt:vector>
  </TitlesOfParts>
  <Company>Philipps-Universität Marburg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parallele funktionale Sprache Eden -Entwurf und Implementierung-</dc:title>
  <dc:creator>Rita Loogen</dc:creator>
  <cp:lastModifiedBy>Windows-Benutzer</cp:lastModifiedBy>
  <cp:revision>463</cp:revision>
  <cp:lastPrinted>2000-04-12T10:21:10Z</cp:lastPrinted>
  <dcterms:created xsi:type="dcterms:W3CDTF">1998-07-16T21:45:58Z</dcterms:created>
  <dcterms:modified xsi:type="dcterms:W3CDTF">2011-06-17T10:07:51Z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C:\Eigene Dateien</vt:lpwstr>
  </property>
</Properties>
</file>